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4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</p:sldIdLst>
  <p:sldSz cx="9144000" cy="6858000" type="screen4x3"/>
  <p:notesSz cx="6858000" cy="9144000"/>
  <p:embeddedFontLst>
    <p:embeddedFont>
      <p:font typeface="Wingdings 2" pitchFamily="18" charset="2"/>
      <p:regular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Comic Sans MS" pitchFamily="66" charset="0"/>
      <p:regular r:id="rId24"/>
      <p:bold r:id="rId25"/>
    </p:embeddedFont>
    <p:embeddedFont>
      <p:font typeface="Verdana" pitchFamily="34" charset="0"/>
      <p:regular r:id="rId26"/>
      <p:bold r:id="rId27"/>
      <p:italic r:id="rId28"/>
      <p:boldItalic r:id="rId29"/>
    </p:embeddedFont>
  </p:embeddedFontLst>
  <p:custDataLst>
    <p:tags r:id="rId30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DBFF"/>
    <a:srgbClr val="9CD45E"/>
    <a:srgbClr val="FF4747"/>
    <a:srgbClr val="33CCFF"/>
    <a:srgbClr val="FFFFCC"/>
    <a:srgbClr val="D2A000"/>
    <a:srgbClr val="E6AF00"/>
    <a:srgbClr val="BED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3084CFA-AB61-4063-A252-09304481C7E9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18A8C1F-2588-480D-91D3-F42F99076008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6291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317F4-CB3A-42AC-9C6A-A8FDB54BD3D4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C0F8E-8385-4BFC-96BC-6DDA5F6EE1C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8378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A084E-ACE4-4C41-8732-8F040B18FF7D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973CF97-8B6A-44C8-84C9-D012ACE28F2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13347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A18F43F-7AB0-430C-B044-45355D8B62A6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665436D-83CA-4D51-B8DA-EF8A6D01738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9606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D9CCCAF-8003-4130-AAF4-75A949839D78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00795B1-553C-48B5-BA89-A92BFCAF826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88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5EB66-D005-4F7B-9C95-D357781BF53C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8D8FA-46B8-4564-A6DA-6229650E1F96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409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3467D-8C46-4CAF-99AB-251ACB416472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BF1A1CB-1508-4257-AEC5-ED57C2EB7846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17144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CBB27-93FE-4F7E-B539-ABF63690AEFC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23F88-BEE5-4528-B91E-F4D40CD9D6D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3261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807E2EE-0E50-4219-9238-9FF7D043A46C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2B170E29-3316-4574-BD58-3328312011D8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6422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AF84B-F6E5-4EEE-AF88-FEDAF1B0D150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4588F-DBD8-4895-BA55-638C9D8B969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460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F5B7D-5464-465E-8823-ECC33F7C4E9E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89B98-300C-4E38-8292-3C69073BDB5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138447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43664" y="15007"/>
            <a:ext cx="2365456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65000"/>
                    <a:alpha val="95000"/>
                  </a:schemeClr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Plural </a:t>
            </a:r>
            <a:r>
              <a:rPr lang="pt-PT" sz="26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65000"/>
                    <a:alpha val="95000"/>
                  </a:schemeClr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of</a:t>
            </a:r>
            <a:r>
              <a:rPr lang="pt-PT" sz="2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65000"/>
                    <a:alpha val="95000"/>
                  </a:schemeClr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 </a:t>
            </a:r>
            <a:r>
              <a:rPr lang="pt-PT" sz="26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65000"/>
                    <a:alpha val="95000"/>
                  </a:schemeClr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nouns</a:t>
            </a:r>
            <a:endParaRPr lang="pt-PT" sz="2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>
                  <a:lumMod val="65000"/>
                  <a:alpha val="95000"/>
                </a:schemeClr>
              </a:solidFill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10" y="1115499"/>
            <a:ext cx="8489981" cy="56260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  <a:alpha val="86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9991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C9C0A307-0A74-41D7-BFA9-36DF3F976B1C}" type="datetimeFigureOut">
              <a:rPr lang="pt-PT"/>
              <a:pPr>
                <a:defRPr/>
              </a:pPr>
              <a:t>07-08-2012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48A7BFE5-4A8D-47D8-81D2-A690B9B79FE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pic>
        <p:nvPicPr>
          <p:cNvPr id="1034" name="Picture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3" r:id="rId2"/>
    <p:sldLayoutId id="2147483938" r:id="rId3"/>
    <p:sldLayoutId id="2147483939" r:id="rId4"/>
    <p:sldLayoutId id="2147483940" r:id="rId5"/>
    <p:sldLayoutId id="2147483934" r:id="rId6"/>
    <p:sldLayoutId id="2147483941" r:id="rId7"/>
    <p:sldLayoutId id="2147483935" r:id="rId8"/>
    <p:sldLayoutId id="2147483942" r:id="rId9"/>
    <p:sldLayoutId id="2147483936" r:id="rId10"/>
    <p:sldLayoutId id="2147483943" r:id="rId11"/>
    <p:sldLayoutId id="214748394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" Target="slide5.xml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42875" y="188913"/>
            <a:ext cx="8858250" cy="6480175"/>
          </a:xfrm>
          <a:prstGeom prst="roundRect">
            <a:avLst/>
          </a:prstGeom>
          <a:ln w="762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107504" y="2212409"/>
            <a:ext cx="5688632" cy="280076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pt-PT" sz="8800" b="1" spc="150" dirty="0">
                <a:ln w="11430"/>
                <a:solidFill>
                  <a:schemeClr val="bg1"/>
                </a:solidFill>
                <a:effectLst>
                  <a:outerShdw blurRad="50800" dist="25400" dir="12000000" sx="97000" sy="97000" algn="t" rotWithShape="0">
                    <a:prstClr val="black">
                      <a:alpha val="67000"/>
                    </a:prstClr>
                  </a:outerShdw>
                  <a:reflection blurRad="6350" stA="18000" endPos="50000" dir="5400000" sy="-100000" algn="bl" rotWithShape="0"/>
                </a:effectLst>
              </a:rPr>
              <a:t>Plural </a:t>
            </a:r>
            <a:r>
              <a:rPr lang="pt-PT" sz="8800" b="1" spc="150" dirty="0" err="1">
                <a:ln w="11430"/>
                <a:solidFill>
                  <a:schemeClr val="bg1"/>
                </a:solidFill>
                <a:effectLst>
                  <a:outerShdw blurRad="50800" dist="25400" dir="12000000" sx="97000" sy="97000" algn="t" rotWithShape="0">
                    <a:prstClr val="black">
                      <a:alpha val="67000"/>
                    </a:prstClr>
                  </a:outerShdw>
                  <a:reflection blurRad="6350" stA="18000" endPos="50000" dir="5400000" sy="-100000" algn="bl" rotWithShape="0"/>
                </a:effectLst>
              </a:rPr>
              <a:t>of</a:t>
            </a:r>
            <a:r>
              <a:rPr lang="pt-PT" sz="8800" b="1" spc="150" dirty="0">
                <a:ln w="11430"/>
                <a:solidFill>
                  <a:schemeClr val="bg1"/>
                </a:solidFill>
                <a:effectLst>
                  <a:outerShdw blurRad="50800" dist="25400" dir="12000000" sx="97000" sy="97000" algn="t" rotWithShape="0">
                    <a:prstClr val="black">
                      <a:alpha val="67000"/>
                    </a:prstClr>
                  </a:outerShdw>
                  <a:reflection blurRad="6350" stA="18000" endPos="50000" dir="5400000" sy="-100000" algn="bl" rotWithShape="0"/>
                </a:effectLst>
              </a:rPr>
              <a:t> </a:t>
            </a:r>
            <a:r>
              <a:rPr lang="pt-PT" sz="8800" b="1" spc="150" dirty="0" err="1">
                <a:ln w="11430"/>
                <a:solidFill>
                  <a:schemeClr val="bg1"/>
                </a:solidFill>
                <a:effectLst>
                  <a:outerShdw blurRad="50800" dist="25400" dir="12000000" sx="97000" sy="97000" algn="t" rotWithShape="0">
                    <a:prstClr val="black">
                      <a:alpha val="67000"/>
                    </a:prstClr>
                  </a:outerShdw>
                  <a:reflection blurRad="6350" stA="18000" endPos="50000" dir="5400000" sy="-100000" algn="bl" rotWithShape="0"/>
                </a:effectLst>
              </a:rPr>
              <a:t>nouns</a:t>
            </a:r>
            <a:endParaRPr lang="pt-PT" sz="8800" b="1" spc="150" dirty="0">
              <a:ln w="11430"/>
              <a:solidFill>
                <a:schemeClr val="bg1"/>
              </a:solidFill>
              <a:effectLst>
                <a:outerShdw blurRad="50800" dist="25400" dir="12000000" sx="97000" sy="97000" algn="t" rotWithShape="0">
                  <a:prstClr val="black">
                    <a:alpha val="67000"/>
                  </a:prstClr>
                </a:outerShdw>
                <a:reflection blurRad="6350" stA="18000" endPos="50000" dir="5400000" sy="-100000" algn="bl" rotWithShape="0"/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4834" r="16099"/>
          <a:stretch/>
        </p:blipFill>
        <p:spPr>
          <a:xfrm>
            <a:off x="5561013" y="260350"/>
            <a:ext cx="3516312" cy="5091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2" name="AutoShape 64"/>
          <p:cNvSpPr>
            <a:spLocks noChangeArrowheads="1"/>
          </p:cNvSpPr>
          <p:nvPr/>
        </p:nvSpPr>
        <p:spPr bwMode="auto">
          <a:xfrm>
            <a:off x="1042988" y="1628775"/>
            <a:ext cx="2781300" cy="1862138"/>
          </a:xfrm>
          <a:prstGeom prst="roundRect">
            <a:avLst>
              <a:gd name="adj" fmla="val 10329"/>
            </a:avLst>
          </a:prstGeom>
          <a:solidFill>
            <a:srgbClr val="FFFFCC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pPr algn="just">
              <a:spcAft>
                <a:spcPts val="1000"/>
              </a:spcAft>
            </a:pPr>
            <a:r>
              <a:rPr lang="en-GB" b="1">
                <a:latin typeface="Comic Sans MS" pitchFamily="66" charset="0"/>
                <a:cs typeface="Arial" pitchFamily="34" charset="0"/>
              </a:rPr>
              <a:t>To make the 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plural</a:t>
            </a:r>
            <a:r>
              <a:rPr lang="en-GB" b="1">
                <a:latin typeface="Comic Sans MS" pitchFamily="66" charset="0"/>
                <a:cs typeface="Arial" pitchFamily="34" charset="0"/>
              </a:rPr>
              <a:t> we usually add –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s</a:t>
            </a:r>
            <a:r>
              <a:rPr lang="en-GB" b="1">
                <a:latin typeface="Comic Sans MS" pitchFamily="66" charset="0"/>
                <a:cs typeface="Arial" pitchFamily="34" charset="0"/>
              </a:rPr>
              <a:t> to the noun.</a:t>
            </a:r>
          </a:p>
          <a:p>
            <a:pPr algn="just">
              <a:spcAft>
                <a:spcPts val="1000"/>
              </a:spcAft>
            </a:pPr>
            <a:r>
              <a:rPr lang="en-GB" b="1">
                <a:latin typeface="Comic Sans MS" pitchFamily="66" charset="0"/>
                <a:cs typeface="Arial" pitchFamily="34" charset="0"/>
              </a:rPr>
              <a:t>book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book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s </a:t>
            </a:r>
          </a:p>
          <a:p>
            <a:pPr algn="just">
              <a:spcAft>
                <a:spcPts val="1000"/>
              </a:spcAft>
            </a:pP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GB" b="1">
                <a:latin typeface="Comic Sans MS" pitchFamily="66" charset="0"/>
                <a:cs typeface="Arial" pitchFamily="34" charset="0"/>
              </a:rPr>
              <a:t>pen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pen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s </a:t>
            </a:r>
            <a:endParaRPr lang="en-GB" b="1">
              <a:latin typeface="Comic Sans MS" pitchFamily="66" charset="0"/>
              <a:cs typeface="Arial" pitchFamily="34" charset="0"/>
            </a:endParaRPr>
          </a:p>
          <a:p>
            <a:endParaRPr lang="pt-PT">
              <a:cs typeface="Arial" pitchFamily="34" charset="0"/>
            </a:endParaRPr>
          </a:p>
        </p:txBody>
      </p:sp>
      <p:sp>
        <p:nvSpPr>
          <p:cNvPr id="17473" name="AutoShape 65"/>
          <p:cNvSpPr>
            <a:spLocks noChangeArrowheads="1"/>
          </p:cNvSpPr>
          <p:nvPr/>
        </p:nvSpPr>
        <p:spPr bwMode="auto">
          <a:xfrm>
            <a:off x="1042988" y="3700463"/>
            <a:ext cx="2735262" cy="2357437"/>
          </a:xfrm>
          <a:prstGeom prst="roundRect">
            <a:avLst>
              <a:gd name="adj" fmla="val 10329"/>
            </a:avLst>
          </a:prstGeom>
          <a:solidFill>
            <a:srgbClr val="FFFFCC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r>
              <a:rPr lang="en-GB" b="1">
                <a:latin typeface="Comic Sans MS" pitchFamily="66" charset="0"/>
                <a:cs typeface="Arial" pitchFamily="34" charset="0"/>
              </a:rPr>
              <a:t>Nouns ending in –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s</a:t>
            </a:r>
            <a:r>
              <a:rPr lang="en-GB" b="1">
                <a:latin typeface="Comic Sans MS" pitchFamily="66" charset="0"/>
                <a:cs typeface="Arial" pitchFamily="34" charset="0"/>
              </a:rPr>
              <a:t>, </a:t>
            </a:r>
            <a:br>
              <a:rPr lang="en-GB" b="1">
                <a:latin typeface="Comic Sans MS" pitchFamily="66" charset="0"/>
                <a:cs typeface="Arial" pitchFamily="34" charset="0"/>
              </a:rPr>
            </a:br>
            <a:r>
              <a:rPr lang="en-GB" b="1">
                <a:latin typeface="Comic Sans MS" pitchFamily="66" charset="0"/>
                <a:cs typeface="Arial" pitchFamily="34" charset="0"/>
              </a:rPr>
              <a:t>-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sh</a:t>
            </a:r>
            <a:r>
              <a:rPr lang="en-GB" b="1">
                <a:latin typeface="Comic Sans MS" pitchFamily="66" charset="0"/>
                <a:cs typeface="Arial" pitchFamily="34" charset="0"/>
              </a:rPr>
              <a:t>, -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ch</a:t>
            </a:r>
            <a:r>
              <a:rPr lang="en-GB" b="1">
                <a:latin typeface="Comic Sans MS" pitchFamily="66" charset="0"/>
                <a:cs typeface="Arial" pitchFamily="34" charset="0"/>
              </a:rPr>
              <a:t>, -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x</a:t>
            </a:r>
            <a:r>
              <a:rPr lang="en-GB" b="1">
                <a:latin typeface="Comic Sans MS" pitchFamily="66" charset="0"/>
                <a:cs typeface="Arial" pitchFamily="34" charset="0"/>
              </a:rPr>
              <a:t> and some nouns ending in –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o</a:t>
            </a:r>
            <a:r>
              <a:rPr lang="en-GB" b="1">
                <a:latin typeface="Comic Sans MS" pitchFamily="66" charset="0"/>
                <a:cs typeface="Arial" pitchFamily="34" charset="0"/>
              </a:rPr>
              <a:t>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es</a:t>
            </a:r>
            <a:r>
              <a:rPr lang="en-GB" b="1">
                <a:latin typeface="Comic Sans MS" pitchFamily="66" charset="0"/>
                <a:cs typeface="Arial" pitchFamily="34" charset="0"/>
              </a:rPr>
              <a:t>.</a:t>
            </a:r>
          </a:p>
          <a:p>
            <a:r>
              <a:rPr lang="en-GB" b="1">
                <a:latin typeface="Comic Sans MS" pitchFamily="66" charset="0"/>
                <a:cs typeface="Arial" pitchFamily="34" charset="0"/>
              </a:rPr>
              <a:t>class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class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es</a:t>
            </a:r>
            <a:r>
              <a:rPr lang="en-GB" b="1">
                <a:latin typeface="Comic Sans MS" pitchFamily="66" charset="0"/>
                <a:cs typeface="Arial" pitchFamily="34" charset="0"/>
              </a:rPr>
              <a:t>  </a:t>
            </a:r>
          </a:p>
          <a:p>
            <a:r>
              <a:rPr lang="en-GB" b="1">
                <a:latin typeface="Comic Sans MS" pitchFamily="66" charset="0"/>
                <a:cs typeface="Arial" pitchFamily="34" charset="0"/>
              </a:rPr>
              <a:t>box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box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es</a:t>
            </a:r>
            <a:r>
              <a:rPr lang="en-GB" b="1">
                <a:latin typeface="Comic Sans MS" pitchFamily="66" charset="0"/>
                <a:cs typeface="Arial" pitchFamily="34" charset="0"/>
              </a:rPr>
              <a:t>  </a:t>
            </a:r>
          </a:p>
          <a:p>
            <a:r>
              <a:rPr lang="en-GB" b="1">
                <a:latin typeface="Comic Sans MS" pitchFamily="66" charset="0"/>
                <a:cs typeface="Arial" pitchFamily="34" charset="0"/>
              </a:rPr>
              <a:t>watch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watch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es</a:t>
            </a:r>
            <a:r>
              <a:rPr lang="en-GB" b="1">
                <a:latin typeface="Comic Sans MS" pitchFamily="66" charset="0"/>
                <a:cs typeface="Arial" pitchFamily="34" charset="0"/>
              </a:rPr>
              <a:t>  </a:t>
            </a:r>
          </a:p>
          <a:p>
            <a:r>
              <a:rPr lang="en-GB" b="1">
                <a:latin typeface="Comic Sans MS" pitchFamily="66" charset="0"/>
                <a:cs typeface="Arial" pitchFamily="34" charset="0"/>
              </a:rPr>
              <a:t>tomato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tomato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es</a:t>
            </a:r>
            <a:endParaRPr lang="pt-PT" b="1">
              <a:solidFill>
                <a:srgbClr val="FF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7474" name="WordArt 66"/>
          <p:cNvSpPr>
            <a:spLocks noChangeArrowheads="1" noChangeShapeType="1" noTextEdit="1"/>
          </p:cNvSpPr>
          <p:nvPr/>
        </p:nvSpPr>
        <p:spPr bwMode="auto">
          <a:xfrm>
            <a:off x="2720290" y="-27384"/>
            <a:ext cx="3703420" cy="1128167"/>
          </a:xfrm>
          <a:prstGeom prst="rect">
            <a:avLst/>
          </a:prstGeom>
        </p:spPr>
        <p:txBody>
          <a:bodyPr wrap="none" fromWordArt="1"/>
          <a:lstStyle/>
          <a:p>
            <a:pPr algn="ctr">
              <a:defRPr/>
            </a:pPr>
            <a:r>
              <a:rPr lang="pt-PT" sz="72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4747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orte"/>
              </a:rPr>
              <a:t>Rules</a:t>
            </a:r>
          </a:p>
        </p:txBody>
      </p:sp>
      <p:sp>
        <p:nvSpPr>
          <p:cNvPr id="17475" name="AutoShape 67"/>
          <p:cNvSpPr>
            <a:spLocks noChangeArrowheads="1"/>
          </p:cNvSpPr>
          <p:nvPr/>
        </p:nvSpPr>
        <p:spPr bwMode="auto">
          <a:xfrm>
            <a:off x="5292725" y="1628775"/>
            <a:ext cx="2879725" cy="2500313"/>
          </a:xfrm>
          <a:prstGeom prst="roundRect">
            <a:avLst>
              <a:gd name="adj" fmla="val 10329"/>
            </a:avLst>
          </a:prstGeom>
          <a:solidFill>
            <a:srgbClr val="FFFFCC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r>
              <a:rPr lang="en-GB" b="1">
                <a:latin typeface="Comic Sans MS" pitchFamily="66" charset="0"/>
                <a:cs typeface="Arial" pitchFamily="34" charset="0"/>
              </a:rPr>
              <a:t>Nouns ending in consonant + 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y</a:t>
            </a:r>
            <a:r>
              <a:rPr lang="en-GB" b="1">
                <a:latin typeface="Comic Sans MS" pitchFamily="66" charset="0"/>
                <a:cs typeface="Arial" pitchFamily="34" charset="0"/>
              </a:rPr>
              <a:t>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ies</a:t>
            </a:r>
            <a:r>
              <a:rPr lang="en-GB" b="1">
                <a:latin typeface="Comic Sans MS" pitchFamily="66" charset="0"/>
                <a:cs typeface="Arial" pitchFamily="34" charset="0"/>
              </a:rPr>
              <a:t>.</a:t>
            </a:r>
          </a:p>
          <a:p>
            <a:endParaRPr lang="en-GB" sz="800" b="1">
              <a:latin typeface="Comic Sans MS" pitchFamily="66" charset="0"/>
              <a:cs typeface="Arial" pitchFamily="34" charset="0"/>
            </a:endParaRPr>
          </a:p>
          <a:p>
            <a:r>
              <a:rPr lang="en-GB" b="1">
                <a:latin typeface="Comic Sans MS" pitchFamily="66" charset="0"/>
                <a:cs typeface="Arial" pitchFamily="34" charset="0"/>
              </a:rPr>
              <a:t>country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countr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ies</a:t>
            </a:r>
            <a:r>
              <a:rPr lang="en-GB" b="1">
                <a:latin typeface="Comic Sans MS" pitchFamily="66" charset="0"/>
                <a:cs typeface="Arial" pitchFamily="34" charset="0"/>
              </a:rPr>
              <a:t>   </a:t>
            </a:r>
          </a:p>
          <a:p>
            <a:r>
              <a:rPr lang="en-GB" b="1">
                <a:latin typeface="Comic Sans MS" pitchFamily="66" charset="0"/>
                <a:cs typeface="Arial" pitchFamily="34" charset="0"/>
              </a:rPr>
              <a:t>baby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bab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ies</a:t>
            </a:r>
            <a:r>
              <a:rPr lang="en-GB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 </a:t>
            </a:r>
          </a:p>
          <a:p>
            <a:pPr algn="ctr"/>
            <a:endParaRPr lang="en-GB" b="1">
              <a:solidFill>
                <a:srgbClr val="FF0000"/>
              </a:solidFill>
              <a:latin typeface="Comic Sans MS" pitchFamily="66" charset="0"/>
              <a:cs typeface="Arial" pitchFamily="34" charset="0"/>
            </a:endParaRPr>
          </a:p>
          <a:p>
            <a:pPr algn="ctr"/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But</a:t>
            </a:r>
          </a:p>
          <a:p>
            <a:pPr algn="ctr"/>
            <a:r>
              <a:rPr lang="en-GB" b="1">
                <a:latin typeface="Comic Sans MS" pitchFamily="66" charset="0"/>
                <a:cs typeface="Arial" pitchFamily="34" charset="0"/>
              </a:rPr>
              <a:t>vowel+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 y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 s</a:t>
            </a:r>
          </a:p>
          <a:p>
            <a:pPr algn="ctr"/>
            <a:r>
              <a:rPr lang="en-GB" b="1">
                <a:latin typeface="Comic Sans MS" pitchFamily="66" charset="0"/>
                <a:cs typeface="Arial" pitchFamily="34" charset="0"/>
              </a:rPr>
              <a:t>boy</a:t>
            </a:r>
            <a:r>
              <a:rPr lang="en-GB" b="1">
                <a:latin typeface="Comic Sans MS" pitchFamily="66" charset="0"/>
                <a:cs typeface="Arial" pitchFamily="34" charset="0"/>
                <a:sym typeface="Wingdings" pitchFamily="2" charset="2"/>
              </a:rPr>
              <a:t>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  <a:sym typeface="Wingdings" pitchFamily="2" charset="2"/>
              </a:rPr>
              <a:t> boy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s</a:t>
            </a:r>
            <a:endParaRPr lang="pt-PT" b="1">
              <a:solidFill>
                <a:srgbClr val="FF000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7476" name="AutoShape 68"/>
          <p:cNvSpPr>
            <a:spLocks noChangeArrowheads="1"/>
          </p:cNvSpPr>
          <p:nvPr/>
        </p:nvSpPr>
        <p:spPr bwMode="auto">
          <a:xfrm>
            <a:off x="5481638" y="4343400"/>
            <a:ext cx="2286000" cy="1857375"/>
          </a:xfrm>
          <a:prstGeom prst="roundRect">
            <a:avLst>
              <a:gd name="adj" fmla="val 10329"/>
            </a:avLst>
          </a:prstGeom>
          <a:solidFill>
            <a:srgbClr val="FFFFCC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r>
              <a:rPr lang="en-GB" b="1">
                <a:latin typeface="Comic Sans MS" pitchFamily="66" charset="0"/>
                <a:cs typeface="Arial" pitchFamily="34" charset="0"/>
              </a:rPr>
              <a:t>Most nouns ending in –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f</a:t>
            </a:r>
            <a:r>
              <a:rPr lang="en-GB" b="1">
                <a:latin typeface="Comic Sans MS" pitchFamily="66" charset="0"/>
                <a:cs typeface="Arial" pitchFamily="34" charset="0"/>
              </a:rPr>
              <a:t> or </a:t>
            </a:r>
            <a:br>
              <a:rPr lang="en-GB" b="1">
                <a:latin typeface="Comic Sans MS" pitchFamily="66" charset="0"/>
                <a:cs typeface="Arial" pitchFamily="34" charset="0"/>
              </a:rPr>
            </a:br>
            <a:r>
              <a:rPr lang="en-GB" b="1">
                <a:latin typeface="Comic Sans MS" pitchFamily="66" charset="0"/>
                <a:cs typeface="Arial" pitchFamily="34" charset="0"/>
              </a:rPr>
              <a:t>–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fe</a:t>
            </a:r>
            <a:r>
              <a:rPr lang="en-GB" b="1">
                <a:latin typeface="Comic Sans MS" pitchFamily="66" charset="0"/>
                <a:cs typeface="Arial" pitchFamily="34" charset="0"/>
              </a:rPr>
              <a:t>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ves</a:t>
            </a:r>
            <a:r>
              <a:rPr lang="en-GB" b="1">
                <a:latin typeface="Comic Sans MS" pitchFamily="66" charset="0"/>
                <a:cs typeface="Arial" pitchFamily="34" charset="0"/>
              </a:rPr>
              <a:t>.</a:t>
            </a:r>
          </a:p>
          <a:p>
            <a:endParaRPr lang="en-GB" b="1">
              <a:latin typeface="Comic Sans MS" pitchFamily="66" charset="0"/>
              <a:cs typeface="Arial" pitchFamily="34" charset="0"/>
            </a:endParaRPr>
          </a:p>
          <a:p>
            <a:r>
              <a:rPr lang="en-GB" b="1">
                <a:latin typeface="Comic Sans MS" pitchFamily="66" charset="0"/>
                <a:cs typeface="Arial" pitchFamily="34" charset="0"/>
              </a:rPr>
              <a:t>knife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kniv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es</a:t>
            </a:r>
            <a:r>
              <a:rPr lang="en-GB" b="1">
                <a:latin typeface="Comic Sans MS" pitchFamily="66" charset="0"/>
                <a:cs typeface="Arial" pitchFamily="34" charset="0"/>
              </a:rPr>
              <a:t>   </a:t>
            </a:r>
          </a:p>
          <a:p>
            <a:r>
              <a:rPr lang="en-GB" b="1">
                <a:latin typeface="Comic Sans MS" pitchFamily="66" charset="0"/>
                <a:cs typeface="Arial" pitchFamily="34" charset="0"/>
              </a:rPr>
              <a:t>leaf </a:t>
            </a:r>
            <a:r>
              <a:rPr lang="en-GB" b="1">
                <a:solidFill>
                  <a:srgbClr val="C0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b="1">
                <a:latin typeface="Comic Sans MS" pitchFamily="66" charset="0"/>
                <a:cs typeface="Arial" pitchFamily="34" charset="0"/>
              </a:rPr>
              <a:t> lea</a:t>
            </a:r>
            <a:r>
              <a:rPr lang="en-GB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ves</a:t>
            </a:r>
            <a:r>
              <a:rPr lang="en-GB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834" r="16099"/>
          <a:stretch/>
        </p:blipFill>
        <p:spPr>
          <a:xfrm>
            <a:off x="2987675" y="1103313"/>
            <a:ext cx="2849563" cy="4125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Click="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7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7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1000"/>
                                        <p:tgtEl>
                                          <p:spTgt spid="1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100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72" grpId="0" animBg="1"/>
      <p:bldP spid="17473" grpId="0" animBg="1"/>
      <p:bldP spid="17475" grpId="0" animBg="1"/>
      <p:bldP spid="1747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WordArt 51"/>
          <p:cNvSpPr>
            <a:spLocks noChangeArrowheads="1" noChangeShapeType="1" noTextEdit="1"/>
          </p:cNvSpPr>
          <p:nvPr/>
        </p:nvSpPr>
        <p:spPr bwMode="auto">
          <a:xfrm rot="21436012">
            <a:off x="1214438" y="198255"/>
            <a:ext cx="6715125" cy="1055018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pt-PT" sz="5400" b="1" kern="10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Irregular </a:t>
            </a:r>
            <a:r>
              <a:rPr lang="pt-PT" sz="5400" b="1" kern="10" dirty="0" err="1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/>
              </a:rPr>
              <a:t>plurals</a:t>
            </a:r>
            <a:endParaRPr lang="pt-PT" sz="5400" b="1" kern="1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/>
            </a:endParaRPr>
          </a:p>
        </p:txBody>
      </p:sp>
      <p:sp>
        <p:nvSpPr>
          <p:cNvPr id="18485" name="AutoShape 53"/>
          <p:cNvSpPr>
            <a:spLocks noChangeArrowheads="1"/>
          </p:cNvSpPr>
          <p:nvPr/>
        </p:nvSpPr>
        <p:spPr bwMode="auto">
          <a:xfrm>
            <a:off x="971550" y="2060575"/>
            <a:ext cx="2933700" cy="3671888"/>
          </a:xfrm>
          <a:prstGeom prst="roundRect">
            <a:avLst>
              <a:gd name="adj" fmla="val 10329"/>
            </a:avLst>
          </a:prstGeom>
          <a:solidFill>
            <a:srgbClr val="FFFFCC"/>
          </a:solidFill>
          <a:ln>
            <a:noFill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z="2400" b="1">
                <a:latin typeface="Comic Sans MS" pitchFamily="66" charset="0"/>
                <a:cs typeface="Arial" pitchFamily="34" charset="0"/>
              </a:rPr>
              <a:t>person </a:t>
            </a:r>
            <a:r>
              <a:rPr lang="en-GB" sz="2400" b="1"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sz="2400" b="1">
                <a:latin typeface="Comic Sans MS" pitchFamily="66" charset="0"/>
                <a:cs typeface="Arial" pitchFamily="34" charset="0"/>
              </a:rPr>
              <a:t> </a:t>
            </a:r>
            <a:r>
              <a:rPr lang="en-GB" sz="2400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people </a:t>
            </a:r>
          </a:p>
          <a:p>
            <a:r>
              <a:rPr lang="en-GB" sz="2400" b="1">
                <a:latin typeface="Comic Sans MS" pitchFamily="66" charset="0"/>
                <a:cs typeface="Arial" pitchFamily="34" charset="0"/>
              </a:rPr>
              <a:t>man </a:t>
            </a:r>
            <a:r>
              <a:rPr lang="en-GB" sz="2400" b="1">
                <a:latin typeface="Comic Sans MS" pitchFamily="66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GB" sz="2400" b="1">
                <a:solidFill>
                  <a:srgbClr val="FF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men</a:t>
            </a:r>
          </a:p>
          <a:p>
            <a:r>
              <a:rPr lang="en-GB" sz="2400" b="1">
                <a:latin typeface="Comic Sans MS" pitchFamily="66" charset="0"/>
                <a:cs typeface="Arial" pitchFamily="34" charset="0"/>
                <a:sym typeface="Wingdings" pitchFamily="2" charset="2"/>
              </a:rPr>
              <a:t>woman  </a:t>
            </a:r>
            <a:r>
              <a:rPr lang="en-GB" sz="2400" b="1">
                <a:solidFill>
                  <a:srgbClr val="FF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women</a:t>
            </a:r>
            <a:endParaRPr lang="en-GB" sz="2400" b="1">
              <a:solidFill>
                <a:srgbClr val="FF0000"/>
              </a:solidFill>
              <a:latin typeface="Comic Sans MS" pitchFamily="66" charset="0"/>
              <a:cs typeface="Arial" pitchFamily="34" charset="0"/>
            </a:endParaRPr>
          </a:p>
          <a:p>
            <a:r>
              <a:rPr lang="en-GB" sz="2400" b="1">
                <a:latin typeface="Comic Sans MS" pitchFamily="66" charset="0"/>
                <a:cs typeface="Arial" pitchFamily="34" charset="0"/>
              </a:rPr>
              <a:t>child </a:t>
            </a:r>
            <a:r>
              <a:rPr lang="en-GB" sz="2400" b="1"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sz="2400" b="1">
                <a:latin typeface="Comic Sans MS" pitchFamily="66" charset="0"/>
                <a:cs typeface="Arial" pitchFamily="34" charset="0"/>
              </a:rPr>
              <a:t> </a:t>
            </a:r>
            <a:r>
              <a:rPr lang="en-GB" sz="2400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children </a:t>
            </a:r>
            <a:r>
              <a:rPr lang="en-GB" sz="2400" b="1">
                <a:latin typeface="Comic Sans MS" pitchFamily="66" charset="0"/>
                <a:cs typeface="Arial" pitchFamily="34" charset="0"/>
              </a:rPr>
              <a:t> </a:t>
            </a:r>
          </a:p>
          <a:p>
            <a:r>
              <a:rPr lang="en-GB" sz="2400" b="1">
                <a:latin typeface="Comic Sans MS" pitchFamily="66" charset="0"/>
                <a:cs typeface="Arial" pitchFamily="34" charset="0"/>
              </a:rPr>
              <a:t>foot </a:t>
            </a:r>
            <a:r>
              <a:rPr lang="en-GB" sz="2400" b="1"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sz="2400" b="1">
                <a:latin typeface="Comic Sans MS" pitchFamily="66" charset="0"/>
                <a:cs typeface="Arial" pitchFamily="34" charset="0"/>
              </a:rPr>
              <a:t> </a:t>
            </a:r>
            <a:r>
              <a:rPr lang="en-GB" sz="2400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feet </a:t>
            </a:r>
          </a:p>
          <a:p>
            <a:r>
              <a:rPr lang="en-GB" sz="2400" b="1">
                <a:latin typeface="Comic Sans MS" pitchFamily="66" charset="0"/>
                <a:cs typeface="Arial" pitchFamily="34" charset="0"/>
              </a:rPr>
              <a:t>tooth </a:t>
            </a:r>
            <a:r>
              <a:rPr lang="en-GB" sz="2400" b="1">
                <a:latin typeface="Comic Sans MS" pitchFamily="66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GB" sz="2400" b="1">
                <a:solidFill>
                  <a:srgbClr val="FF0000"/>
                </a:solidFill>
                <a:latin typeface="Comic Sans MS" pitchFamily="66" charset="0"/>
                <a:cs typeface="Arial" pitchFamily="34" charset="0"/>
                <a:sym typeface="Wingdings" pitchFamily="2" charset="2"/>
              </a:rPr>
              <a:t>teeth</a:t>
            </a:r>
            <a:r>
              <a:rPr lang="en-GB" sz="2400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 </a:t>
            </a:r>
          </a:p>
          <a:p>
            <a:r>
              <a:rPr lang="en-GB" sz="2400" b="1">
                <a:latin typeface="Comic Sans MS" pitchFamily="66" charset="0"/>
                <a:cs typeface="Arial" pitchFamily="34" charset="0"/>
              </a:rPr>
              <a:t>mouse </a:t>
            </a:r>
            <a:r>
              <a:rPr lang="en-GB" sz="2400" b="1"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sz="2400" b="1">
                <a:latin typeface="Comic Sans MS" pitchFamily="66" charset="0"/>
                <a:cs typeface="Arial" pitchFamily="34" charset="0"/>
              </a:rPr>
              <a:t> </a:t>
            </a:r>
            <a:r>
              <a:rPr lang="en-GB" sz="2400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mice   </a:t>
            </a:r>
          </a:p>
          <a:p>
            <a:r>
              <a:rPr lang="en-GB" sz="2400" b="1">
                <a:latin typeface="Comic Sans MS" pitchFamily="66" charset="0"/>
                <a:cs typeface="Arial" pitchFamily="34" charset="0"/>
              </a:rPr>
              <a:t>fish </a:t>
            </a:r>
            <a:r>
              <a:rPr lang="en-GB" sz="2400" b="1"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sz="2400" b="1">
                <a:latin typeface="Comic Sans MS" pitchFamily="66" charset="0"/>
                <a:cs typeface="Arial" pitchFamily="34" charset="0"/>
              </a:rPr>
              <a:t> </a:t>
            </a:r>
            <a:r>
              <a:rPr lang="en-GB" sz="2400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fish</a:t>
            </a:r>
          </a:p>
          <a:p>
            <a:r>
              <a:rPr lang="en-GB" sz="2400" b="1">
                <a:latin typeface="Comic Sans MS" pitchFamily="66" charset="0"/>
                <a:cs typeface="Arial" pitchFamily="34" charset="0"/>
              </a:rPr>
              <a:t>sheep </a:t>
            </a:r>
            <a:r>
              <a:rPr lang="en-GB" sz="2400" b="1">
                <a:latin typeface="Comic Sans MS" pitchFamily="66" charset="0"/>
                <a:cs typeface="Arial" pitchFamily="34" charset="0"/>
                <a:sym typeface="Wingdings" pitchFamily="2" charset="2"/>
              </a:rPr>
              <a:t></a:t>
            </a:r>
            <a:r>
              <a:rPr lang="en-GB" sz="2400" b="1">
                <a:latin typeface="Comic Sans MS" pitchFamily="66" charset="0"/>
                <a:cs typeface="Arial" pitchFamily="34" charset="0"/>
              </a:rPr>
              <a:t> </a:t>
            </a:r>
            <a:r>
              <a:rPr lang="en-GB" sz="2400" b="1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sheep</a:t>
            </a:r>
          </a:p>
        </p:txBody>
      </p:sp>
      <p:pic>
        <p:nvPicPr>
          <p:cNvPr id="4104" name="Picture 55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1321654"/>
            <a:ext cx="3469125" cy="52036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8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5650" y="5724525"/>
            <a:ext cx="3311525" cy="8001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5136" name="Picture 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7801">
            <a:off x="2495550" y="2101850"/>
            <a:ext cx="409575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WordArt 45"/>
          <p:cNvSpPr>
            <a:spLocks noChangeArrowheads="1" noChangeShapeType="1" noTextEdit="1"/>
          </p:cNvSpPr>
          <p:nvPr/>
        </p:nvSpPr>
        <p:spPr bwMode="auto">
          <a:xfrm>
            <a:off x="1424810" y="44624"/>
            <a:ext cx="6294381" cy="1128737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pt-PT" sz="6000" b="1" kern="1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</a:rPr>
              <a:t>Let’s</a:t>
            </a:r>
            <a:r>
              <a:rPr lang="pt-PT" sz="60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/>
              </a:rPr>
              <a:t> play!</a:t>
            </a:r>
          </a:p>
        </p:txBody>
      </p:sp>
      <p:sp>
        <p:nvSpPr>
          <p:cNvPr id="5125" name="AutoShape 5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295748" y="5836489"/>
            <a:ext cx="2232025" cy="576263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pt-PT" sz="3200" b="1" dirty="0">
                <a:latin typeface="Comic Sans MS" pitchFamily="66" charset="0"/>
              </a:rPr>
              <a:t>PLAY</a:t>
            </a:r>
          </a:p>
        </p:txBody>
      </p:sp>
      <p:sp>
        <p:nvSpPr>
          <p:cNvPr id="5126" name="WordArt 57"/>
          <p:cNvSpPr>
            <a:spLocks noChangeArrowheads="1" noChangeShapeType="1" noTextEdit="1"/>
          </p:cNvSpPr>
          <p:nvPr/>
        </p:nvSpPr>
        <p:spPr bwMode="auto">
          <a:xfrm rot="-722497">
            <a:off x="6646863" y="3511550"/>
            <a:ext cx="1582737" cy="698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srgbClr val="000000">
                      <a:alpha val="39998"/>
                    </a:srgbClr>
                  </a:outerShdw>
                </a:effectLst>
                <a:latin typeface="Comic Sans MS"/>
              </a:rPr>
              <a:t>wolf</a:t>
            </a:r>
          </a:p>
        </p:txBody>
      </p:sp>
      <p:pic>
        <p:nvPicPr>
          <p:cNvPr id="5127" name="Picture 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3860800"/>
            <a:ext cx="2736850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WordArt 63"/>
          <p:cNvSpPr>
            <a:spLocks noChangeArrowheads="1" noChangeShapeType="1" noTextEdit="1"/>
          </p:cNvSpPr>
          <p:nvPr/>
        </p:nvSpPr>
        <p:spPr bwMode="auto">
          <a:xfrm>
            <a:off x="5097463" y="4503738"/>
            <a:ext cx="1665287" cy="784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b="1" kern="10">
                <a:ln w="12700">
                  <a:solidFill>
                    <a:srgbClr val="805B4C"/>
                  </a:solidFill>
                  <a:round/>
                  <a:headEnd/>
                  <a:tailEnd/>
                </a:ln>
                <a:solidFill>
                  <a:srgbClr val="F7E5C5"/>
                </a:solidFill>
                <a:effectLst>
                  <a:outerShdw blurRad="41275" dist="20320" dir="1799969" algn="tl" rotWithShape="0">
                    <a:srgbClr val="000000">
                      <a:alpha val="39998"/>
                    </a:srgbClr>
                  </a:outerShdw>
                </a:effectLst>
                <a:latin typeface="Comic Sans MS"/>
              </a:rPr>
              <a:t>baby</a:t>
            </a:r>
          </a:p>
        </p:txBody>
      </p:sp>
      <p:sp>
        <p:nvSpPr>
          <p:cNvPr id="5129" name="WordArt 66"/>
          <p:cNvSpPr>
            <a:spLocks noChangeArrowheads="1" noChangeShapeType="1" noTextEdit="1"/>
          </p:cNvSpPr>
          <p:nvPr/>
        </p:nvSpPr>
        <p:spPr bwMode="auto">
          <a:xfrm rot="497946">
            <a:off x="5089525" y="2820988"/>
            <a:ext cx="1606550" cy="6969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92D050"/>
                </a:solidFill>
                <a:effectLst>
                  <a:outerShdw blurRad="50800" dist="38100" dir="5400000" algn="t" rotWithShape="0">
                    <a:srgbClr val="000000">
                      <a:alpha val="39998"/>
                    </a:srgbClr>
                  </a:outerShdw>
                </a:effectLst>
                <a:latin typeface="Comic Sans MS"/>
              </a:rPr>
              <a:t>brush</a:t>
            </a:r>
          </a:p>
        </p:txBody>
      </p:sp>
      <p:sp>
        <p:nvSpPr>
          <p:cNvPr id="5130" name="WordArt 67"/>
          <p:cNvSpPr>
            <a:spLocks noChangeArrowheads="1" noChangeShapeType="1" noTextEdit="1"/>
          </p:cNvSpPr>
          <p:nvPr/>
        </p:nvSpPr>
        <p:spPr bwMode="auto">
          <a:xfrm rot="-855201">
            <a:off x="5070475" y="1524000"/>
            <a:ext cx="1393825" cy="698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99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blurRad="50800" dist="38100" dir="5400000" algn="t" rotWithShape="0">
                    <a:srgbClr val="000000">
                      <a:alpha val="39998"/>
                    </a:srgbClr>
                  </a:outerShdw>
                </a:effectLst>
                <a:latin typeface="Comic Sans MS"/>
              </a:rPr>
              <a:t>foot</a:t>
            </a:r>
          </a:p>
        </p:txBody>
      </p:sp>
      <p:sp>
        <p:nvSpPr>
          <p:cNvPr id="5131" name="WordArt 68"/>
          <p:cNvSpPr>
            <a:spLocks noChangeArrowheads="1" noChangeShapeType="1" noTextEdit="1"/>
          </p:cNvSpPr>
          <p:nvPr/>
        </p:nvSpPr>
        <p:spPr bwMode="auto">
          <a:xfrm>
            <a:off x="6732588" y="2012950"/>
            <a:ext cx="1566862" cy="6080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66CC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blurRad="50800" dist="38100" dir="5400000" algn="t" rotWithShape="0">
                    <a:srgbClr val="000000">
                      <a:alpha val="39998"/>
                    </a:srgbClr>
                  </a:outerShdw>
                </a:effectLst>
                <a:latin typeface="Comic Sans MS"/>
              </a:rPr>
              <a:t>tomato</a:t>
            </a:r>
          </a:p>
        </p:txBody>
      </p:sp>
      <p:pic>
        <p:nvPicPr>
          <p:cNvPr id="5132" name="Picture 6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8138">
            <a:off x="3000375" y="1238250"/>
            <a:ext cx="1179513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3" name="WordArt 70"/>
          <p:cNvSpPr>
            <a:spLocks noChangeArrowheads="1" noChangeShapeType="1" noTextEdit="1"/>
          </p:cNvSpPr>
          <p:nvPr/>
        </p:nvSpPr>
        <p:spPr bwMode="auto">
          <a:xfrm rot="192506">
            <a:off x="7285038" y="4783138"/>
            <a:ext cx="915987" cy="714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blurRad="50800" dist="38100" dir="5400000" algn="t" rotWithShape="0">
                    <a:srgbClr val="000000">
                      <a:alpha val="39998"/>
                    </a:srgbClr>
                  </a:outerShdw>
                </a:effectLst>
                <a:latin typeface="Comic Sans MS"/>
              </a:rPr>
              <a:t>bus</a:t>
            </a:r>
          </a:p>
        </p:txBody>
      </p:sp>
      <p:pic>
        <p:nvPicPr>
          <p:cNvPr id="5134" name="Picture 7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476250"/>
            <a:ext cx="2252663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7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6241" y="2780928"/>
            <a:ext cx="1297727" cy="129772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7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068638"/>
            <a:ext cx="2022475" cy="182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0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126" grpId="0" animBg="1"/>
      <p:bldP spid="5128" grpId="0" animBg="1"/>
      <p:bldP spid="5129" grpId="0" animBg="1"/>
      <p:bldP spid="5130" grpId="0" animBg="1"/>
      <p:bldP spid="5131" grpId="0" animBg="1"/>
      <p:bldP spid="51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6148" name="WordArt 37"/>
          <p:cNvSpPr>
            <a:spLocks noChangeArrowheads="1" noChangeShapeType="1" noTextEdit="1"/>
          </p:cNvSpPr>
          <p:nvPr/>
        </p:nvSpPr>
        <p:spPr bwMode="auto">
          <a:xfrm>
            <a:off x="395288" y="332656"/>
            <a:ext cx="8353425" cy="1008062"/>
          </a:xfrm>
          <a:prstGeom prst="rect">
            <a:avLst/>
          </a:prstGeom>
        </p:spPr>
        <p:txBody>
          <a:bodyPr wrap="none" fromWordArt="1"/>
          <a:lstStyle/>
          <a:p>
            <a:pPr algn="ctr">
              <a:defRPr/>
            </a:pPr>
            <a:r>
              <a:rPr lang="en-US" sz="50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orte"/>
              </a:rPr>
              <a:t>What's the plural of wolf?</a:t>
            </a:r>
            <a:endParaRPr lang="pt-PT" sz="50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orte"/>
            </a:endParaRPr>
          </a:p>
        </p:txBody>
      </p:sp>
      <p:sp>
        <p:nvSpPr>
          <p:cNvPr id="3110" name="AutoShape 38"/>
          <p:cNvSpPr>
            <a:spLocks noChangeArrowheads="1"/>
          </p:cNvSpPr>
          <p:nvPr/>
        </p:nvSpPr>
        <p:spPr bwMode="auto">
          <a:xfrm>
            <a:off x="1187450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WOLFES</a:t>
            </a:r>
          </a:p>
        </p:txBody>
      </p:sp>
      <p:sp>
        <p:nvSpPr>
          <p:cNvPr id="3111" name="AutoShape 39"/>
          <p:cNvSpPr>
            <a:spLocks noChangeArrowheads="1"/>
          </p:cNvSpPr>
          <p:nvPr/>
        </p:nvSpPr>
        <p:spPr bwMode="auto">
          <a:xfrm>
            <a:off x="363537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WOLVES</a:t>
            </a:r>
          </a:p>
        </p:txBody>
      </p:sp>
      <p:sp>
        <p:nvSpPr>
          <p:cNvPr id="3112" name="AutoShape 40"/>
          <p:cNvSpPr>
            <a:spLocks noChangeArrowheads="1"/>
          </p:cNvSpPr>
          <p:nvPr/>
        </p:nvSpPr>
        <p:spPr bwMode="auto">
          <a:xfrm>
            <a:off x="6084888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WOLFESES</a:t>
            </a:r>
          </a:p>
        </p:txBody>
      </p:sp>
      <p:sp>
        <p:nvSpPr>
          <p:cNvPr id="3115" name="WordArt 43"/>
          <p:cNvSpPr>
            <a:spLocks noChangeArrowheads="1" noChangeShapeType="1" noTextEdit="1"/>
          </p:cNvSpPr>
          <p:nvPr/>
        </p:nvSpPr>
        <p:spPr bwMode="auto">
          <a:xfrm>
            <a:off x="6516688" y="4651375"/>
            <a:ext cx="1439862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wolves</a:t>
            </a:r>
          </a:p>
        </p:txBody>
      </p:sp>
      <p:sp>
        <p:nvSpPr>
          <p:cNvPr id="14344" name="WordArt 45"/>
          <p:cNvSpPr>
            <a:spLocks noChangeArrowheads="1" noChangeShapeType="1" noTextEdit="1"/>
          </p:cNvSpPr>
          <p:nvPr/>
        </p:nvSpPr>
        <p:spPr bwMode="auto">
          <a:xfrm>
            <a:off x="1258888" y="4651375"/>
            <a:ext cx="216058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wolf</a:t>
            </a:r>
          </a:p>
        </p:txBody>
      </p:sp>
      <p:sp>
        <p:nvSpPr>
          <p:cNvPr id="14345" name="WordArt 46"/>
          <p:cNvSpPr>
            <a:spLocks noChangeArrowheads="1" noChangeShapeType="1" noTextEdit="1"/>
          </p:cNvSpPr>
          <p:nvPr/>
        </p:nvSpPr>
        <p:spPr bwMode="auto">
          <a:xfrm>
            <a:off x="5508625" y="4722813"/>
            <a:ext cx="8636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two</a:t>
            </a:r>
          </a:p>
        </p:txBody>
      </p:sp>
      <p:sp>
        <p:nvSpPr>
          <p:cNvPr id="3119" name="WordArt 47"/>
          <p:cNvSpPr>
            <a:spLocks noChangeArrowheads="1" noChangeShapeType="1" noTextEdit="1"/>
          </p:cNvSpPr>
          <p:nvPr/>
        </p:nvSpPr>
        <p:spPr bwMode="auto">
          <a:xfrm rot="-1432208">
            <a:off x="771525" y="1674813"/>
            <a:ext cx="1890713" cy="755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sp>
        <p:nvSpPr>
          <p:cNvPr id="3120" name="AutoShape 48" descr="Relva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172450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pic>
        <p:nvPicPr>
          <p:cNvPr id="14348" name="Picture 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549525"/>
            <a:ext cx="3541712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100" y="1301750"/>
            <a:ext cx="2859088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Picture 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2924175"/>
            <a:ext cx="2578100" cy="169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2"/>
                  </p:tgtEl>
                </p:cond>
              </p:nextCondLst>
            </p:seq>
          </p:childTnLst>
        </p:cTn>
      </p:par>
    </p:tnLst>
    <p:bldLst>
      <p:bldP spid="3115" grpId="0" animBg="1"/>
      <p:bldP spid="3119" grpId="0" animBg="1"/>
      <p:bldP spid="31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7172" name="WordArt 37"/>
          <p:cNvSpPr>
            <a:spLocks noChangeArrowheads="1" noChangeShapeType="1" noTextEdit="1"/>
          </p:cNvSpPr>
          <p:nvPr/>
        </p:nvSpPr>
        <p:spPr bwMode="auto">
          <a:xfrm>
            <a:off x="358775" y="405284"/>
            <a:ext cx="8426450" cy="1079500"/>
          </a:xfrm>
          <a:prstGeom prst="rect">
            <a:avLst/>
          </a:prstGeom>
        </p:spPr>
        <p:txBody>
          <a:bodyPr wrap="none" fromWordArt="1"/>
          <a:lstStyle/>
          <a:p>
            <a:pPr algn="ctr">
              <a:defRPr/>
            </a:pPr>
            <a:r>
              <a:rPr lang="en-US" sz="4400" b="1" kern="10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Forte"/>
              </a:rPr>
              <a:t>What's the plural of tomato?</a:t>
            </a:r>
            <a:endParaRPr lang="pt-PT" sz="4400" b="1" kern="10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Forte"/>
            </a:endParaRPr>
          </a:p>
        </p:txBody>
      </p:sp>
      <p:sp>
        <p:nvSpPr>
          <p:cNvPr id="4134" name="AutoShape 38"/>
          <p:cNvSpPr>
            <a:spLocks noChangeArrowheads="1"/>
          </p:cNvSpPr>
          <p:nvPr/>
        </p:nvSpPr>
        <p:spPr bwMode="auto">
          <a:xfrm>
            <a:off x="363537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TOMATOS</a:t>
            </a:r>
          </a:p>
        </p:txBody>
      </p:sp>
      <p:sp>
        <p:nvSpPr>
          <p:cNvPr id="4135" name="AutoShape 39"/>
          <p:cNvSpPr>
            <a:spLocks noChangeArrowheads="1"/>
          </p:cNvSpPr>
          <p:nvPr/>
        </p:nvSpPr>
        <p:spPr bwMode="auto">
          <a:xfrm>
            <a:off x="1187450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TOMATOES</a:t>
            </a:r>
          </a:p>
        </p:txBody>
      </p:sp>
      <p:sp>
        <p:nvSpPr>
          <p:cNvPr id="4136" name="AutoShape 40"/>
          <p:cNvSpPr>
            <a:spLocks noChangeArrowheads="1"/>
          </p:cNvSpPr>
          <p:nvPr/>
        </p:nvSpPr>
        <p:spPr bwMode="auto">
          <a:xfrm>
            <a:off x="6084888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TOMATOSES</a:t>
            </a:r>
          </a:p>
        </p:txBody>
      </p:sp>
      <p:sp>
        <p:nvSpPr>
          <p:cNvPr id="4139" name="WordArt 43"/>
          <p:cNvSpPr>
            <a:spLocks noChangeArrowheads="1" noChangeShapeType="1" noTextEdit="1"/>
          </p:cNvSpPr>
          <p:nvPr/>
        </p:nvSpPr>
        <p:spPr bwMode="auto">
          <a:xfrm>
            <a:off x="6227763" y="4724400"/>
            <a:ext cx="158432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tomatoes</a:t>
            </a:r>
          </a:p>
        </p:txBody>
      </p:sp>
      <p:sp>
        <p:nvSpPr>
          <p:cNvPr id="15368" name="WordArt 45"/>
          <p:cNvSpPr>
            <a:spLocks noChangeArrowheads="1" noChangeShapeType="1" noTextEdit="1"/>
          </p:cNvSpPr>
          <p:nvPr/>
        </p:nvSpPr>
        <p:spPr bwMode="auto">
          <a:xfrm>
            <a:off x="1258888" y="4724400"/>
            <a:ext cx="223202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tomato</a:t>
            </a:r>
          </a:p>
        </p:txBody>
      </p:sp>
      <p:sp>
        <p:nvSpPr>
          <p:cNvPr id="15369" name="WordArt 46"/>
          <p:cNvSpPr>
            <a:spLocks noChangeArrowheads="1" noChangeShapeType="1" noTextEdit="1"/>
          </p:cNvSpPr>
          <p:nvPr/>
        </p:nvSpPr>
        <p:spPr bwMode="auto">
          <a:xfrm>
            <a:off x="5291138" y="4795838"/>
            <a:ext cx="8636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two</a:t>
            </a:r>
          </a:p>
        </p:txBody>
      </p:sp>
      <p:sp>
        <p:nvSpPr>
          <p:cNvPr id="4143" name="WordArt 47"/>
          <p:cNvSpPr>
            <a:spLocks noChangeArrowheads="1" noChangeShapeType="1" noTextEdit="1"/>
          </p:cNvSpPr>
          <p:nvPr/>
        </p:nvSpPr>
        <p:spPr bwMode="auto">
          <a:xfrm rot="-1432208">
            <a:off x="755650" y="1689100"/>
            <a:ext cx="1876425" cy="750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sp>
        <p:nvSpPr>
          <p:cNvPr id="4158" name="AutoShape 62" descr="Relva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172450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pic>
        <p:nvPicPr>
          <p:cNvPr id="15372" name="Picture 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8138">
            <a:off x="1414463" y="2447925"/>
            <a:ext cx="2119312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Picture 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8138">
            <a:off x="5021263" y="1474788"/>
            <a:ext cx="1814512" cy="177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Picture 6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41862" flipH="1">
            <a:off x="6545263" y="2600325"/>
            <a:ext cx="1816100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36"/>
                  </p:tgtEl>
                </p:cond>
              </p:nextCondLst>
            </p:seq>
          </p:childTnLst>
        </p:cTn>
      </p:par>
    </p:tnLst>
    <p:bldLst>
      <p:bldP spid="4139" grpId="0" animBg="1"/>
      <p:bldP spid="4143" grpId="0" animBg="1"/>
      <p:bldP spid="415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8196" name="WordArt 37"/>
          <p:cNvSpPr>
            <a:spLocks noChangeArrowheads="1" noChangeShapeType="1" noTextEdit="1"/>
          </p:cNvSpPr>
          <p:nvPr/>
        </p:nvSpPr>
        <p:spPr bwMode="auto">
          <a:xfrm>
            <a:off x="395288" y="333375"/>
            <a:ext cx="8426450" cy="1079500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800" b="1" kern="10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orte"/>
              </a:rPr>
              <a:t>What's the plural of baby?</a:t>
            </a:r>
            <a:endParaRPr lang="pt-PT" sz="4800" b="1" kern="1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orte"/>
            </a:endParaRPr>
          </a:p>
        </p:txBody>
      </p:sp>
      <p:sp>
        <p:nvSpPr>
          <p:cNvPr id="5158" name="AutoShape 38"/>
          <p:cNvSpPr>
            <a:spLocks noChangeArrowheads="1"/>
          </p:cNvSpPr>
          <p:nvPr/>
        </p:nvSpPr>
        <p:spPr bwMode="auto">
          <a:xfrm>
            <a:off x="363537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BABYS</a:t>
            </a:r>
          </a:p>
        </p:txBody>
      </p:sp>
      <p:sp>
        <p:nvSpPr>
          <p:cNvPr id="5159" name="AutoShape 39"/>
          <p:cNvSpPr>
            <a:spLocks noChangeArrowheads="1"/>
          </p:cNvSpPr>
          <p:nvPr/>
        </p:nvSpPr>
        <p:spPr bwMode="auto">
          <a:xfrm>
            <a:off x="6084888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BABIES</a:t>
            </a:r>
          </a:p>
        </p:txBody>
      </p:sp>
      <p:sp>
        <p:nvSpPr>
          <p:cNvPr id="5160" name="AutoShape 40"/>
          <p:cNvSpPr>
            <a:spLocks noChangeArrowheads="1"/>
          </p:cNvSpPr>
          <p:nvPr/>
        </p:nvSpPr>
        <p:spPr bwMode="auto">
          <a:xfrm>
            <a:off x="1187450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BABYES</a:t>
            </a:r>
          </a:p>
        </p:txBody>
      </p:sp>
      <p:sp>
        <p:nvSpPr>
          <p:cNvPr id="5161" name="WordArt 41"/>
          <p:cNvSpPr>
            <a:spLocks noChangeArrowheads="1" noChangeShapeType="1" noTextEdit="1"/>
          </p:cNvSpPr>
          <p:nvPr/>
        </p:nvSpPr>
        <p:spPr bwMode="auto">
          <a:xfrm>
            <a:off x="6391275" y="4724400"/>
            <a:ext cx="14398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babies</a:t>
            </a:r>
          </a:p>
        </p:txBody>
      </p:sp>
      <p:sp>
        <p:nvSpPr>
          <p:cNvPr id="16392" name="WordArt 42"/>
          <p:cNvSpPr>
            <a:spLocks noChangeArrowheads="1" noChangeShapeType="1" noTextEdit="1"/>
          </p:cNvSpPr>
          <p:nvPr/>
        </p:nvSpPr>
        <p:spPr bwMode="auto">
          <a:xfrm>
            <a:off x="1331913" y="4724400"/>
            <a:ext cx="2159000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baby</a:t>
            </a:r>
          </a:p>
        </p:txBody>
      </p:sp>
      <p:sp>
        <p:nvSpPr>
          <p:cNvPr id="16393" name="WordArt 43"/>
          <p:cNvSpPr>
            <a:spLocks noChangeArrowheads="1" noChangeShapeType="1" noTextEdit="1"/>
          </p:cNvSpPr>
          <p:nvPr/>
        </p:nvSpPr>
        <p:spPr bwMode="auto">
          <a:xfrm>
            <a:off x="5383213" y="4795838"/>
            <a:ext cx="8636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two</a:t>
            </a:r>
          </a:p>
        </p:txBody>
      </p:sp>
      <p:sp>
        <p:nvSpPr>
          <p:cNvPr id="5164" name="WordArt 44"/>
          <p:cNvSpPr>
            <a:spLocks noChangeArrowheads="1" noChangeShapeType="1" noTextEdit="1"/>
          </p:cNvSpPr>
          <p:nvPr/>
        </p:nvSpPr>
        <p:spPr bwMode="auto">
          <a:xfrm rot="-1432208">
            <a:off x="762000" y="1565275"/>
            <a:ext cx="1601788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sp>
        <p:nvSpPr>
          <p:cNvPr id="5183" name="AutoShape 63" descr="Relva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099425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0066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pic>
        <p:nvPicPr>
          <p:cNvPr id="16396" name="Picture 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931988"/>
            <a:ext cx="2757487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268413"/>
            <a:ext cx="2382837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Picture 7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060575"/>
            <a:ext cx="16478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5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60"/>
                  </p:tgtEl>
                </p:cond>
              </p:nextCondLst>
            </p:seq>
          </p:childTnLst>
        </p:cTn>
      </p:par>
    </p:tnLst>
    <p:bldLst>
      <p:bldP spid="5161" grpId="0" animBg="1"/>
      <p:bldP spid="5164" grpId="0" animBg="1"/>
      <p:bldP spid="518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9220" name="WordArt 37"/>
          <p:cNvSpPr>
            <a:spLocks noChangeArrowheads="1" noChangeShapeType="1" noTextEdit="1"/>
          </p:cNvSpPr>
          <p:nvPr/>
        </p:nvSpPr>
        <p:spPr bwMode="auto">
          <a:xfrm>
            <a:off x="468313" y="332656"/>
            <a:ext cx="8353425" cy="1008062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orte"/>
              </a:rPr>
              <a:t>What's the plural of bus?</a:t>
            </a:r>
            <a:endParaRPr lang="pt-PT" sz="4600" b="1" kern="1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orte"/>
            </a:endParaRPr>
          </a:p>
        </p:txBody>
      </p:sp>
      <p:sp>
        <p:nvSpPr>
          <p:cNvPr id="7206" name="AutoShape 38"/>
          <p:cNvSpPr>
            <a:spLocks noChangeArrowheads="1"/>
          </p:cNvSpPr>
          <p:nvPr/>
        </p:nvSpPr>
        <p:spPr bwMode="auto">
          <a:xfrm>
            <a:off x="1187450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BUSIES</a:t>
            </a:r>
          </a:p>
        </p:txBody>
      </p:sp>
      <p:sp>
        <p:nvSpPr>
          <p:cNvPr id="7207" name="AutoShape 39"/>
          <p:cNvSpPr>
            <a:spLocks noChangeArrowheads="1"/>
          </p:cNvSpPr>
          <p:nvPr/>
        </p:nvSpPr>
        <p:spPr bwMode="auto">
          <a:xfrm>
            <a:off x="363537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BUSES</a:t>
            </a:r>
          </a:p>
        </p:txBody>
      </p:sp>
      <p:sp>
        <p:nvSpPr>
          <p:cNvPr id="7208" name="AutoShape 40"/>
          <p:cNvSpPr>
            <a:spLocks noChangeArrowheads="1"/>
          </p:cNvSpPr>
          <p:nvPr/>
        </p:nvSpPr>
        <p:spPr bwMode="auto">
          <a:xfrm>
            <a:off x="6084888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BUSS</a:t>
            </a:r>
          </a:p>
        </p:txBody>
      </p:sp>
      <p:sp>
        <p:nvSpPr>
          <p:cNvPr id="7211" name="WordArt 43"/>
          <p:cNvSpPr>
            <a:spLocks noChangeArrowheads="1" noChangeShapeType="1" noTextEdit="1"/>
          </p:cNvSpPr>
          <p:nvPr/>
        </p:nvSpPr>
        <p:spPr bwMode="auto">
          <a:xfrm>
            <a:off x="6445250" y="4724400"/>
            <a:ext cx="14398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buses</a:t>
            </a:r>
          </a:p>
        </p:txBody>
      </p:sp>
      <p:sp>
        <p:nvSpPr>
          <p:cNvPr id="17416" name="WordArt 45"/>
          <p:cNvSpPr>
            <a:spLocks noChangeArrowheads="1" noChangeShapeType="1" noTextEdit="1"/>
          </p:cNvSpPr>
          <p:nvPr/>
        </p:nvSpPr>
        <p:spPr bwMode="auto">
          <a:xfrm>
            <a:off x="1258888" y="4724400"/>
            <a:ext cx="216058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bus</a:t>
            </a:r>
          </a:p>
        </p:txBody>
      </p:sp>
      <p:sp>
        <p:nvSpPr>
          <p:cNvPr id="17417" name="WordArt 46"/>
          <p:cNvSpPr>
            <a:spLocks noChangeArrowheads="1" noChangeShapeType="1" noTextEdit="1"/>
          </p:cNvSpPr>
          <p:nvPr/>
        </p:nvSpPr>
        <p:spPr bwMode="auto">
          <a:xfrm>
            <a:off x="5437188" y="4795838"/>
            <a:ext cx="8636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two</a:t>
            </a:r>
          </a:p>
        </p:txBody>
      </p:sp>
      <p:sp>
        <p:nvSpPr>
          <p:cNvPr id="7215" name="WordArt 47"/>
          <p:cNvSpPr>
            <a:spLocks noChangeArrowheads="1" noChangeShapeType="1" noTextEdit="1"/>
          </p:cNvSpPr>
          <p:nvPr/>
        </p:nvSpPr>
        <p:spPr bwMode="auto">
          <a:xfrm rot="-1432208">
            <a:off x="736600" y="1579563"/>
            <a:ext cx="1682750" cy="67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sp>
        <p:nvSpPr>
          <p:cNvPr id="7230" name="AutoShape 62" descr="Relva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172450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pic>
        <p:nvPicPr>
          <p:cNvPr id="17420" name="Picture 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446338"/>
            <a:ext cx="2524125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75" y="1484313"/>
            <a:ext cx="1938338" cy="175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770188"/>
            <a:ext cx="2246312" cy="20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0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0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08"/>
                  </p:tgtEl>
                </p:cond>
              </p:nextCondLst>
            </p:seq>
          </p:childTnLst>
        </p:cTn>
      </p:par>
    </p:tnLst>
    <p:bldLst>
      <p:bldP spid="7211" grpId="0" animBg="1"/>
      <p:bldP spid="7215" grpId="0" animBg="1"/>
      <p:bldP spid="72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0278" name="AutoShape 38"/>
          <p:cNvSpPr>
            <a:spLocks noChangeArrowheads="1"/>
          </p:cNvSpPr>
          <p:nvPr/>
        </p:nvSpPr>
        <p:spPr bwMode="auto">
          <a:xfrm>
            <a:off x="1258888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FOXS</a:t>
            </a:r>
          </a:p>
        </p:txBody>
      </p:sp>
      <p:sp>
        <p:nvSpPr>
          <p:cNvPr id="10279" name="AutoShape 39"/>
          <p:cNvSpPr>
            <a:spLocks noChangeArrowheads="1"/>
          </p:cNvSpPr>
          <p:nvPr/>
        </p:nvSpPr>
        <p:spPr bwMode="auto">
          <a:xfrm>
            <a:off x="3644900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FOXES</a:t>
            </a:r>
          </a:p>
        </p:txBody>
      </p:sp>
      <p:sp>
        <p:nvSpPr>
          <p:cNvPr id="10280" name="AutoShape 40"/>
          <p:cNvSpPr>
            <a:spLocks noChangeArrowheads="1"/>
          </p:cNvSpPr>
          <p:nvPr/>
        </p:nvSpPr>
        <p:spPr bwMode="auto">
          <a:xfrm>
            <a:off x="6011863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FOXIES</a:t>
            </a:r>
          </a:p>
        </p:txBody>
      </p:sp>
      <p:sp>
        <p:nvSpPr>
          <p:cNvPr id="10281" name="WordArt 41"/>
          <p:cNvSpPr>
            <a:spLocks noChangeArrowheads="1" noChangeShapeType="1" noTextEdit="1"/>
          </p:cNvSpPr>
          <p:nvPr/>
        </p:nvSpPr>
        <p:spPr bwMode="auto">
          <a:xfrm>
            <a:off x="6516688" y="4724400"/>
            <a:ext cx="1223962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foxes</a:t>
            </a:r>
          </a:p>
        </p:txBody>
      </p:sp>
      <p:sp>
        <p:nvSpPr>
          <p:cNvPr id="18439" name="WordArt 42"/>
          <p:cNvSpPr>
            <a:spLocks noChangeArrowheads="1" noChangeShapeType="1" noTextEdit="1"/>
          </p:cNvSpPr>
          <p:nvPr/>
        </p:nvSpPr>
        <p:spPr bwMode="auto">
          <a:xfrm>
            <a:off x="1474788" y="4724400"/>
            <a:ext cx="165735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fox</a:t>
            </a:r>
          </a:p>
        </p:txBody>
      </p:sp>
      <p:sp>
        <p:nvSpPr>
          <p:cNvPr id="18440" name="WordArt 43"/>
          <p:cNvSpPr>
            <a:spLocks noChangeArrowheads="1" noChangeShapeType="1" noTextEdit="1"/>
          </p:cNvSpPr>
          <p:nvPr/>
        </p:nvSpPr>
        <p:spPr bwMode="auto">
          <a:xfrm>
            <a:off x="5508625" y="4795838"/>
            <a:ext cx="8636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two</a:t>
            </a:r>
          </a:p>
        </p:txBody>
      </p:sp>
      <p:sp>
        <p:nvSpPr>
          <p:cNvPr id="10284" name="WordArt 44"/>
          <p:cNvSpPr>
            <a:spLocks noChangeArrowheads="1" noChangeShapeType="1" noTextEdit="1"/>
          </p:cNvSpPr>
          <p:nvPr/>
        </p:nvSpPr>
        <p:spPr bwMode="auto">
          <a:xfrm rot="-1432208">
            <a:off x="731838" y="1608138"/>
            <a:ext cx="1757362" cy="703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pic>
        <p:nvPicPr>
          <p:cNvPr id="18442" name="Picture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541588"/>
            <a:ext cx="3429000" cy="21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2" name="AutoShape 62" descr="Relva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172450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0066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pic>
        <p:nvPicPr>
          <p:cNvPr id="18444" name="Picture 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525" y="2205038"/>
            <a:ext cx="1933575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477963"/>
            <a:ext cx="304482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WordArt 37"/>
          <p:cNvSpPr>
            <a:spLocks noChangeArrowheads="1" noChangeShapeType="1" noTextEdit="1"/>
          </p:cNvSpPr>
          <p:nvPr/>
        </p:nvSpPr>
        <p:spPr bwMode="auto">
          <a:xfrm>
            <a:off x="395288" y="333375"/>
            <a:ext cx="8426450" cy="1079500"/>
          </a:xfrm>
          <a:prstGeom prst="rect">
            <a:avLst/>
          </a:prstGeom>
        </p:spPr>
        <p:txBody>
          <a:bodyPr wrap="none" fromWordArt="1"/>
          <a:lstStyle/>
          <a:p>
            <a:pPr algn="ctr">
              <a:defRPr/>
            </a:pPr>
            <a:r>
              <a:rPr lang="en-US" sz="4800" b="1" kern="1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Forte"/>
              </a:rPr>
              <a:t>What's the plural of fox?</a:t>
            </a:r>
            <a:endParaRPr lang="pt-PT" sz="4800" b="1" kern="1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Forte"/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2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2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0"/>
                  </p:tgtEl>
                </p:cond>
              </p:nextCondLst>
            </p:seq>
          </p:childTnLst>
        </p:cTn>
      </p:par>
    </p:tnLst>
    <p:bldLst>
      <p:bldP spid="10281" grpId="0" animBg="1"/>
      <p:bldP spid="10284" grpId="0" animBg="1"/>
      <p:bldP spid="1030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2326" name="AutoShape 38"/>
          <p:cNvSpPr>
            <a:spLocks noChangeArrowheads="1"/>
          </p:cNvSpPr>
          <p:nvPr/>
        </p:nvSpPr>
        <p:spPr bwMode="auto">
          <a:xfrm>
            <a:off x="1187450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MOUSIES</a:t>
            </a:r>
          </a:p>
        </p:txBody>
      </p:sp>
      <p:sp>
        <p:nvSpPr>
          <p:cNvPr id="12327" name="AutoShape 39"/>
          <p:cNvSpPr>
            <a:spLocks noChangeArrowheads="1"/>
          </p:cNvSpPr>
          <p:nvPr/>
        </p:nvSpPr>
        <p:spPr bwMode="auto">
          <a:xfrm>
            <a:off x="363537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MICE</a:t>
            </a:r>
          </a:p>
        </p:txBody>
      </p:sp>
      <p:sp>
        <p:nvSpPr>
          <p:cNvPr id="12328" name="AutoShape 40"/>
          <p:cNvSpPr>
            <a:spLocks noChangeArrowheads="1"/>
          </p:cNvSpPr>
          <p:nvPr/>
        </p:nvSpPr>
        <p:spPr bwMode="auto">
          <a:xfrm>
            <a:off x="6084888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MOUSES</a:t>
            </a:r>
          </a:p>
        </p:txBody>
      </p:sp>
      <p:sp>
        <p:nvSpPr>
          <p:cNvPr id="12329" name="WordArt 41"/>
          <p:cNvSpPr>
            <a:spLocks noChangeArrowheads="1" noChangeShapeType="1" noTextEdit="1"/>
          </p:cNvSpPr>
          <p:nvPr/>
        </p:nvSpPr>
        <p:spPr bwMode="auto">
          <a:xfrm>
            <a:off x="6589713" y="4724400"/>
            <a:ext cx="11509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mice</a:t>
            </a:r>
          </a:p>
        </p:txBody>
      </p:sp>
      <p:sp>
        <p:nvSpPr>
          <p:cNvPr id="19463" name="WordArt 42"/>
          <p:cNvSpPr>
            <a:spLocks noChangeArrowheads="1" noChangeShapeType="1" noTextEdit="1"/>
          </p:cNvSpPr>
          <p:nvPr/>
        </p:nvSpPr>
        <p:spPr bwMode="auto">
          <a:xfrm>
            <a:off x="1187450" y="4868863"/>
            <a:ext cx="2303463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mouse</a:t>
            </a:r>
          </a:p>
        </p:txBody>
      </p:sp>
      <p:sp>
        <p:nvSpPr>
          <p:cNvPr id="19464" name="WordArt 43"/>
          <p:cNvSpPr>
            <a:spLocks noChangeArrowheads="1" noChangeShapeType="1" noTextEdit="1"/>
          </p:cNvSpPr>
          <p:nvPr/>
        </p:nvSpPr>
        <p:spPr bwMode="auto">
          <a:xfrm>
            <a:off x="5581650" y="4795838"/>
            <a:ext cx="8636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two</a:t>
            </a:r>
          </a:p>
        </p:txBody>
      </p:sp>
      <p:sp>
        <p:nvSpPr>
          <p:cNvPr id="12332" name="WordArt 44"/>
          <p:cNvSpPr>
            <a:spLocks noChangeArrowheads="1" noChangeShapeType="1" noTextEdit="1"/>
          </p:cNvSpPr>
          <p:nvPr/>
        </p:nvSpPr>
        <p:spPr bwMode="auto">
          <a:xfrm rot="-1432208">
            <a:off x="744538" y="1563688"/>
            <a:ext cx="1611312" cy="644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pic>
        <p:nvPicPr>
          <p:cNvPr id="19466" name="Picture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506663"/>
            <a:ext cx="3000375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50" name="AutoShape 62" descr="Relva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172450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pic>
        <p:nvPicPr>
          <p:cNvPr id="19468" name="Picture 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00188"/>
            <a:ext cx="2457450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924175"/>
            <a:ext cx="2457450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WordArt 37"/>
          <p:cNvSpPr>
            <a:spLocks noChangeArrowheads="1" noChangeShapeType="1" noTextEdit="1"/>
          </p:cNvSpPr>
          <p:nvPr/>
        </p:nvSpPr>
        <p:spPr bwMode="auto">
          <a:xfrm>
            <a:off x="395288" y="333375"/>
            <a:ext cx="8426450" cy="1079500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800" b="1" kern="10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orte"/>
              </a:rPr>
              <a:t>What's the plural of mouse?</a:t>
            </a:r>
            <a:endParaRPr lang="pt-PT" sz="4800" b="1" kern="1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orte"/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3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2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2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3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2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3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28"/>
                  </p:tgtEl>
                </p:cond>
              </p:nextCondLst>
            </p:seq>
          </p:childTnLst>
        </p:cTn>
      </p:par>
    </p:tnLst>
    <p:bldLst>
      <p:bldP spid="12329" grpId="0" animBg="1"/>
      <p:bldP spid="12332" grpId="0" animBg="1"/>
      <p:bldP spid="123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59" name="Picture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4048" y="1815026"/>
            <a:ext cx="3486182" cy="34861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54" name="AutoShape 38"/>
          <p:cNvSpPr>
            <a:spLocks noChangeArrowheads="1"/>
          </p:cNvSpPr>
          <p:nvPr/>
        </p:nvSpPr>
        <p:spPr bwMode="auto">
          <a:xfrm>
            <a:off x="363537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FOOTS</a:t>
            </a:r>
          </a:p>
        </p:txBody>
      </p:sp>
      <p:sp>
        <p:nvSpPr>
          <p:cNvPr id="9255" name="AutoShape 39"/>
          <p:cNvSpPr>
            <a:spLocks noChangeArrowheads="1"/>
          </p:cNvSpPr>
          <p:nvPr/>
        </p:nvSpPr>
        <p:spPr bwMode="auto">
          <a:xfrm>
            <a:off x="6084888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FEET</a:t>
            </a:r>
          </a:p>
        </p:txBody>
      </p:sp>
      <p:sp>
        <p:nvSpPr>
          <p:cNvPr id="9256" name="AutoShape 40"/>
          <p:cNvSpPr>
            <a:spLocks noChangeArrowheads="1"/>
          </p:cNvSpPr>
          <p:nvPr/>
        </p:nvSpPr>
        <p:spPr bwMode="auto">
          <a:xfrm>
            <a:off x="1187450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FOOTIES</a:t>
            </a:r>
          </a:p>
        </p:txBody>
      </p:sp>
      <p:sp>
        <p:nvSpPr>
          <p:cNvPr id="9257" name="WordArt 41"/>
          <p:cNvSpPr>
            <a:spLocks noChangeArrowheads="1" noChangeShapeType="1" noTextEdit="1"/>
          </p:cNvSpPr>
          <p:nvPr/>
        </p:nvSpPr>
        <p:spPr bwMode="auto">
          <a:xfrm>
            <a:off x="6515100" y="4724400"/>
            <a:ext cx="1081088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feet</a:t>
            </a:r>
          </a:p>
        </p:txBody>
      </p:sp>
      <p:sp>
        <p:nvSpPr>
          <p:cNvPr id="20488" name="WordArt 42"/>
          <p:cNvSpPr>
            <a:spLocks noChangeArrowheads="1" noChangeShapeType="1" noTextEdit="1"/>
          </p:cNvSpPr>
          <p:nvPr/>
        </p:nvSpPr>
        <p:spPr bwMode="auto">
          <a:xfrm>
            <a:off x="1333500" y="4652963"/>
            <a:ext cx="2159000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foot</a:t>
            </a:r>
          </a:p>
        </p:txBody>
      </p:sp>
      <p:sp>
        <p:nvSpPr>
          <p:cNvPr id="20489" name="WordArt 43"/>
          <p:cNvSpPr>
            <a:spLocks noChangeArrowheads="1" noChangeShapeType="1" noTextEdit="1"/>
          </p:cNvSpPr>
          <p:nvPr/>
        </p:nvSpPr>
        <p:spPr bwMode="auto">
          <a:xfrm>
            <a:off x="5508625" y="4797425"/>
            <a:ext cx="8636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two</a:t>
            </a:r>
          </a:p>
        </p:txBody>
      </p:sp>
      <p:sp>
        <p:nvSpPr>
          <p:cNvPr id="9260" name="WordArt 44"/>
          <p:cNvSpPr>
            <a:spLocks noChangeArrowheads="1" noChangeShapeType="1" noTextEdit="1"/>
          </p:cNvSpPr>
          <p:nvPr/>
        </p:nvSpPr>
        <p:spPr bwMode="auto">
          <a:xfrm rot="-1432208">
            <a:off x="830263" y="1703388"/>
            <a:ext cx="1592262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pic>
        <p:nvPicPr>
          <p:cNvPr id="12300" name="Picture 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2014" y="2337246"/>
            <a:ext cx="2387898" cy="23878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78" name="AutoShape 62" descr="Relva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172450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0066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4" name="WordArt 37"/>
          <p:cNvSpPr>
            <a:spLocks noChangeArrowheads="1" noChangeShapeType="1" noTextEdit="1"/>
          </p:cNvSpPr>
          <p:nvPr/>
        </p:nvSpPr>
        <p:spPr bwMode="auto">
          <a:xfrm>
            <a:off x="395288" y="333375"/>
            <a:ext cx="8426450" cy="1079500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800" b="1" kern="10" dirty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orte"/>
              </a:rPr>
              <a:t>What's the plural of foot?</a:t>
            </a:r>
            <a:endParaRPr lang="pt-PT" sz="4800" b="1" kern="10" dirty="0">
              <a:ln w="11430"/>
              <a:solidFill>
                <a:srgbClr val="92D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orte"/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5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2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5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92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56"/>
                  </p:tgtEl>
                </p:cond>
              </p:nextCondLst>
            </p:seq>
          </p:childTnLst>
        </p:cTn>
      </p:par>
    </p:tnLst>
    <p:bldLst>
      <p:bldP spid="9257" grpId="0" animBg="1"/>
      <p:bldP spid="9260" grpId="0" animBg="1"/>
      <p:bldP spid="927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3350" name="AutoShape 38"/>
          <p:cNvSpPr>
            <a:spLocks noChangeArrowheads="1"/>
          </p:cNvSpPr>
          <p:nvPr/>
        </p:nvSpPr>
        <p:spPr bwMode="auto">
          <a:xfrm>
            <a:off x="363537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TOOTHS</a:t>
            </a:r>
          </a:p>
        </p:txBody>
      </p:sp>
      <p:sp>
        <p:nvSpPr>
          <p:cNvPr id="13351" name="AutoShape 39"/>
          <p:cNvSpPr>
            <a:spLocks noChangeArrowheads="1"/>
          </p:cNvSpPr>
          <p:nvPr/>
        </p:nvSpPr>
        <p:spPr bwMode="auto">
          <a:xfrm>
            <a:off x="6084888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TEETH</a:t>
            </a:r>
          </a:p>
        </p:txBody>
      </p:sp>
      <p:sp>
        <p:nvSpPr>
          <p:cNvPr id="13352" name="AutoShape 40"/>
          <p:cNvSpPr>
            <a:spLocks noChangeArrowheads="1"/>
          </p:cNvSpPr>
          <p:nvPr/>
        </p:nvSpPr>
        <p:spPr bwMode="auto">
          <a:xfrm>
            <a:off x="1187450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TOOTHES</a:t>
            </a:r>
          </a:p>
        </p:txBody>
      </p:sp>
      <p:sp>
        <p:nvSpPr>
          <p:cNvPr id="13353" name="WordArt 41"/>
          <p:cNvSpPr>
            <a:spLocks noChangeArrowheads="1" noChangeShapeType="1" noTextEdit="1"/>
          </p:cNvSpPr>
          <p:nvPr/>
        </p:nvSpPr>
        <p:spPr bwMode="auto">
          <a:xfrm>
            <a:off x="6659563" y="4724400"/>
            <a:ext cx="108108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teeth</a:t>
            </a:r>
          </a:p>
        </p:txBody>
      </p:sp>
      <p:sp>
        <p:nvSpPr>
          <p:cNvPr id="21511" name="WordArt 42"/>
          <p:cNvSpPr>
            <a:spLocks noChangeArrowheads="1" noChangeShapeType="1" noTextEdit="1"/>
          </p:cNvSpPr>
          <p:nvPr/>
        </p:nvSpPr>
        <p:spPr bwMode="auto">
          <a:xfrm>
            <a:off x="1333500" y="4724400"/>
            <a:ext cx="2159000" cy="577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tooth</a:t>
            </a:r>
          </a:p>
        </p:txBody>
      </p:sp>
      <p:sp>
        <p:nvSpPr>
          <p:cNvPr id="21512" name="WordArt 43"/>
          <p:cNvSpPr>
            <a:spLocks noChangeArrowheads="1" noChangeShapeType="1" noTextEdit="1"/>
          </p:cNvSpPr>
          <p:nvPr/>
        </p:nvSpPr>
        <p:spPr bwMode="auto">
          <a:xfrm>
            <a:off x="5581650" y="4797425"/>
            <a:ext cx="8636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two</a:t>
            </a:r>
          </a:p>
        </p:txBody>
      </p:sp>
      <p:sp>
        <p:nvSpPr>
          <p:cNvPr id="13356" name="WordArt 44"/>
          <p:cNvSpPr>
            <a:spLocks noChangeArrowheads="1" noChangeShapeType="1" noTextEdit="1"/>
          </p:cNvSpPr>
          <p:nvPr/>
        </p:nvSpPr>
        <p:spPr bwMode="auto">
          <a:xfrm rot="-1432208">
            <a:off x="830263" y="1641475"/>
            <a:ext cx="1592262" cy="638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pic>
        <p:nvPicPr>
          <p:cNvPr id="13324" name="Picture 49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93813" y="2492375"/>
            <a:ext cx="2198687" cy="2098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74" name="AutoShape 62" descr="Relva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172450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pic>
        <p:nvPicPr>
          <p:cNvPr id="59" name="Picture 49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932363" y="1343025"/>
            <a:ext cx="1731962" cy="1654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4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5250" y="2768600"/>
            <a:ext cx="1908175" cy="18224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WordArt 37"/>
          <p:cNvSpPr>
            <a:spLocks noChangeArrowheads="1" noChangeShapeType="1" noTextEdit="1"/>
          </p:cNvSpPr>
          <p:nvPr/>
        </p:nvSpPr>
        <p:spPr bwMode="auto">
          <a:xfrm>
            <a:off x="395288" y="333375"/>
            <a:ext cx="8426450" cy="1079500"/>
          </a:xfrm>
          <a:prstGeom prst="rect">
            <a:avLst/>
          </a:prstGeom>
        </p:spPr>
        <p:txBody>
          <a:bodyPr wrap="none" fromWordArt="1"/>
          <a:lstStyle/>
          <a:p>
            <a:pPr algn="ctr">
              <a:defRPr/>
            </a:pPr>
            <a:r>
              <a:rPr lang="en-US" sz="48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orte"/>
              </a:rPr>
              <a:t>What's the plural of tooth?</a:t>
            </a:r>
            <a:endParaRPr lang="pt-PT" sz="48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orte"/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3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3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3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52"/>
                  </p:tgtEl>
                </p:cond>
              </p:nextCondLst>
            </p:seq>
          </p:childTnLst>
        </p:cTn>
      </p:par>
    </p:tnLst>
    <p:bldLst>
      <p:bldP spid="13353" grpId="0" animBg="1"/>
      <p:bldP spid="13356" grpId="0" animBg="1"/>
      <p:bldP spid="1337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6422" name="AutoShape 38"/>
          <p:cNvSpPr>
            <a:spLocks noChangeArrowheads="1"/>
          </p:cNvSpPr>
          <p:nvPr/>
        </p:nvSpPr>
        <p:spPr bwMode="auto">
          <a:xfrm>
            <a:off x="615632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SHEEPES</a:t>
            </a:r>
          </a:p>
        </p:txBody>
      </p:sp>
      <p:sp>
        <p:nvSpPr>
          <p:cNvPr id="16423" name="AutoShape 39"/>
          <p:cNvSpPr>
            <a:spLocks noChangeArrowheads="1"/>
          </p:cNvSpPr>
          <p:nvPr/>
        </p:nvSpPr>
        <p:spPr bwMode="auto">
          <a:xfrm>
            <a:off x="1116013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SHEEP</a:t>
            </a:r>
          </a:p>
        </p:txBody>
      </p:sp>
      <p:sp>
        <p:nvSpPr>
          <p:cNvPr id="16424" name="AutoShape 40"/>
          <p:cNvSpPr>
            <a:spLocks noChangeArrowheads="1"/>
          </p:cNvSpPr>
          <p:nvPr/>
        </p:nvSpPr>
        <p:spPr bwMode="auto">
          <a:xfrm>
            <a:off x="3527425" y="5876925"/>
            <a:ext cx="2017713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SHEEPS</a:t>
            </a:r>
          </a:p>
        </p:txBody>
      </p:sp>
      <p:sp>
        <p:nvSpPr>
          <p:cNvPr id="16425" name="WordArt 41"/>
          <p:cNvSpPr>
            <a:spLocks noChangeArrowheads="1" noChangeShapeType="1" noTextEdit="1"/>
          </p:cNvSpPr>
          <p:nvPr/>
        </p:nvSpPr>
        <p:spPr bwMode="auto">
          <a:xfrm>
            <a:off x="6299200" y="4724400"/>
            <a:ext cx="1728788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sheep</a:t>
            </a:r>
          </a:p>
        </p:txBody>
      </p:sp>
      <p:sp>
        <p:nvSpPr>
          <p:cNvPr id="22535" name="WordArt 42"/>
          <p:cNvSpPr>
            <a:spLocks noChangeArrowheads="1" noChangeShapeType="1" noTextEdit="1"/>
          </p:cNvSpPr>
          <p:nvPr/>
        </p:nvSpPr>
        <p:spPr bwMode="auto">
          <a:xfrm>
            <a:off x="1116013" y="4724400"/>
            <a:ext cx="2447925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sheep</a:t>
            </a:r>
          </a:p>
        </p:txBody>
      </p:sp>
      <p:sp>
        <p:nvSpPr>
          <p:cNvPr id="22536" name="WordArt 43"/>
          <p:cNvSpPr>
            <a:spLocks noChangeArrowheads="1" noChangeShapeType="1" noTextEdit="1"/>
          </p:cNvSpPr>
          <p:nvPr/>
        </p:nvSpPr>
        <p:spPr bwMode="auto">
          <a:xfrm>
            <a:off x="5437188" y="4797425"/>
            <a:ext cx="719137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two</a:t>
            </a:r>
          </a:p>
        </p:txBody>
      </p:sp>
      <p:sp>
        <p:nvSpPr>
          <p:cNvPr id="16428" name="WordArt 44"/>
          <p:cNvSpPr>
            <a:spLocks noChangeArrowheads="1" noChangeShapeType="1" noTextEdit="1"/>
          </p:cNvSpPr>
          <p:nvPr/>
        </p:nvSpPr>
        <p:spPr bwMode="auto">
          <a:xfrm rot="-1432208">
            <a:off x="766763" y="1627188"/>
            <a:ext cx="1722437" cy="6905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pic>
        <p:nvPicPr>
          <p:cNvPr id="22538" name="Picture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349500"/>
            <a:ext cx="2636837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46" name="AutoShape 62" descr="Relva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101013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0066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pt-PT" b="1"/>
          </a:p>
        </p:txBody>
      </p:sp>
      <p:pic>
        <p:nvPicPr>
          <p:cNvPr id="22540" name="Picture 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1308100"/>
            <a:ext cx="2125662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1" name="Picture 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2781300"/>
            <a:ext cx="2127250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WordArt 37"/>
          <p:cNvSpPr>
            <a:spLocks noChangeArrowheads="1" noChangeShapeType="1" noTextEdit="1"/>
          </p:cNvSpPr>
          <p:nvPr/>
        </p:nvSpPr>
        <p:spPr bwMode="auto">
          <a:xfrm>
            <a:off x="395288" y="333375"/>
            <a:ext cx="8426450" cy="1079500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800" b="1" kern="10" dirty="0">
                <a:ln w="11430"/>
                <a:solidFill>
                  <a:srgbClr val="75DB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Forte"/>
              </a:rPr>
              <a:t>What's the plural of sheep?</a:t>
            </a:r>
            <a:endParaRPr lang="pt-PT" sz="4800" b="1" kern="10" dirty="0">
              <a:ln w="11430"/>
              <a:solidFill>
                <a:srgbClr val="75DB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Forte"/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4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6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4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6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4"/>
                  </p:tgtEl>
                </p:cond>
              </p:nextCondLst>
            </p:seq>
          </p:childTnLst>
        </p:cTn>
      </p:par>
    </p:tnLst>
    <p:bldLst>
      <p:bldP spid="16425" grpId="0" animBg="1"/>
      <p:bldP spid="16428" grpId="0" animBg="1"/>
      <p:bldP spid="164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5364" name="WordArt 37"/>
          <p:cNvSpPr>
            <a:spLocks noChangeArrowheads="1" noChangeShapeType="1" noTextEdit="1"/>
          </p:cNvSpPr>
          <p:nvPr/>
        </p:nvSpPr>
        <p:spPr bwMode="auto">
          <a:xfrm>
            <a:off x="395288" y="333375"/>
            <a:ext cx="8426450" cy="1079500"/>
          </a:xfrm>
          <a:prstGeom prst="rect">
            <a:avLst/>
          </a:prstGeom>
        </p:spPr>
        <p:txBody>
          <a:bodyPr wrap="none" fromWordArt="1"/>
          <a:lstStyle/>
          <a:p>
            <a:pPr algn="ctr">
              <a:defRPr/>
            </a:pPr>
            <a:r>
              <a:rPr lang="en-US" sz="46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orte"/>
              </a:rPr>
              <a:t>What's the plural of child?</a:t>
            </a:r>
            <a:endParaRPr lang="pt-PT" sz="46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orte"/>
            </a:endParaRPr>
          </a:p>
        </p:txBody>
      </p:sp>
      <p:sp>
        <p:nvSpPr>
          <p:cNvPr id="14374" name="AutoShape 38"/>
          <p:cNvSpPr>
            <a:spLocks noChangeArrowheads="1"/>
          </p:cNvSpPr>
          <p:nvPr/>
        </p:nvSpPr>
        <p:spPr bwMode="auto">
          <a:xfrm>
            <a:off x="363537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CHILDS</a:t>
            </a:r>
          </a:p>
        </p:txBody>
      </p:sp>
      <p:sp>
        <p:nvSpPr>
          <p:cNvPr id="14375" name="AutoShape 39"/>
          <p:cNvSpPr>
            <a:spLocks noChangeArrowheads="1"/>
          </p:cNvSpPr>
          <p:nvPr/>
        </p:nvSpPr>
        <p:spPr bwMode="auto">
          <a:xfrm>
            <a:off x="1187450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CHILDREN</a:t>
            </a:r>
          </a:p>
        </p:txBody>
      </p:sp>
      <p:sp>
        <p:nvSpPr>
          <p:cNvPr id="14376" name="AutoShape 40"/>
          <p:cNvSpPr>
            <a:spLocks noChangeArrowheads="1"/>
          </p:cNvSpPr>
          <p:nvPr/>
        </p:nvSpPr>
        <p:spPr bwMode="auto">
          <a:xfrm>
            <a:off x="6084888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CHILDES</a:t>
            </a:r>
          </a:p>
        </p:txBody>
      </p:sp>
      <p:sp>
        <p:nvSpPr>
          <p:cNvPr id="14377" name="WordArt 41"/>
          <p:cNvSpPr>
            <a:spLocks noChangeArrowheads="1" noChangeShapeType="1" noTextEdit="1"/>
          </p:cNvSpPr>
          <p:nvPr/>
        </p:nvSpPr>
        <p:spPr bwMode="auto">
          <a:xfrm>
            <a:off x="6445250" y="4652963"/>
            <a:ext cx="15113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children</a:t>
            </a:r>
          </a:p>
        </p:txBody>
      </p:sp>
      <p:sp>
        <p:nvSpPr>
          <p:cNvPr id="23560" name="WordArt 42"/>
          <p:cNvSpPr>
            <a:spLocks noChangeArrowheads="1" noChangeShapeType="1" noTextEdit="1"/>
          </p:cNvSpPr>
          <p:nvPr/>
        </p:nvSpPr>
        <p:spPr bwMode="auto">
          <a:xfrm>
            <a:off x="1474788" y="4724400"/>
            <a:ext cx="165735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child</a:t>
            </a:r>
          </a:p>
        </p:txBody>
      </p:sp>
      <p:sp>
        <p:nvSpPr>
          <p:cNvPr id="23561" name="WordArt 43"/>
          <p:cNvSpPr>
            <a:spLocks noChangeArrowheads="1" noChangeShapeType="1" noTextEdit="1"/>
          </p:cNvSpPr>
          <p:nvPr/>
        </p:nvSpPr>
        <p:spPr bwMode="auto">
          <a:xfrm>
            <a:off x="5437188" y="4795838"/>
            <a:ext cx="863600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two</a:t>
            </a:r>
          </a:p>
        </p:txBody>
      </p:sp>
      <p:sp>
        <p:nvSpPr>
          <p:cNvPr id="14380" name="WordArt 44"/>
          <p:cNvSpPr>
            <a:spLocks noChangeArrowheads="1" noChangeShapeType="1" noTextEdit="1"/>
          </p:cNvSpPr>
          <p:nvPr/>
        </p:nvSpPr>
        <p:spPr bwMode="auto">
          <a:xfrm rot="-1432208">
            <a:off x="808038" y="1627188"/>
            <a:ext cx="1549400" cy="619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pic>
        <p:nvPicPr>
          <p:cNvPr id="23563" name="Picture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90"/>
          <a:stretch>
            <a:fillRect/>
          </a:stretch>
        </p:blipFill>
        <p:spPr bwMode="auto">
          <a:xfrm rot="1160348">
            <a:off x="1792288" y="1776413"/>
            <a:ext cx="2236787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908050"/>
            <a:ext cx="2592388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98" name="AutoShape 62" descr="Relva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099425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3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43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76"/>
                  </p:tgtEl>
                </p:cond>
              </p:nextCondLst>
            </p:seq>
          </p:childTnLst>
        </p:cTn>
      </p:par>
    </p:tnLst>
    <p:bldLst>
      <p:bldP spid="14377" grpId="0" animBg="1"/>
      <p:bldP spid="14380" grpId="0" animBg="1"/>
      <p:bldP spid="1439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6388" name="WordArt 37"/>
          <p:cNvSpPr>
            <a:spLocks noChangeArrowheads="1" noChangeShapeType="1" noTextEdit="1"/>
          </p:cNvSpPr>
          <p:nvPr/>
        </p:nvSpPr>
        <p:spPr bwMode="auto">
          <a:xfrm>
            <a:off x="395288" y="332656"/>
            <a:ext cx="8353425" cy="1008062"/>
          </a:xfrm>
          <a:prstGeom prst="rect">
            <a:avLst/>
          </a:prstGeom>
        </p:spPr>
        <p:txBody>
          <a:bodyPr wrap="none" fromWordArt="1"/>
          <a:lstStyle/>
          <a:p>
            <a:pPr algn="ctr">
              <a:defRPr/>
            </a:pPr>
            <a:r>
              <a:rPr lang="en-US" sz="46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orte"/>
              </a:rPr>
              <a:t>What's the plural of brush?</a:t>
            </a:r>
            <a:endParaRPr lang="pt-PT" sz="46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orte"/>
            </a:endParaRPr>
          </a:p>
        </p:txBody>
      </p:sp>
      <p:sp>
        <p:nvSpPr>
          <p:cNvPr id="15398" name="AutoShape 38"/>
          <p:cNvSpPr>
            <a:spLocks noChangeArrowheads="1"/>
          </p:cNvSpPr>
          <p:nvPr/>
        </p:nvSpPr>
        <p:spPr bwMode="auto">
          <a:xfrm>
            <a:off x="1258888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BRUSHS</a:t>
            </a:r>
          </a:p>
        </p:txBody>
      </p:sp>
      <p:sp>
        <p:nvSpPr>
          <p:cNvPr id="15399" name="AutoShape 39"/>
          <p:cNvSpPr>
            <a:spLocks noChangeArrowheads="1"/>
          </p:cNvSpPr>
          <p:nvPr/>
        </p:nvSpPr>
        <p:spPr bwMode="auto">
          <a:xfrm>
            <a:off x="363537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BRUSHES</a:t>
            </a:r>
          </a:p>
        </p:txBody>
      </p:sp>
      <p:sp>
        <p:nvSpPr>
          <p:cNvPr id="15400" name="AutoShape 40"/>
          <p:cNvSpPr>
            <a:spLocks noChangeArrowheads="1"/>
          </p:cNvSpPr>
          <p:nvPr/>
        </p:nvSpPr>
        <p:spPr bwMode="auto">
          <a:xfrm>
            <a:off x="6011863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BRUSHIES</a:t>
            </a:r>
          </a:p>
        </p:txBody>
      </p:sp>
      <p:sp>
        <p:nvSpPr>
          <p:cNvPr id="15401" name="WordArt 41"/>
          <p:cNvSpPr>
            <a:spLocks noChangeArrowheads="1" noChangeShapeType="1" noTextEdit="1"/>
          </p:cNvSpPr>
          <p:nvPr/>
        </p:nvSpPr>
        <p:spPr bwMode="auto">
          <a:xfrm>
            <a:off x="6450013" y="4724400"/>
            <a:ext cx="136842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brushes</a:t>
            </a:r>
          </a:p>
        </p:txBody>
      </p:sp>
      <p:sp>
        <p:nvSpPr>
          <p:cNvPr id="24584" name="WordArt 42"/>
          <p:cNvSpPr>
            <a:spLocks noChangeArrowheads="1" noChangeShapeType="1" noTextEdit="1"/>
          </p:cNvSpPr>
          <p:nvPr/>
        </p:nvSpPr>
        <p:spPr bwMode="auto">
          <a:xfrm>
            <a:off x="1187450" y="4797425"/>
            <a:ext cx="2303463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brush</a:t>
            </a:r>
          </a:p>
        </p:txBody>
      </p:sp>
      <p:sp>
        <p:nvSpPr>
          <p:cNvPr id="24585" name="WordArt 43"/>
          <p:cNvSpPr>
            <a:spLocks noChangeArrowheads="1" noChangeShapeType="1" noTextEdit="1"/>
          </p:cNvSpPr>
          <p:nvPr/>
        </p:nvSpPr>
        <p:spPr bwMode="auto">
          <a:xfrm>
            <a:off x="5299075" y="4795838"/>
            <a:ext cx="1006475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some</a:t>
            </a:r>
          </a:p>
        </p:txBody>
      </p:sp>
      <p:sp>
        <p:nvSpPr>
          <p:cNvPr id="15404" name="WordArt 44"/>
          <p:cNvSpPr>
            <a:spLocks noChangeArrowheads="1" noChangeShapeType="1" noTextEdit="1"/>
          </p:cNvSpPr>
          <p:nvPr/>
        </p:nvSpPr>
        <p:spPr bwMode="auto">
          <a:xfrm rot="-1432208">
            <a:off x="858838" y="1647825"/>
            <a:ext cx="1565275" cy="627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pic>
        <p:nvPicPr>
          <p:cNvPr id="24587" name="Picture 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4" r="20262"/>
          <a:stretch>
            <a:fillRect/>
          </a:stretch>
        </p:blipFill>
        <p:spPr bwMode="auto">
          <a:xfrm>
            <a:off x="5148263" y="1411288"/>
            <a:ext cx="3240087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22" name="AutoShape 62" descr="Relva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099425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0066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pic>
        <p:nvPicPr>
          <p:cNvPr id="24589" name="Picture 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7801">
            <a:off x="2328863" y="2020888"/>
            <a:ext cx="59690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5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3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54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00"/>
                  </p:tgtEl>
                </p:cond>
              </p:nextCondLst>
            </p:seq>
          </p:childTnLst>
        </p:cTn>
      </p:par>
    </p:tnLst>
    <p:bldLst>
      <p:bldP spid="15401" grpId="0" animBg="1"/>
      <p:bldP spid="15404" grpId="0" animBg="1"/>
      <p:bldP spid="154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0" y="5708650"/>
            <a:ext cx="9144000" cy="9382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6422" name="AutoShape 38"/>
          <p:cNvSpPr>
            <a:spLocks noChangeArrowheads="1"/>
          </p:cNvSpPr>
          <p:nvPr/>
        </p:nvSpPr>
        <p:spPr bwMode="auto">
          <a:xfrm>
            <a:off x="363537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POLICEMANS</a:t>
            </a:r>
          </a:p>
        </p:txBody>
      </p:sp>
      <p:sp>
        <p:nvSpPr>
          <p:cNvPr id="16423" name="AutoShape 39"/>
          <p:cNvSpPr>
            <a:spLocks noChangeArrowheads="1"/>
          </p:cNvSpPr>
          <p:nvPr/>
        </p:nvSpPr>
        <p:spPr bwMode="auto">
          <a:xfrm>
            <a:off x="5940425" y="5876925"/>
            <a:ext cx="1800225" cy="576263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POLICEMEN</a:t>
            </a:r>
          </a:p>
        </p:txBody>
      </p:sp>
      <p:sp>
        <p:nvSpPr>
          <p:cNvPr id="16424" name="AutoShape 40"/>
          <p:cNvSpPr>
            <a:spLocks noChangeArrowheads="1"/>
          </p:cNvSpPr>
          <p:nvPr/>
        </p:nvSpPr>
        <p:spPr bwMode="auto">
          <a:xfrm>
            <a:off x="1114425" y="5876925"/>
            <a:ext cx="2017713" cy="576263"/>
          </a:xfrm>
          <a:prstGeom prst="roundRect">
            <a:avLst>
              <a:gd name="adj" fmla="val 16667"/>
            </a:avLst>
          </a:prstGeom>
          <a:solidFill>
            <a:srgbClr val="9CD45E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2000" b="1">
                <a:latin typeface="Comic Sans MS" pitchFamily="66" charset="0"/>
              </a:rPr>
              <a:t>POLICEMANES</a:t>
            </a:r>
          </a:p>
        </p:txBody>
      </p:sp>
      <p:sp>
        <p:nvSpPr>
          <p:cNvPr id="16425" name="WordArt 41"/>
          <p:cNvSpPr>
            <a:spLocks noChangeArrowheads="1" noChangeShapeType="1" noTextEdit="1"/>
          </p:cNvSpPr>
          <p:nvPr/>
        </p:nvSpPr>
        <p:spPr bwMode="auto">
          <a:xfrm>
            <a:off x="6227763" y="4724400"/>
            <a:ext cx="1728787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/>
              </a:rPr>
              <a:t>policemen</a:t>
            </a:r>
          </a:p>
        </p:txBody>
      </p:sp>
      <p:sp>
        <p:nvSpPr>
          <p:cNvPr id="25607" name="WordArt 42"/>
          <p:cNvSpPr>
            <a:spLocks noChangeArrowheads="1" noChangeShapeType="1" noTextEdit="1"/>
          </p:cNvSpPr>
          <p:nvPr/>
        </p:nvSpPr>
        <p:spPr bwMode="auto">
          <a:xfrm>
            <a:off x="1116013" y="4724400"/>
            <a:ext cx="2447925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one policeman</a:t>
            </a:r>
          </a:p>
        </p:txBody>
      </p:sp>
      <p:sp>
        <p:nvSpPr>
          <p:cNvPr id="25608" name="WordArt 43"/>
          <p:cNvSpPr>
            <a:spLocks noChangeArrowheads="1" noChangeShapeType="1" noTextEdit="1"/>
          </p:cNvSpPr>
          <p:nvPr/>
        </p:nvSpPr>
        <p:spPr bwMode="auto">
          <a:xfrm>
            <a:off x="5365750" y="4797425"/>
            <a:ext cx="719138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Comic Sans MS"/>
              </a:rPr>
              <a:t>two</a:t>
            </a:r>
          </a:p>
        </p:txBody>
      </p:sp>
      <p:sp>
        <p:nvSpPr>
          <p:cNvPr id="16428" name="WordArt 44"/>
          <p:cNvSpPr>
            <a:spLocks noChangeArrowheads="1" noChangeShapeType="1" noTextEdit="1"/>
          </p:cNvSpPr>
          <p:nvPr/>
        </p:nvSpPr>
        <p:spPr bwMode="auto">
          <a:xfrm rot="-1432208">
            <a:off x="815975" y="1625600"/>
            <a:ext cx="1641475" cy="657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Forte"/>
              </a:rPr>
              <a:t>GOOD JOB!</a:t>
            </a:r>
          </a:p>
        </p:txBody>
      </p:sp>
      <p:pic>
        <p:nvPicPr>
          <p:cNvPr id="25610" name="Picture 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01"/>
          <a:stretch>
            <a:fillRect/>
          </a:stretch>
        </p:blipFill>
        <p:spPr bwMode="auto">
          <a:xfrm>
            <a:off x="1042988" y="2071688"/>
            <a:ext cx="2808287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463" y="1703388"/>
            <a:ext cx="2944812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46" name="AutoShape 62" descr="Relva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101013" y="5805488"/>
            <a:ext cx="720725" cy="719137"/>
          </a:xfrm>
          <a:prstGeom prst="rightArrow">
            <a:avLst>
              <a:gd name="adj1" fmla="val 39074"/>
              <a:gd name="adj2" fmla="val 50523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pt-PT" b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END</a:t>
            </a:r>
          </a:p>
        </p:txBody>
      </p:sp>
      <p:sp>
        <p:nvSpPr>
          <p:cNvPr id="14" name="WordArt 37"/>
          <p:cNvSpPr>
            <a:spLocks noChangeArrowheads="1" noChangeShapeType="1" noTextEdit="1"/>
          </p:cNvSpPr>
          <p:nvPr/>
        </p:nvSpPr>
        <p:spPr bwMode="auto">
          <a:xfrm>
            <a:off x="395288" y="332656"/>
            <a:ext cx="8353425" cy="1008062"/>
          </a:xfrm>
          <a:prstGeom prst="rect">
            <a:avLst/>
          </a:prstGeom>
        </p:spPr>
        <p:txBody>
          <a:bodyPr wrap="none" fromWordArt="1"/>
          <a:lstStyle/>
          <a:p>
            <a:pPr algn="ctr">
              <a:defRPr/>
            </a:pPr>
            <a:r>
              <a:rPr lang="en-US" sz="4600" kern="1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Forte"/>
              </a:rPr>
              <a:t>What's the plural of policeman?</a:t>
            </a:r>
            <a:endParaRPr lang="pt-PT" sz="46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92D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Forte"/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4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9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0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16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4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6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43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44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4"/>
                  </p:tgtEl>
                </p:cond>
              </p:nextCondLst>
            </p:seq>
          </p:childTnLst>
        </p:cTn>
      </p:par>
    </p:tnLst>
    <p:bldLst>
      <p:bldP spid="16425" grpId="0" animBg="1"/>
      <p:bldP spid="16428" grpId="0" animBg="1"/>
      <p:bldP spid="164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42875" y="188913"/>
            <a:ext cx="8858250" cy="6480175"/>
          </a:xfrm>
          <a:prstGeom prst="roundRect">
            <a:avLst/>
          </a:prstGeom>
          <a:ln w="762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107504" y="2212409"/>
            <a:ext cx="5688632" cy="280076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defRPr/>
            </a:pPr>
            <a:r>
              <a:rPr lang="pt-PT" sz="8800" b="1" spc="150" dirty="0">
                <a:ln w="11430"/>
                <a:solidFill>
                  <a:schemeClr val="bg1"/>
                </a:solidFill>
                <a:effectLst>
                  <a:outerShdw blurRad="50800" dist="25400" dir="12000000" sx="97000" sy="97000" algn="t" rotWithShape="0">
                    <a:prstClr val="black">
                      <a:alpha val="67000"/>
                    </a:prstClr>
                  </a:outerShdw>
                  <a:reflection blurRad="6350" stA="18000" endPos="50000" dir="5400000" sy="-100000" algn="bl" rotWithShape="0"/>
                </a:effectLst>
              </a:rPr>
              <a:t>Plural </a:t>
            </a:r>
            <a:r>
              <a:rPr lang="pt-PT" sz="8800" b="1" spc="150" dirty="0" err="1">
                <a:ln w="11430"/>
                <a:solidFill>
                  <a:schemeClr val="bg1"/>
                </a:solidFill>
                <a:effectLst>
                  <a:outerShdw blurRad="50800" dist="25400" dir="12000000" sx="97000" sy="97000" algn="t" rotWithShape="0">
                    <a:prstClr val="black">
                      <a:alpha val="67000"/>
                    </a:prstClr>
                  </a:outerShdw>
                  <a:reflection blurRad="6350" stA="18000" endPos="50000" dir="5400000" sy="-100000" algn="bl" rotWithShape="0"/>
                </a:effectLst>
              </a:rPr>
              <a:t>of</a:t>
            </a:r>
            <a:r>
              <a:rPr lang="pt-PT" sz="8800" b="1" spc="150" dirty="0">
                <a:ln w="11430"/>
                <a:solidFill>
                  <a:schemeClr val="bg1"/>
                </a:solidFill>
                <a:effectLst>
                  <a:outerShdw blurRad="50800" dist="25400" dir="12000000" sx="97000" sy="97000" algn="t" rotWithShape="0">
                    <a:prstClr val="black">
                      <a:alpha val="67000"/>
                    </a:prstClr>
                  </a:outerShdw>
                  <a:reflection blurRad="6350" stA="18000" endPos="50000" dir="5400000" sy="-100000" algn="bl" rotWithShape="0"/>
                </a:effectLst>
              </a:rPr>
              <a:t> </a:t>
            </a:r>
            <a:r>
              <a:rPr lang="pt-PT" sz="8800" b="1" spc="150" dirty="0" err="1">
                <a:ln w="11430"/>
                <a:solidFill>
                  <a:schemeClr val="bg1"/>
                </a:solidFill>
                <a:effectLst>
                  <a:outerShdw blurRad="50800" dist="25400" dir="12000000" sx="97000" sy="97000" algn="t" rotWithShape="0">
                    <a:prstClr val="black">
                      <a:alpha val="67000"/>
                    </a:prstClr>
                  </a:outerShdw>
                  <a:reflection blurRad="6350" stA="18000" endPos="50000" dir="5400000" sy="-100000" algn="bl" rotWithShape="0"/>
                </a:effectLst>
              </a:rPr>
              <a:t>nouns</a:t>
            </a:r>
            <a:endParaRPr lang="pt-PT" sz="8800" b="1" spc="150" dirty="0">
              <a:ln w="11430"/>
              <a:solidFill>
                <a:schemeClr val="bg1"/>
              </a:solidFill>
              <a:effectLst>
                <a:outerShdw blurRad="50800" dist="25400" dir="12000000" sx="97000" sy="97000" algn="t" rotWithShape="0">
                  <a:prstClr val="black">
                    <a:alpha val="67000"/>
                  </a:prstClr>
                </a:outerShdw>
                <a:reflection blurRad="6350" stA="18000" endPos="50000" dir="5400000" sy="-100000" algn="bl" rotWithShape="0"/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4834" r="16099"/>
          <a:stretch/>
        </p:blipFill>
        <p:spPr>
          <a:xfrm>
            <a:off x="5561013" y="260350"/>
            <a:ext cx="3516312" cy="5091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f47fad2980124742eb3a1b2ef6477a9279f5fc26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1336</TotalTime>
  <Words>296</Words>
  <Application>Microsoft Office PowerPoint</Application>
  <PresentationFormat>On-screen Show (4:3)</PresentationFormat>
  <Paragraphs>138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Tw Cen MT</vt:lpstr>
      <vt:lpstr>Wingdings</vt:lpstr>
      <vt:lpstr>Wingdings 2</vt:lpstr>
      <vt:lpstr>Calibri</vt:lpstr>
      <vt:lpstr>Comic Sans MS</vt:lpstr>
      <vt:lpstr>Verdana</vt:lpstr>
      <vt:lpstr>Forte</vt:lpstr>
      <vt:lpstr>Median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a</dc:creator>
  <cp:lastModifiedBy>zcochofel</cp:lastModifiedBy>
  <cp:revision>174</cp:revision>
  <dcterms:created xsi:type="dcterms:W3CDTF">2007-10-30T17:36:35Z</dcterms:created>
  <dcterms:modified xsi:type="dcterms:W3CDTF">2012-08-07T10:52:44Z</dcterms:modified>
</cp:coreProperties>
</file>