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92" r:id="rId1"/>
    <p:sldMasterId id="2147483800" r:id="rId2"/>
  </p:sldMasterIdLst>
  <p:notesMasterIdLst>
    <p:notesMasterId r:id="rId19"/>
  </p:notes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Wingdings 2" pitchFamily="18" charset="2"/>
      <p:regular r:id="rId24"/>
    </p:embeddedFont>
    <p:embeddedFont>
      <p:font typeface="Constantia" pitchFamily="18" charset="0"/>
      <p:regular r:id="rId25"/>
      <p:bold r:id="rId26"/>
      <p:italic r:id="rId27"/>
      <p:boldItalic r:id="rId28"/>
    </p:embeddedFont>
    <p:embeddedFont>
      <p:font typeface="Verdana" pitchFamily="34" charset="0"/>
      <p:regular r:id="rId29"/>
      <p:bold r:id="rId30"/>
      <p:italic r:id="rId31"/>
      <p:boldItalic r:id="rId32"/>
    </p:embeddedFont>
    <p:embeddedFont>
      <p:font typeface="Segoe Script" pitchFamily="34" charset="0"/>
      <p:regular r:id="rId33"/>
      <p:bold r:id="rId3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AD3AF4"/>
    <a:srgbClr val="336699"/>
    <a:srgbClr val="CFA301"/>
    <a:srgbClr val="DE8400"/>
    <a:srgbClr val="CF1B79"/>
    <a:srgbClr val="CC99FF"/>
    <a:srgbClr val="FF5050"/>
    <a:srgbClr val="9E7500"/>
    <a:srgbClr val="B88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560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08-08-2012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116632"/>
            <a:ext cx="7659852" cy="5328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2072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90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07504" y="56237"/>
            <a:ext cx="34467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600" b="1" cap="none" spc="0" dirty="0" err="1" smtClean="0">
                <a:ln w="19050">
                  <a:noFill/>
                  <a:prstDash val="solid"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Present</a:t>
            </a:r>
            <a:r>
              <a:rPr lang="pt-PT" sz="2600" b="1" cap="none" spc="0" dirty="0" smtClean="0">
                <a:ln w="19050">
                  <a:noFill/>
                  <a:prstDash val="solid"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cap="none" spc="0" dirty="0" err="1" smtClean="0">
                <a:ln w="19050">
                  <a:noFill/>
                  <a:prstDash val="solid"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Continuous</a:t>
            </a:r>
            <a:r>
              <a:rPr lang="pt-PT" sz="2600" b="1" cap="none" spc="0" dirty="0" smtClean="0">
                <a:ln w="19050">
                  <a:noFill/>
                  <a:prstDash val="solid"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053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6" descr="C:\Users\zcochofel\AppData\Local\Microsoft\Windows\Temporary Internet Files\Content.IE5\2VIJKIJV\MP900443152[1]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/>
          <a:stretch/>
        </p:blipFill>
        <p:spPr bwMode="auto">
          <a:xfrm>
            <a:off x="-36512" y="3335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ângulo 4"/>
          <p:cNvSpPr/>
          <p:nvPr userDrawn="1"/>
        </p:nvSpPr>
        <p:spPr>
          <a:xfrm>
            <a:off x="219718" y="548679"/>
            <a:ext cx="8704564" cy="6120681"/>
          </a:xfrm>
          <a:prstGeom prst="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85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1302250">
            <a:off x="62815" y="42253"/>
            <a:ext cx="6826551" cy="259228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8000"/>
              </a:lnSpc>
            </a:pPr>
            <a:r>
              <a:rPr lang="pt-PT" sz="8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bg1">
                      <a:alpha val="46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Present</a:t>
            </a:r>
            <a:r>
              <a:rPr lang="pt-PT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bg1">
                      <a:alpha val="46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8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bg1">
                      <a:alpha val="46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Continuous</a:t>
            </a:r>
            <a:r>
              <a:rPr lang="pt-PT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bg1">
                      <a:alpha val="46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92" y="5685004"/>
            <a:ext cx="720600" cy="912348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878636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15463" y="2939104"/>
            <a:ext cx="3840671" cy="3802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539552" y="638686"/>
            <a:ext cx="650347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We </a:t>
            </a:r>
            <a:r>
              <a:rPr lang="en-GB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use the present continuous </a:t>
            </a:r>
            <a:r>
              <a:rPr lang="en-GB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 talk </a:t>
            </a:r>
            <a:r>
              <a:rPr lang="en-GB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about </a:t>
            </a:r>
            <a:r>
              <a:rPr lang="en-GB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temporary actions </a:t>
            </a:r>
            <a:r>
              <a:rPr lang="en-GB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or </a:t>
            </a:r>
            <a:r>
              <a:rPr lang="en-GB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actions happening now, at </a:t>
            </a:r>
            <a:r>
              <a:rPr lang="en-GB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this </a:t>
            </a:r>
            <a:r>
              <a:rPr lang="en-GB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moment, today.</a:t>
            </a:r>
            <a:endParaRPr lang="en-GB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75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3"/>
          <p:cNvSpPr txBox="1">
            <a:spLocks noChangeArrowheads="1"/>
          </p:cNvSpPr>
          <p:nvPr/>
        </p:nvSpPr>
        <p:spPr bwMode="auto">
          <a:xfrm>
            <a:off x="395536" y="404664"/>
            <a:ext cx="6673729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Form:</a:t>
            </a:r>
            <a:endParaRPr lang="en-GB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am, is, are </a:t>
            </a:r>
          </a:p>
          <a:p>
            <a:pPr algn="ctr"/>
            <a:r>
              <a:rPr lang="en-GB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 </a:t>
            </a:r>
            <a:endParaRPr lang="en-GB" sz="48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4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main verb </a:t>
            </a:r>
            <a:r>
              <a:rPr lang="en-GB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 </a:t>
            </a:r>
            <a:r>
              <a:rPr lang="en-GB" sz="48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ing</a:t>
            </a:r>
            <a:r>
              <a:rPr lang="en-GB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endParaRPr lang="en-GB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08103" y="3327820"/>
            <a:ext cx="3448029" cy="34135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253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899765" y="447796"/>
            <a:ext cx="58324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Affirmative</a:t>
            </a:r>
            <a:endParaRPr lang="en-GB" sz="6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339713"/>
              </p:ext>
            </p:extLst>
          </p:nvPr>
        </p:nvGraphicFramePr>
        <p:xfrm>
          <a:off x="683568" y="1431032"/>
          <a:ext cx="6264696" cy="221399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{16D9F66E-5EB9-4882-86FB-DCBF35E3C3E4}</a:tableStyleId>
              </a:tblPr>
              <a:tblGrid>
                <a:gridCol w="3024336"/>
                <a:gridCol w="1152128"/>
                <a:gridCol w="2088232"/>
              </a:tblGrid>
              <a:tr h="720080">
                <a:tc>
                  <a:txBody>
                    <a:bodyPr/>
                    <a:lstStyle/>
                    <a:p>
                      <a:r>
                        <a:rPr lang="pt-PT" sz="2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endParaRPr lang="pt-PT" sz="2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am</a:t>
                      </a:r>
                      <a:endParaRPr lang="pt-PT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playing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dancing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2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studying</a:t>
                      </a:r>
                      <a:endParaRPr lang="pt-PT" sz="2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789032">
                <a:tc>
                  <a:txBody>
                    <a:bodyPr/>
                    <a:lstStyle/>
                    <a:p>
                      <a:r>
                        <a:rPr lang="pt-PT" sz="2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  <a:endParaRPr lang="pt-PT" sz="2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is</a:t>
                      </a:r>
                      <a:endParaRPr lang="pt-PT" sz="2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704880">
                <a:tc>
                  <a:txBody>
                    <a:bodyPr/>
                    <a:lstStyle/>
                    <a:p>
                      <a:r>
                        <a:rPr lang="pt-PT" sz="2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 you, they</a:t>
                      </a:r>
                      <a:endParaRPr lang="pt-PT" sz="2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are</a:t>
                      </a:r>
                      <a:endParaRPr lang="pt-PT" sz="2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15463" y="2939104"/>
            <a:ext cx="3840671" cy="3802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903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827584" y="476672"/>
            <a:ext cx="58324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Interrogative</a:t>
            </a:r>
            <a:endParaRPr lang="en-GB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32716"/>
              </p:ext>
            </p:extLst>
          </p:nvPr>
        </p:nvGraphicFramePr>
        <p:xfrm>
          <a:off x="611560" y="1556792"/>
          <a:ext cx="6408712" cy="1656184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52128"/>
                <a:gridCol w="3120347"/>
                <a:gridCol w="2136237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Am</a:t>
                      </a:r>
                      <a:endParaRPr lang="en-GB" sz="28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endParaRPr lang="en-GB" sz="28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28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playing? dancing? studying?</a:t>
                      </a:r>
                      <a:endParaRPr lang="en-GB" sz="28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Is</a:t>
                      </a:r>
                      <a:endParaRPr lang="en-GB" sz="28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  <a:endParaRPr lang="en-GB" sz="28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600066"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Are</a:t>
                      </a:r>
                      <a:endParaRPr lang="en-GB" sz="28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</a:t>
                      </a:r>
                      <a:r>
                        <a:rPr lang="en-GB" sz="2800" b="1" baseline="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you, they</a:t>
                      </a:r>
                      <a:endParaRPr lang="en-GB" sz="28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15463" y="2939104"/>
            <a:ext cx="3840671" cy="3802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774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696995"/>
              </p:ext>
            </p:extLst>
          </p:nvPr>
        </p:nvGraphicFramePr>
        <p:xfrm>
          <a:off x="647353" y="1628799"/>
          <a:ext cx="6372919" cy="1584177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196455"/>
                <a:gridCol w="2664296"/>
                <a:gridCol w="1512168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endParaRPr lang="en-GB" sz="2000" b="1" noProof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am not</a:t>
                      </a:r>
                      <a:r>
                        <a:rPr lang="en-GB" sz="2000" b="1" baseline="0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GB" sz="2000" b="1" baseline="0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=´m not</a:t>
                      </a:r>
                      <a:endParaRPr lang="en-GB" sz="2000" b="1" noProof="0" dirty="0" smtClean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playing</a:t>
                      </a:r>
                    </a:p>
                    <a:p>
                      <a:pPr algn="ctr"/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dancing</a:t>
                      </a:r>
                    </a:p>
                    <a:p>
                      <a:pPr algn="ctr"/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studying</a:t>
                      </a:r>
                      <a:endParaRPr lang="en-GB" sz="2000" b="1" noProof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  <a:endParaRPr lang="en-GB" sz="2000" b="1" noProof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is</a:t>
                      </a:r>
                      <a:r>
                        <a:rPr lang="en-GB" sz="2000" b="1" baseline="0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not = isn’t</a:t>
                      </a:r>
                      <a:endParaRPr lang="en-GB" sz="2000" b="1" noProof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 you, they</a:t>
                      </a:r>
                      <a:endParaRPr lang="en-GB" sz="2000" b="1" noProof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are not</a:t>
                      </a:r>
                      <a:r>
                        <a:rPr lang="en-GB" sz="2000" b="1" baseline="0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GB" sz="2000" b="1" noProof="0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= aren’t</a:t>
                      </a:r>
                      <a:endParaRPr lang="en-GB" sz="2000" b="1" noProof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ixaDeTexto 5"/>
          <p:cNvSpPr txBox="1">
            <a:spLocks noChangeArrowheads="1"/>
          </p:cNvSpPr>
          <p:nvPr/>
        </p:nvSpPr>
        <p:spPr bwMode="auto">
          <a:xfrm>
            <a:off x="1763762" y="417438"/>
            <a:ext cx="417639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Negative</a:t>
            </a:r>
            <a:endParaRPr lang="en-GB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13540" y="2640202"/>
            <a:ext cx="4142593" cy="41011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626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CaixaDeTexto 6"/>
          <p:cNvSpPr txBox="1">
            <a:spLocks noChangeArrowheads="1"/>
          </p:cNvSpPr>
          <p:nvPr/>
        </p:nvSpPr>
        <p:spPr bwMode="auto">
          <a:xfrm>
            <a:off x="611560" y="620688"/>
            <a:ext cx="6316832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7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What are </a:t>
            </a:r>
            <a:r>
              <a:rPr lang="en-GB" sz="7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these people </a:t>
            </a:r>
            <a:r>
              <a:rPr lang="en-GB" sz="7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doing?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15463" y="2939104"/>
            <a:ext cx="3840671" cy="3802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27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230" y="2564904"/>
            <a:ext cx="4286250" cy="33111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1" name="CaixaDeTexto 12"/>
          <p:cNvSpPr txBox="1">
            <a:spLocks noChangeArrowheads="1"/>
          </p:cNvSpPr>
          <p:nvPr/>
        </p:nvSpPr>
        <p:spPr bwMode="auto">
          <a:xfrm>
            <a:off x="4740546" y="5903694"/>
            <a:ext cx="3805142" cy="46166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He’s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reading a book.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730376"/>
            <a:ext cx="4882833" cy="3985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460687" y="4221088"/>
            <a:ext cx="4608512" cy="46166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 are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watching a film.</a:t>
            </a: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05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976530"/>
            <a:ext cx="2523882" cy="4900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" name="Rectangle 3"/>
          <p:cNvSpPr/>
          <p:nvPr/>
        </p:nvSpPr>
        <p:spPr>
          <a:xfrm>
            <a:off x="3976389" y="5932552"/>
            <a:ext cx="4903907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She’s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drinking a cup of tea.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16632"/>
            <a:ext cx="4534831" cy="5059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5" name="Rectangle 4"/>
          <p:cNvSpPr/>
          <p:nvPr/>
        </p:nvSpPr>
        <p:spPr>
          <a:xfrm>
            <a:off x="323528" y="5282044"/>
            <a:ext cx="373692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He is skateboarding.</a:t>
            </a:r>
          </a:p>
        </p:txBody>
      </p:sp>
    </p:spTree>
    <p:extLst>
      <p:ext uri="{BB962C8B-B14F-4D97-AF65-F5344CB8AC3E}">
        <p14:creationId xmlns:p14="http://schemas.microsoft.com/office/powerpoint/2010/main" val="374039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8258" y="620688"/>
            <a:ext cx="2896190" cy="4908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41" y="764704"/>
            <a:ext cx="5384955" cy="50926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478442" y="5571237"/>
            <a:ext cx="2712602" cy="46166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He is sleeping.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66693" y="5571237"/>
            <a:ext cx="2739155" cy="461665"/>
          </a:xfrm>
          <a:prstGeom prst="rect">
            <a:avLst/>
          </a:prstGeom>
          <a:solidFill>
            <a:srgbClr val="CF1B79"/>
          </a:solidFill>
          <a:ln>
            <a:solidFill>
              <a:srgbClr val="990099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She 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jogging.</a:t>
            </a:r>
            <a:endParaRPr lang="pt-P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3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0738" y="932586"/>
            <a:ext cx="3876675" cy="3711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68144" y="4738391"/>
            <a:ext cx="2711671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She’s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driving.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32586"/>
            <a:ext cx="5317912" cy="5131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59632" y="5373216"/>
            <a:ext cx="2501006" cy="461665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He’s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cooking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pt-P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11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690718"/>
            <a:ext cx="3932095" cy="36824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803" y="1268760"/>
            <a:ext cx="2847975" cy="42826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5" name="CaixaDeTexto 17"/>
          <p:cNvSpPr txBox="1">
            <a:spLocks noChangeArrowheads="1"/>
          </p:cNvSpPr>
          <p:nvPr/>
        </p:nvSpPr>
        <p:spPr bwMode="auto">
          <a:xfrm>
            <a:off x="579803" y="5301208"/>
            <a:ext cx="3920190" cy="46166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He is eating a 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burger. 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72547" y="5301208"/>
            <a:ext cx="2701381" cy="461665"/>
          </a:xfrm>
          <a:prstGeom prst="rect">
            <a:avLst/>
          </a:prstGeom>
          <a:solidFill>
            <a:srgbClr val="DE84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singing.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95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5318" y="1236524"/>
            <a:ext cx="4178682" cy="4617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372" y="1590691"/>
            <a:ext cx="4673667" cy="36766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ular Callout 8"/>
          <p:cNvSpPr/>
          <p:nvPr/>
        </p:nvSpPr>
        <p:spPr>
          <a:xfrm>
            <a:off x="3989490" y="357146"/>
            <a:ext cx="3894878" cy="891310"/>
          </a:xfrm>
          <a:prstGeom prst="wedgeRoundRectCallout">
            <a:avLst>
              <a:gd name="adj1" fmla="val 70826"/>
              <a:gd name="adj2" fmla="val 1267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 it raining?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3989490" y="1313554"/>
            <a:ext cx="2736304" cy="891310"/>
          </a:xfrm>
          <a:prstGeom prst="wedgeRoundRectCallout">
            <a:avLst>
              <a:gd name="adj1" fmla="val 28661"/>
              <a:gd name="adj2" fmla="val 10088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Yes, it is.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395536" y="4941168"/>
            <a:ext cx="5904656" cy="891310"/>
          </a:xfrm>
          <a:prstGeom prst="wedgeRoundRectCallout">
            <a:avLst>
              <a:gd name="adj1" fmla="val -55861"/>
              <a:gd name="adj2" fmla="val -4954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Are they watching TV?</a:t>
            </a:r>
            <a:endParaRPr lang="en-US" sz="4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1115616" y="5778050"/>
            <a:ext cx="4032448" cy="891310"/>
          </a:xfrm>
          <a:prstGeom prst="wedgeRoundRectCallout">
            <a:avLst>
              <a:gd name="adj1" fmla="val 59970"/>
              <a:gd name="adj2" fmla="val -1778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Yes, 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are.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28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796169"/>
            <a:ext cx="3456384" cy="40663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" r="7626" b="1335"/>
          <a:stretch/>
        </p:blipFill>
        <p:spPr bwMode="auto">
          <a:xfrm>
            <a:off x="4110005" y="796168"/>
            <a:ext cx="4619928" cy="40663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Rounded Rectangular Callout 7"/>
          <p:cNvSpPr/>
          <p:nvPr/>
        </p:nvSpPr>
        <p:spPr>
          <a:xfrm>
            <a:off x="142288" y="4797152"/>
            <a:ext cx="3951982" cy="684212"/>
          </a:xfrm>
          <a:prstGeom prst="wedgeRoundRectCallout">
            <a:avLst>
              <a:gd name="adj1" fmla="val -21438"/>
              <a:gd name="adj2" fmla="val -84641"/>
              <a:gd name="adj3" fmla="val 16667"/>
            </a:avLst>
          </a:prstGeom>
          <a:solidFill>
            <a:srgbClr val="CFA30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Are they swimming?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4283968" y="4797152"/>
            <a:ext cx="4680520" cy="684212"/>
          </a:xfrm>
          <a:prstGeom prst="wedgeRoundRectCallout">
            <a:avLst>
              <a:gd name="adj1" fmla="val -16830"/>
              <a:gd name="adj2" fmla="val -8338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 Peter playing basketball? 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646270" y="5445225"/>
            <a:ext cx="3448000" cy="1080119"/>
          </a:xfrm>
          <a:prstGeom prst="wedgeRoundRectCallout">
            <a:avLst>
              <a:gd name="adj1" fmla="val -63002"/>
              <a:gd name="adj2" fmla="val -960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</a:t>
            </a:r>
            <a:r>
              <a:rPr 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they aren’t. They are dancing.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283968" y="5445225"/>
            <a:ext cx="3986116" cy="1080119"/>
          </a:xfrm>
          <a:prstGeom prst="wedgeRoundRectCallout">
            <a:avLst>
              <a:gd name="adj1" fmla="val 60785"/>
              <a:gd name="adj2" fmla="val 979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he isn’t. </a:t>
            </a:r>
          </a:p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He’s playing baseball.</a:t>
            </a:r>
          </a:p>
        </p:txBody>
      </p:sp>
    </p:spTree>
    <p:extLst>
      <p:ext uri="{BB962C8B-B14F-4D97-AF65-F5344CB8AC3E}">
        <p14:creationId xmlns:p14="http://schemas.microsoft.com/office/powerpoint/2010/main" val="15527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" r="13453" b="4383"/>
          <a:stretch/>
        </p:blipFill>
        <p:spPr bwMode="auto">
          <a:xfrm>
            <a:off x="4427984" y="1970580"/>
            <a:ext cx="4339086" cy="46729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hamada rectangular arredondada 7"/>
          <p:cNvSpPr/>
          <p:nvPr/>
        </p:nvSpPr>
        <p:spPr>
          <a:xfrm>
            <a:off x="4788024" y="1268760"/>
            <a:ext cx="3899931" cy="647949"/>
          </a:xfrm>
          <a:prstGeom prst="wedgeRoundRectCallout">
            <a:avLst>
              <a:gd name="adj1" fmla="val 9075"/>
              <a:gd name="adj2" fmla="val 104707"/>
              <a:gd name="adj3" fmla="val 16667"/>
            </a:avLst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Yes, </a:t>
            </a:r>
            <a:r>
              <a:rPr lang="en-GB" sz="24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</a:t>
            </a:r>
            <a:r>
              <a:rPr lang="en-GB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am, Mr Smith.</a:t>
            </a:r>
            <a:endParaRPr lang="en-GB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Chamada rectangular arredondada 9"/>
          <p:cNvSpPr/>
          <p:nvPr/>
        </p:nvSpPr>
        <p:spPr>
          <a:xfrm>
            <a:off x="395536" y="1124744"/>
            <a:ext cx="4031928" cy="1008112"/>
          </a:xfrm>
          <a:prstGeom prst="wedgeRoundRectCallout">
            <a:avLst>
              <a:gd name="adj1" fmla="val 4069"/>
              <a:gd name="adj2" fmla="val 86025"/>
              <a:gd name="adj3" fmla="val 16667"/>
            </a:avLst>
          </a:prstGeom>
          <a:solidFill>
            <a:srgbClr val="336699"/>
          </a:solidFill>
          <a:ln w="38100"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Harry, are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doing the exercises?</a:t>
            </a: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56" y="2458675"/>
            <a:ext cx="4325521" cy="42826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639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" r="13453" b="4383"/>
          <a:stretch/>
        </p:blipFill>
        <p:spPr bwMode="auto">
          <a:xfrm>
            <a:off x="4427984" y="1970580"/>
            <a:ext cx="4339086" cy="46729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56" y="2458675"/>
            <a:ext cx="4325521" cy="42826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Chamada rectangular arredondada 7"/>
          <p:cNvSpPr/>
          <p:nvPr/>
        </p:nvSpPr>
        <p:spPr>
          <a:xfrm>
            <a:off x="4860032" y="1412776"/>
            <a:ext cx="4176464" cy="720080"/>
          </a:xfrm>
          <a:prstGeom prst="wedgeRoundRectCallout">
            <a:avLst>
              <a:gd name="adj1" fmla="val 9075"/>
              <a:gd name="adj2" fmla="val 104707"/>
              <a:gd name="adj3" fmla="val 16667"/>
            </a:avLst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No, I’m not, Mr Smith.</a:t>
            </a:r>
            <a:endParaRPr lang="en-GB" sz="24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Chamada rectangular arredondada 9"/>
          <p:cNvSpPr/>
          <p:nvPr/>
        </p:nvSpPr>
        <p:spPr>
          <a:xfrm>
            <a:off x="396056" y="1124744"/>
            <a:ext cx="4319960" cy="1008112"/>
          </a:xfrm>
          <a:prstGeom prst="wedgeRoundRectCallout">
            <a:avLst>
              <a:gd name="adj1" fmla="val 4069"/>
              <a:gd name="adj2" fmla="val 86025"/>
              <a:gd name="adj3" fmla="val 16667"/>
            </a:avLst>
          </a:prstGeom>
          <a:solidFill>
            <a:srgbClr val="336699"/>
          </a:solidFill>
          <a:ln w="38100"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Harry, are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playing a game on your phone?</a:t>
            </a: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26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1824</TotalTime>
  <Words>235</Words>
  <Application>Microsoft Office PowerPoint</Application>
  <PresentationFormat>On-screen Show (4:3)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Wingdings 2</vt:lpstr>
      <vt:lpstr>Constantia</vt:lpstr>
      <vt:lpstr>Verdana</vt:lpstr>
      <vt:lpstr>Segoe Script</vt:lpstr>
      <vt:lpstr>Flow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zcochofel</cp:lastModifiedBy>
  <cp:revision>160</cp:revision>
  <dcterms:created xsi:type="dcterms:W3CDTF">2012-06-11T12:30:49Z</dcterms:created>
  <dcterms:modified xsi:type="dcterms:W3CDTF">2012-08-08T15:04:23Z</dcterms:modified>
</cp:coreProperties>
</file>