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92" r:id="rId1"/>
    <p:sldMasterId id="2147483800" r:id="rId2"/>
  </p:sldMasterIdLst>
  <p:notesMasterIdLst>
    <p:notesMasterId r:id="rId19"/>
  </p:notesMasterIdLst>
  <p:sldIdLst>
    <p:sldId id="256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embeddedFontLst>
    <p:embeddedFont>
      <p:font typeface="Wingdings 2" pitchFamily="18" charset="2"/>
      <p:regular r:id="rId20"/>
    </p:embeddedFont>
    <p:embeddedFont>
      <p:font typeface="Constantia" pitchFamily="18" charset="0"/>
      <p:regular r:id="rId21"/>
      <p:bold r:id="rId22"/>
      <p:italic r:id="rId23"/>
      <p:boldItalic r:id="rId24"/>
    </p:embeddedFont>
    <p:embeddedFont>
      <p:font typeface="Verdana" pitchFamily="34" charset="0"/>
      <p:regular r:id="rId25"/>
      <p:bold r:id="rId26"/>
      <p:italic r:id="rId27"/>
      <p:boldItalic r:id="rId28"/>
    </p:embeddedFont>
    <p:embeddedFont>
      <p:font typeface="Segoe Script" pitchFamily="34" charset="0"/>
      <p:regular r:id="rId29"/>
      <p:bold r:id="rId30"/>
    </p:embeddedFont>
    <p:embeddedFont>
      <p:font typeface="Calibri" pitchFamily="34" charset="0"/>
      <p:regular r:id="rId31"/>
      <p:bold r:id="rId32"/>
      <p:italic r:id="rId33"/>
      <p:boldItalic r:id="rId3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47"/>
    <a:srgbClr val="9E7500"/>
    <a:srgbClr val="B88800"/>
    <a:srgbClr val="F2C400"/>
    <a:srgbClr val="FFCC00"/>
    <a:srgbClr val="3898B2"/>
    <a:srgbClr val="AD3AF4"/>
    <a:srgbClr val="CC66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894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06-08-2012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606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072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zcochofel\AppData\Local\Microsoft\Windows\Temporary Internet Files\Content.IE5\4PZ99XQ9\MP900426540[1].jp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45" r="6251" b="10642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ângulo 4"/>
          <p:cNvSpPr/>
          <p:nvPr userDrawn="1"/>
        </p:nvSpPr>
        <p:spPr>
          <a:xfrm>
            <a:off x="219718" y="548679"/>
            <a:ext cx="8704564" cy="6120681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>
            <a:outerShdw blurRad="63500" sx="101000" sy="101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8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5" r:id="rId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443" y="247602"/>
            <a:ext cx="579045" cy="73312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Rounded Rectangle 9"/>
          <p:cNvSpPr/>
          <p:nvPr/>
        </p:nvSpPr>
        <p:spPr>
          <a:xfrm>
            <a:off x="539552" y="-171400"/>
            <a:ext cx="7452828" cy="148478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7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50800">
                    <a:schemeClr val="bg1">
                      <a:lumMod val="8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Present</a:t>
            </a:r>
            <a:r>
              <a:rPr lang="pt-PT" sz="7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50800">
                    <a:schemeClr val="bg1">
                      <a:lumMod val="8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7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50800">
                    <a:schemeClr val="bg1">
                      <a:lumMod val="8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Simple</a:t>
            </a:r>
            <a:endParaRPr lang="pt-PT" sz="7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50800">
                  <a:schemeClr val="bg1">
                    <a:lumMod val="8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472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1043608" y="548680"/>
            <a:ext cx="446449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We </a:t>
            </a: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use the present simple </a:t>
            </a:r>
            <a:r>
              <a:rPr lang="en-GB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 talk </a:t>
            </a: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about: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GB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habits</a:t>
            </a: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routines</a:t>
            </a: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or </a:t>
            </a:r>
            <a:r>
              <a:rPr lang="en-GB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timetables</a:t>
            </a: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GB" sz="3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universal truths</a:t>
            </a: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097755" y="2564904"/>
            <a:ext cx="4046244" cy="42930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732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2264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563888" y="116632"/>
            <a:ext cx="4824536" cy="325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ex. </a:t>
            </a:r>
            <a:endParaRPr lang="pt-PT" sz="2400" b="1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ts val="1600"/>
              </a:lnSpc>
            </a:pPr>
            <a:endParaRPr lang="pt-P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Peter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usually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gets</a:t>
            </a:r>
            <a:r>
              <a:rPr lang="pt-P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up</a:t>
            </a:r>
            <a:r>
              <a:rPr lang="pt-P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7.</a:t>
            </a:r>
          </a:p>
          <a:p>
            <a:endParaRPr lang="pt-PT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t-PT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train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leaves</a:t>
            </a:r>
            <a:r>
              <a:rPr lang="pt-P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Penzance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8.15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a.m</a:t>
            </a: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endParaRPr lang="pt-P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Earth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goes</a:t>
            </a:r>
            <a:r>
              <a:rPr lang="pt-PT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round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sun</a:t>
            </a:r>
            <a:r>
              <a:rPr lang="pt-P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pt-P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36912"/>
            <a:ext cx="3978376" cy="4221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64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755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496607"/>
              </p:ext>
            </p:extLst>
          </p:nvPr>
        </p:nvGraphicFramePr>
        <p:xfrm>
          <a:off x="971600" y="1268760"/>
          <a:ext cx="4608512" cy="159721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{8A107856-5554-42FB-B03E-39F5DBC370BA}</a:tableStyleId>
              </a:tblPr>
              <a:tblGrid>
                <a:gridCol w="3240360"/>
                <a:gridCol w="1368152"/>
              </a:tblGrid>
              <a:tr h="472354"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pt-PT" sz="2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endParaRPr lang="pt-PT" sz="28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478915"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pt-PT" sz="28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r>
                        <a:rPr lang="pt-PT" sz="2800" b="1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endParaRPr lang="pt-PT" sz="2800" b="1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560898"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  <a:endParaRPr lang="pt-PT" sz="28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endParaRPr lang="pt-PT" sz="28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45493" y="260648"/>
            <a:ext cx="40607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Affirmative</a:t>
            </a:r>
            <a:endParaRPr lang="pt-PT" sz="4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004047" y="2465479"/>
            <a:ext cx="4139952" cy="4392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64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2264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518651"/>
              </p:ext>
            </p:extLst>
          </p:nvPr>
        </p:nvGraphicFramePr>
        <p:xfrm>
          <a:off x="1259632" y="764704"/>
          <a:ext cx="7490650" cy="23755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522098"/>
                <a:gridCol w="4968552"/>
              </a:tblGrid>
              <a:tr h="485800">
                <a:tc gridSpan="2">
                  <a:txBody>
                    <a:bodyPr/>
                    <a:lstStyle/>
                    <a:p>
                      <a:pPr algn="ctr"/>
                      <a:r>
                        <a:rPr lang="pt-PT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Third person singular: </a:t>
                      </a:r>
                      <a:r>
                        <a:rPr lang="pt-PT" sz="200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</a:t>
                      </a:r>
                      <a:r>
                        <a:rPr lang="pt-PT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pt-PT" sz="2000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she</a:t>
                      </a:r>
                      <a:r>
                        <a:rPr lang="pt-PT" sz="20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it</a:t>
                      </a:r>
                      <a:endParaRPr lang="pt-PT" sz="20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General rule</a:t>
                      </a:r>
                      <a:endParaRPr lang="pt-PT" sz="20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Verb + s     ex. </a:t>
                      </a:r>
                      <a:r>
                        <a:rPr lang="pt-PT" sz="2000" b="1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walk</a:t>
                      </a:r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– walk</a:t>
                      </a:r>
                      <a:r>
                        <a:rPr lang="pt-PT" sz="2000" b="1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endParaRPr lang="pt-PT" sz="2000" b="1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Verbs ending in:</a:t>
                      </a:r>
                    </a:p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o, s, x, ch, sh</a:t>
                      </a:r>
                      <a:endParaRPr lang="pt-PT" sz="20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Verb + es    ex. go – goes</a:t>
                      </a:r>
                    </a:p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                        </a:t>
                      </a:r>
                      <a:r>
                        <a:rPr lang="pt-PT" sz="2000" b="1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watch</a:t>
                      </a:r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– watch</a:t>
                      </a:r>
                      <a:r>
                        <a:rPr lang="pt-PT" sz="2000" b="1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es</a:t>
                      </a:r>
                      <a:endParaRPr lang="pt-PT" sz="2000" b="1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Vowel + y</a:t>
                      </a:r>
                      <a:endParaRPr lang="pt-PT" sz="20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Verb + s      ex. </a:t>
                      </a:r>
                      <a:r>
                        <a:rPr lang="pt-PT" sz="2000" b="1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buy</a:t>
                      </a:r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– buy</a:t>
                      </a:r>
                      <a:r>
                        <a:rPr lang="pt-PT" sz="2000" b="1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endParaRPr lang="pt-PT" sz="2000" b="1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Consonant + y</a:t>
                      </a:r>
                      <a:endParaRPr lang="pt-PT" sz="20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y      ies       ex. study – stud</a:t>
                      </a:r>
                      <a:r>
                        <a:rPr lang="pt-PT" sz="2000" b="1" dirty="0" smtClean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ies</a:t>
                      </a:r>
                      <a:r>
                        <a:rPr lang="pt-PT" sz="20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endParaRPr lang="pt-PT" sz="20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5149970" y="2815797"/>
            <a:ext cx="25234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924944"/>
            <a:ext cx="3706906" cy="39330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40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472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233241"/>
              </p:ext>
            </p:extLst>
          </p:nvPr>
        </p:nvGraphicFramePr>
        <p:xfrm>
          <a:off x="827584" y="1268760"/>
          <a:ext cx="4860838" cy="1879078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54325"/>
                <a:gridCol w="2014027"/>
                <a:gridCol w="1692486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play? </a:t>
                      </a:r>
                      <a:endParaRPr lang="en-GB" sz="2400" b="1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work?</a:t>
                      </a:r>
                      <a:endParaRPr lang="en-GB" sz="2400" b="1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like?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Does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</a:t>
                      </a:r>
                      <a:r>
                        <a:rPr lang="en-GB" sz="2400" b="1" baseline="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you, they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99592" y="260648"/>
            <a:ext cx="4752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Interrogative</a:t>
            </a:r>
            <a:endParaRPr lang="pt-PT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692770" y="2135213"/>
            <a:ext cx="4451229" cy="4722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8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283" y="586182"/>
            <a:ext cx="8069435" cy="605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749131" y="4077072"/>
            <a:ext cx="7416824" cy="891310"/>
          </a:xfrm>
          <a:prstGeom prst="wedgeRoundRectCallout">
            <a:avLst>
              <a:gd name="adj1" fmla="val -34903"/>
              <a:gd name="adj2" fmla="val 7956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they live in New York?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061499" y="4913954"/>
            <a:ext cx="4110901" cy="891310"/>
          </a:xfrm>
          <a:prstGeom prst="wedgeRoundRectCallout">
            <a:avLst>
              <a:gd name="adj1" fmla="val 62929"/>
              <a:gd name="adj2" fmla="val 310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they do.</a:t>
            </a:r>
          </a:p>
        </p:txBody>
      </p:sp>
    </p:spTree>
    <p:extLst>
      <p:ext uri="{BB962C8B-B14F-4D97-AF65-F5344CB8AC3E}">
        <p14:creationId xmlns:p14="http://schemas.microsoft.com/office/powerpoint/2010/main" val="401464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34956" y="618480"/>
            <a:ext cx="5274089" cy="59860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539552" y="5157192"/>
            <a:ext cx="4464496" cy="1278098"/>
          </a:xfrm>
          <a:prstGeom prst="wedgeRoundRectCallout">
            <a:avLst>
              <a:gd name="adj1" fmla="val 29834"/>
              <a:gd name="adj2" fmla="val -81010"/>
              <a:gd name="adj3" fmla="val 16667"/>
            </a:avLst>
          </a:prstGeom>
          <a:solidFill>
            <a:srgbClr val="AD3AF4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 she phone her friends every day?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292080" y="5148169"/>
            <a:ext cx="3370229" cy="648072"/>
          </a:xfrm>
          <a:prstGeom prst="wedgeRoundRectCallout">
            <a:avLst>
              <a:gd name="adj1" fmla="val 44500"/>
              <a:gd name="adj2" fmla="val 1135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Yes, she does.</a:t>
            </a:r>
          </a:p>
        </p:txBody>
      </p:sp>
    </p:spTree>
    <p:extLst>
      <p:ext uri="{BB962C8B-B14F-4D97-AF65-F5344CB8AC3E}">
        <p14:creationId xmlns:p14="http://schemas.microsoft.com/office/powerpoint/2010/main" val="375892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404" y="1268760"/>
            <a:ext cx="4567161" cy="40362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8064" y="1411530"/>
            <a:ext cx="3681656" cy="46020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ular Callout 6"/>
          <p:cNvSpPr/>
          <p:nvPr/>
        </p:nvSpPr>
        <p:spPr>
          <a:xfrm>
            <a:off x="107504" y="5129978"/>
            <a:ext cx="5400600" cy="675286"/>
          </a:xfrm>
          <a:prstGeom prst="wedgeRoundRectCallout">
            <a:avLst>
              <a:gd name="adj1" fmla="val -14457"/>
              <a:gd name="adj2" fmla="val -83949"/>
              <a:gd name="adj3" fmla="val 16667"/>
            </a:avLst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 you speak Chinese?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364088" y="1484784"/>
            <a:ext cx="3680847" cy="675075"/>
          </a:xfrm>
          <a:prstGeom prst="wedgeRoundRectCallout">
            <a:avLst>
              <a:gd name="adj1" fmla="val 40899"/>
              <a:gd name="adj2" fmla="val 11300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No, she doesn’t. 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4139952" y="119854"/>
            <a:ext cx="4904983" cy="1269449"/>
          </a:xfrm>
          <a:prstGeom prst="wedgeRoundRectCallout">
            <a:avLst>
              <a:gd name="adj1" fmla="val -58934"/>
              <a:gd name="adj2" fmla="val -429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Does she drink coffee in the afternoon?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95536" y="5778261"/>
            <a:ext cx="3024336" cy="675075"/>
          </a:xfrm>
          <a:prstGeom prst="wedgeRoundRectCallout">
            <a:avLst>
              <a:gd name="adj1" fmla="val 72626"/>
              <a:gd name="adj2" fmla="val 6938"/>
              <a:gd name="adj3" fmla="val 16667"/>
            </a:avLst>
          </a:prstGeom>
          <a:solidFill>
            <a:srgbClr val="F2C4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No, we don’t.</a:t>
            </a:r>
          </a:p>
        </p:txBody>
      </p:sp>
    </p:spTree>
    <p:extLst>
      <p:ext uri="{BB962C8B-B14F-4D97-AF65-F5344CB8AC3E}">
        <p14:creationId xmlns:p14="http://schemas.microsoft.com/office/powerpoint/2010/main" val="389022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472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709861"/>
              </p:ext>
            </p:extLst>
          </p:nvPr>
        </p:nvGraphicFramePr>
        <p:xfrm>
          <a:off x="1043571" y="1212627"/>
          <a:ext cx="4536541" cy="2173979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28192"/>
                <a:gridCol w="1584213"/>
                <a:gridCol w="1224136"/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don’t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GB" sz="2400" b="1" noProof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</a:p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work</a:t>
                      </a:r>
                    </a:p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watch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baseline="0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doesn’t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don’t</a:t>
                      </a:r>
                      <a:endParaRPr lang="en-GB" sz="2400" b="1" noProof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ixaDeTexto 5"/>
          <p:cNvSpPr txBox="1">
            <a:spLocks noChangeArrowheads="1"/>
          </p:cNvSpPr>
          <p:nvPr/>
        </p:nvSpPr>
        <p:spPr bwMode="auto">
          <a:xfrm>
            <a:off x="1547654" y="188640"/>
            <a:ext cx="35283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47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Negative</a:t>
            </a:r>
            <a:endParaRPr lang="en-GB" sz="4800" dirty="0">
              <a:solidFill>
                <a:srgbClr val="FF474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004047" y="2465479"/>
            <a:ext cx="4139952" cy="4392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86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2472" y="0"/>
            <a:ext cx="6191736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CaixaDeTexto 6"/>
          <p:cNvSpPr txBox="1">
            <a:spLocks noChangeArrowheads="1"/>
          </p:cNvSpPr>
          <p:nvPr/>
        </p:nvSpPr>
        <p:spPr bwMode="auto">
          <a:xfrm>
            <a:off x="683568" y="188640"/>
            <a:ext cx="504056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What </a:t>
            </a:r>
            <a:r>
              <a:rPr lang="en-GB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do these people do on Saturdays?</a:t>
            </a:r>
            <a:endParaRPr lang="en-GB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004047" y="2465479"/>
            <a:ext cx="4139952" cy="4392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17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8199" y="634353"/>
            <a:ext cx="7287603" cy="59485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48553" y="5805264"/>
            <a:ext cx="8046894" cy="632752"/>
          </a:xfrm>
          <a:prstGeom prst="round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Peter </a:t>
            </a:r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usually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the cinema with his parents.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5714" y="5808272"/>
            <a:ext cx="1140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goes</a:t>
            </a:r>
            <a:endParaRPr lang="pt-PT" sz="3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584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5401" y="609510"/>
            <a:ext cx="4432259" cy="5146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4048" y="2032791"/>
            <a:ext cx="3459611" cy="44640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48553" y="5805264"/>
            <a:ext cx="3663407" cy="63275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guitar.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7786" y="5808272"/>
            <a:ext cx="1345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plays</a:t>
            </a:r>
            <a:r>
              <a:rPr lang="pt-PT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950936" y="1052736"/>
            <a:ext cx="3797528" cy="632752"/>
          </a:xfrm>
          <a:prstGeom prst="roundRect">
            <a:avLst/>
          </a:prstGeom>
          <a:solidFill>
            <a:srgbClr val="3898B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music.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49255" y="1055744"/>
            <a:ext cx="1595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listens</a:t>
            </a:r>
            <a:r>
              <a:rPr lang="pt-PT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083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722266"/>
            <a:ext cx="3178069" cy="47790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45" y="635839"/>
            <a:ext cx="4311127" cy="5865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611560" y="836712"/>
            <a:ext cx="3168352" cy="63275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burger.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4451" y="839720"/>
            <a:ext cx="11176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eats</a:t>
            </a:r>
            <a:r>
              <a:rPr lang="pt-PT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76056" y="5892592"/>
            <a:ext cx="3398215" cy="63275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 cake.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90989" y="5895600"/>
            <a:ext cx="1233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make</a:t>
            </a:r>
            <a:endParaRPr lang="pt-PT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865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3154" y="2636912"/>
            <a:ext cx="4139325" cy="3963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7670" y="1114471"/>
            <a:ext cx="4651678" cy="3593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39552" y="4725144"/>
            <a:ext cx="3744416" cy="63275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</a:t>
            </a:r>
            <a:r>
              <a:rPr lang="pt-PT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English.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2584" y="4728152"/>
            <a:ext cx="1617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studies</a:t>
            </a:r>
            <a:endParaRPr lang="pt-PT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04048" y="1644120"/>
            <a:ext cx="3518775" cy="632752"/>
          </a:xfrm>
          <a:prstGeom prst="roundRect">
            <a:avLst/>
          </a:prstGeom>
          <a:solidFill>
            <a:srgbClr val="B88800"/>
          </a:solidFill>
          <a:ln>
            <a:solidFill>
              <a:srgbClr val="9E7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her car.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8468" y="1647128"/>
            <a:ext cx="1391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drives</a:t>
            </a:r>
            <a:endParaRPr lang="pt-PT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283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2643818"/>
            <a:ext cx="4122072" cy="38953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1286" y="620687"/>
            <a:ext cx="5551632" cy="3192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827584" y="1300257"/>
            <a:ext cx="2808312" cy="95155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newspaper.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0226" y="1268760"/>
            <a:ext cx="1050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read</a:t>
            </a:r>
            <a:endParaRPr lang="pt-PT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88024" y="4061626"/>
            <a:ext cx="2996740" cy="95155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</a:t>
            </a:r>
            <a:r>
              <a:rPr lang="pt-PT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their grandparents</a:t>
            </a:r>
            <a:r>
              <a:rPr lang="en-US" sz="2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13909" y="4030129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visit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011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1672</TotalTime>
  <Words>270</Words>
  <Application>Microsoft Office PowerPoint</Application>
  <PresentationFormat>On-screen Show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Wingdings</vt:lpstr>
      <vt:lpstr>Wingdings 2</vt:lpstr>
      <vt:lpstr>Constantia</vt:lpstr>
      <vt:lpstr>Verdana</vt:lpstr>
      <vt:lpstr>Segoe Script</vt:lpstr>
      <vt:lpstr>Calibri</vt:lpstr>
      <vt:lpstr>Flow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zcochofel</cp:lastModifiedBy>
  <cp:revision>142</cp:revision>
  <dcterms:created xsi:type="dcterms:W3CDTF">2012-06-11T12:30:49Z</dcterms:created>
  <dcterms:modified xsi:type="dcterms:W3CDTF">2012-08-06T16:26:29Z</dcterms:modified>
</cp:coreProperties>
</file>