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  <p:sldMasterId id="2147483800" r:id="rId2"/>
  </p:sldMasterIdLst>
  <p:sldIdLst>
    <p:sldId id="256" r:id="rId3"/>
    <p:sldId id="258" r:id="rId4"/>
    <p:sldId id="266" r:id="rId5"/>
    <p:sldId id="262" r:id="rId6"/>
    <p:sldId id="267" r:id="rId7"/>
    <p:sldId id="264" r:id="rId8"/>
    <p:sldId id="268" r:id="rId9"/>
    <p:sldId id="259" r:id="rId10"/>
    <p:sldId id="261" r:id="rId11"/>
    <p:sldId id="260" r:id="rId12"/>
    <p:sldId id="265" r:id="rId13"/>
    <p:sldId id="263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C88"/>
    <a:srgbClr val="0A4E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612" y="-3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9144000" cy="4581128"/>
          </a:xfrm>
          <a:prstGeom prst="rect">
            <a:avLst/>
          </a:prstGeom>
          <a:solidFill>
            <a:srgbClr val="0A4C88">
              <a:alpha val="5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32986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8" r:id="rId3"/>
    <p:sldLayoutId id="2147483799" r:id="rId4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4368" y="0"/>
            <a:ext cx="1071716" cy="315368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1407477" y="580777"/>
            <a:ext cx="29484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Present</a:t>
            </a:r>
            <a:r>
              <a:rPr lang="pt-PT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Continuous</a:t>
            </a: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251520" y="116632"/>
            <a:ext cx="217162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Present</a:t>
            </a:r>
            <a:r>
              <a:rPr lang="pt-PT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Simple</a:t>
            </a:r>
            <a:endParaRPr lang="pt-P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 userDrawn="1"/>
        </p:nvSpPr>
        <p:spPr>
          <a:xfrm rot="21036217">
            <a:off x="934126" y="515890"/>
            <a:ext cx="4700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</a:t>
            </a:r>
            <a:endParaRPr lang="pt-PT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8567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2"/>
          <a:stretch/>
        </p:blipFill>
        <p:spPr>
          <a:xfrm>
            <a:off x="0" y="560717"/>
            <a:ext cx="5883076" cy="62972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1809451" y="5581689"/>
            <a:ext cx="7083029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6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Present</a:t>
            </a:r>
            <a:r>
              <a:rPr lang="pt-PT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6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Continuous</a:t>
            </a:r>
            <a:r>
              <a:rPr lang="pt-PT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42929" y="3781489"/>
            <a:ext cx="5149551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6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Present</a:t>
            </a:r>
            <a:r>
              <a:rPr lang="pt-PT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pt-PT" sz="60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Simple</a:t>
            </a:r>
            <a:endParaRPr lang="pt-PT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 rot="860591">
            <a:off x="6159044" y="4740589"/>
            <a:ext cx="894797" cy="101566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pt-PT" sz="6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or</a:t>
            </a:r>
            <a:endParaRPr lang="pt-PT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" name="Picture 7" descr="layout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188640"/>
            <a:ext cx="628361" cy="7955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52969" flipH="1">
            <a:off x="3901857" y="722116"/>
            <a:ext cx="1422922" cy="15047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softEdge rad="50800"/>
          </a:effectLst>
        </p:spPr>
      </p:pic>
    </p:spTree>
    <p:extLst>
      <p:ext uri="{BB962C8B-B14F-4D97-AF65-F5344CB8AC3E}">
        <p14:creationId xmlns:p14="http://schemas.microsoft.com/office/powerpoint/2010/main" val="1587863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766251"/>
              </p:ext>
            </p:extLst>
          </p:nvPr>
        </p:nvGraphicFramePr>
        <p:xfrm>
          <a:off x="395536" y="1397000"/>
          <a:ext cx="8352928" cy="49938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6464"/>
                <a:gridCol w="4176464"/>
              </a:tblGrid>
              <a:tr h="994054">
                <a:tc>
                  <a:txBody>
                    <a:bodyPr/>
                    <a:lstStyle/>
                    <a:p>
                      <a:pPr algn="ctr"/>
                      <a:r>
                        <a:rPr lang="pt-PT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Present Simple</a:t>
                      </a:r>
                      <a:endParaRPr lang="pt-PT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pt-PT" sz="3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Present Continuous</a:t>
                      </a:r>
                      <a:endParaRPr lang="pt-PT" sz="32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994054"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We use the present simple to talk about habits, routines, timetables and likes or preferences.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pt-PT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>
                        <a:buFont typeface="Arial" pitchFamily="34" charset="0"/>
                        <a:buNone/>
                      </a:pP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ex. We often </a:t>
                      </a:r>
                      <a:r>
                        <a:rPr lang="pt-PT" b="1" dirty="0" smtClean="0">
                          <a:latin typeface="Arial" pitchFamily="34" charset="0"/>
                          <a:cs typeface="Arial" pitchFamily="34" charset="0"/>
                        </a:rPr>
                        <a:t>eat</a:t>
                      </a: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 chocolate </a:t>
                      </a:r>
                      <a:r>
                        <a:rPr lang="pt-PT" dirty="0" err="1" smtClean="0">
                          <a:latin typeface="Arial" pitchFamily="34" charset="0"/>
                          <a:cs typeface="Arial" pitchFamily="34" charset="0"/>
                        </a:rPr>
                        <a:t>cake</a:t>
                      </a: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dirty="0" err="1" smtClean="0">
                          <a:latin typeface="Arial" pitchFamily="34" charset="0"/>
                          <a:cs typeface="Arial" pitchFamily="34" charset="0"/>
                        </a:rPr>
                        <a:t>because</a:t>
                      </a: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dirty="0" err="1" smtClean="0">
                          <a:latin typeface="Arial" pitchFamily="34" charset="0"/>
                          <a:cs typeface="Arial" pitchFamily="34" charset="0"/>
                        </a:rPr>
                        <a:t>we</a:t>
                      </a: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dirty="0" err="1" smtClean="0">
                          <a:latin typeface="Arial" pitchFamily="34" charset="0"/>
                          <a:cs typeface="Arial" pitchFamily="34" charset="0"/>
                        </a:rPr>
                        <a:t>really</a:t>
                      </a:r>
                      <a:r>
                        <a:rPr lang="pt-PT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b="1" baseline="0" dirty="0" err="1" smtClean="0">
                          <a:latin typeface="Arial" pitchFamily="34" charset="0"/>
                          <a:cs typeface="Arial" pitchFamily="34" charset="0"/>
                        </a:rPr>
                        <a:t>like</a:t>
                      </a:r>
                      <a:r>
                        <a:rPr lang="pt-PT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pt-PT" baseline="0" dirty="0" err="1" smtClean="0">
                          <a:latin typeface="Arial" pitchFamily="34" charset="0"/>
                          <a:cs typeface="Arial" pitchFamily="34" charset="0"/>
                        </a:rPr>
                        <a:t>it</a:t>
                      </a: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pt-P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itchFamily="34" charset="0"/>
                        <a:buChar char="•"/>
                      </a:pP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We use the present continuous to talk about actions happening now or actions that are temporary.</a:t>
                      </a:r>
                    </a:p>
                    <a:p>
                      <a:pPr marL="285750" indent="-285750">
                        <a:buFont typeface="Arial" pitchFamily="34" charset="0"/>
                        <a:buChar char="•"/>
                      </a:pPr>
                      <a:endParaRPr lang="pt-PT" dirty="0" smtClean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ex. At the moment we </a:t>
                      </a:r>
                      <a:r>
                        <a:rPr lang="pt-PT" b="1" dirty="0" smtClean="0">
                          <a:latin typeface="Arial" pitchFamily="34" charset="0"/>
                          <a:cs typeface="Arial" pitchFamily="34" charset="0"/>
                        </a:rPr>
                        <a:t>are eating </a:t>
                      </a:r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chocolate cake.</a:t>
                      </a:r>
                      <a:endParaRPr lang="pt-P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  <a:tr h="994054">
                <a:tc gridSpan="2">
                  <a:txBody>
                    <a:bodyPr/>
                    <a:lstStyle/>
                    <a:p>
                      <a:pPr algn="ctr"/>
                      <a:r>
                        <a:rPr lang="pt-PT" sz="4000" dirty="0" smtClean="0">
                          <a:solidFill>
                            <a:srgbClr val="0070C0"/>
                          </a:solidFill>
                          <a:latin typeface="Arial" pitchFamily="34" charset="0"/>
                          <a:cs typeface="Arial" pitchFamily="34" charset="0"/>
                        </a:rPr>
                        <a:t>Time expressions</a:t>
                      </a:r>
                      <a:endParaRPr lang="pt-PT" sz="4000" dirty="0">
                        <a:solidFill>
                          <a:srgbClr val="0070C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  <a:tr h="994054">
                <a:tc>
                  <a:txBody>
                    <a:bodyPr/>
                    <a:lstStyle/>
                    <a:p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always, often, normally, sometimes, seldom, rarely, never, usually...</a:t>
                      </a:r>
                      <a:endParaRPr lang="pt-P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PT" dirty="0" smtClean="0">
                          <a:latin typeface="Arial" pitchFamily="34" charset="0"/>
                          <a:cs typeface="Arial" pitchFamily="34" charset="0"/>
                        </a:rPr>
                        <a:t>At the moment, now, today...</a:t>
                      </a:r>
                      <a:endParaRPr lang="pt-PT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7457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352" y="1196752"/>
            <a:ext cx="8100900" cy="5400600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Linda </a:t>
            </a:r>
            <a:r>
              <a:rPr lang="pt-PT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sometimes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(watch) </a:t>
            </a:r>
            <a:br>
              <a:rPr lang="pt-PT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TV after dinner.</a:t>
            </a:r>
            <a:endParaRPr lang="pt-PT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28505" y="5356513"/>
            <a:ext cx="1904689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watches</a:t>
            </a:r>
            <a:endParaRPr lang="pt-PT" sz="3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4748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" b="5477"/>
          <a:stretch/>
        </p:blipFill>
        <p:spPr bwMode="auto">
          <a:xfrm>
            <a:off x="526211" y="1196752"/>
            <a:ext cx="8091578" cy="5400600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85546" y="5661248"/>
            <a:ext cx="8172908" cy="7767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Now</a:t>
            </a:r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(dance)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03759" y="5742968"/>
            <a:ext cx="263084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are </a:t>
            </a:r>
            <a:r>
              <a:rPr lang="pt-PT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dancing</a:t>
            </a:r>
            <a:endParaRPr lang="pt-PT" sz="3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7906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352" y="1196752"/>
            <a:ext cx="8100900" cy="5400600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always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(play) </a:t>
            </a:r>
            <a:r>
              <a:rPr lang="pt-PT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football</a:t>
            </a:r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pt-PT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on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Sundays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48508" y="5372031"/>
            <a:ext cx="105670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play</a:t>
            </a:r>
            <a:endParaRPr lang="pt-PT" sz="3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067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352" y="1196752"/>
            <a:ext cx="8100900" cy="5400600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85546" y="5661248"/>
            <a:ext cx="8172908" cy="7767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Look!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Daisy </a:t>
            </a:r>
            <a:r>
              <a:rPr lang="pt-PT" sz="32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(ride) </a:t>
            </a:r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</a:t>
            </a:r>
            <a:r>
              <a:rPr lang="pt-PT" sz="32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horse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89086" y="5742968"/>
            <a:ext cx="18822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</a:t>
            </a:r>
            <a:r>
              <a:rPr lang="pt-PT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riding</a:t>
            </a:r>
            <a:endParaRPr lang="pt-PT" sz="3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59901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352" y="1196752"/>
            <a:ext cx="8100900" cy="5400600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Tom </a:t>
            </a:r>
            <a:r>
              <a:rPr lang="pt-PT" sz="32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always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3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listen</a:t>
            </a:r>
            <a:r>
              <a:rPr lang="pt-PT" sz="3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to)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music </a:t>
            </a:r>
            <a:r>
              <a:rPr lang="en-US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before going </a:t>
            </a:r>
            <a:r>
              <a:rPr lang="en-US" sz="32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 bed</a:t>
            </a:r>
            <a:r>
              <a:rPr lang="pt-PT" sz="3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3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78869" y="5358960"/>
            <a:ext cx="210025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4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listens</a:t>
            </a:r>
            <a:r>
              <a:rPr lang="pt-PT" sz="3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to</a:t>
            </a:r>
            <a:endParaRPr lang="pt-PT" sz="34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841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9352" y="1201828"/>
            <a:ext cx="8100900" cy="5390448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Carol </a:t>
            </a:r>
            <a:r>
              <a:rPr lang="pt-P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usually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(play)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games in the afternoon, but today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she </a:t>
            </a:r>
            <a:r>
              <a:rPr lang="en-US" sz="28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paint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pt-P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27020" y="5393466"/>
            <a:ext cx="12314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plays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71131" y="5814975"/>
            <a:ext cx="22317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2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</a:t>
            </a:r>
            <a:r>
              <a:rPr lang="pt-PT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2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painting</a:t>
            </a:r>
            <a:endParaRPr lang="pt-P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4048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61"/>
          <a:stretch/>
        </p:blipFill>
        <p:spPr>
          <a:xfrm>
            <a:off x="252424" y="1170871"/>
            <a:ext cx="8650035" cy="5445589"/>
          </a:xfrm>
          <a:prstGeom prst="roundRect">
            <a:avLst>
              <a:gd name="adj" fmla="val 4469"/>
            </a:avLst>
          </a:prstGeom>
          <a:effectLst>
            <a:softEdge rad="127000"/>
          </a:effectLst>
        </p:spPr>
      </p:pic>
      <p:sp>
        <p:nvSpPr>
          <p:cNvPr id="4" name="Rounded Rectangle 3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Kim </a:t>
            </a:r>
            <a:r>
              <a:rPr lang="pt-P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usually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watch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TV in the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evening, but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today </a:t>
            </a:r>
            <a:r>
              <a:rPr lang="en-US" sz="28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      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(play</a:t>
            </a:r>
            <a:r>
              <a:rPr lang="pt-PT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pt-P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chess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  <a:endParaRPr lang="pt-PT" sz="2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19318" y="5402092"/>
            <a:ext cx="170110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watches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24032" y="5832998"/>
            <a:ext cx="272055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she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0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</a:t>
            </a:r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3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playing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29876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" t="12423" r="12" b="3683"/>
          <a:stretch/>
        </p:blipFill>
        <p:spPr>
          <a:xfrm>
            <a:off x="250187" y="1179157"/>
            <a:ext cx="8641465" cy="5437303"/>
          </a:xfrm>
          <a:prstGeom prst="roundRect">
            <a:avLst>
              <a:gd name="adj" fmla="val 5085"/>
            </a:avLst>
          </a:prstGeom>
          <a:effectLst>
            <a:softEdge rad="127000"/>
          </a:effectLst>
        </p:spPr>
      </p:pic>
      <p:sp>
        <p:nvSpPr>
          <p:cNvPr id="5" name="Rounded Rectangle 4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Ann</a:t>
            </a:r>
            <a:r>
              <a:rPr lang="pt-P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pt-P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Sue </a:t>
            </a:r>
            <a:r>
              <a:rPr lang="pt-PT" sz="28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usually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pt-PT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eat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fish for dinner,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but </a:t>
            </a:r>
            <a:r>
              <a:rPr lang="en-US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today they </a:t>
            </a:r>
            <a:r>
              <a:rPr lang="en-US" sz="28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2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eat</a:t>
            </a:r>
            <a:r>
              <a:rPr lang="pt-PT" sz="2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pt-PT" sz="28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pizza.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59676" y="5410718"/>
            <a:ext cx="7393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3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eat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8579" y="5840854"/>
            <a:ext cx="204505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0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are </a:t>
            </a:r>
            <a:r>
              <a:rPr lang="pt-PT" sz="30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eating</a:t>
            </a:r>
            <a:endParaRPr lang="pt-PT" sz="30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6196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64"/>
          <a:stretch/>
        </p:blipFill>
        <p:spPr bwMode="auto">
          <a:xfrm>
            <a:off x="252688" y="1182132"/>
            <a:ext cx="8649771" cy="5425702"/>
          </a:xfrm>
          <a:prstGeom prst="roundRect">
            <a:avLst>
              <a:gd name="adj" fmla="val 4266"/>
            </a:avLst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Emily</a:t>
            </a:r>
            <a:r>
              <a:rPr lang="pt-PT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usually</a:t>
            </a:r>
            <a:r>
              <a:rPr lang="pt-PT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</a:t>
            </a:r>
            <a:r>
              <a:rPr lang="pt-PT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2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swim</a:t>
            </a:r>
            <a:r>
              <a:rPr lang="pt-PT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 the sea on Sunday morning , but today she </a:t>
            </a:r>
            <a:r>
              <a:rPr lang="en-US" sz="26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(play) </a:t>
            </a:r>
            <a:r>
              <a:rPr lang="pt-PT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golf.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88897" y="5445224"/>
            <a:ext cx="1282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swims</a:t>
            </a:r>
            <a:endParaRPr lang="pt-PT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3583" y="5840854"/>
            <a:ext cx="1830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is</a:t>
            </a:r>
            <a:r>
              <a:rPr lang="pt-PT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pt-PT" sz="2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playing</a:t>
            </a:r>
            <a:endParaRPr lang="pt-PT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7409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224"/>
          <a:stretch/>
        </p:blipFill>
        <p:spPr bwMode="auto">
          <a:xfrm>
            <a:off x="493716" y="1196752"/>
            <a:ext cx="8156568" cy="5395524"/>
          </a:xfrm>
          <a:prstGeom prst="roundRect">
            <a:avLst>
              <a:gd name="adj" fmla="val 4208"/>
            </a:avLst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485546" y="5373216"/>
            <a:ext cx="8172908" cy="10648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They</a:t>
            </a:r>
            <a:r>
              <a:rPr lang="pt-PT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usually</a:t>
            </a:r>
            <a:r>
              <a:rPr lang="pt-PT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</a:t>
            </a:r>
            <a:r>
              <a:rPr lang="pt-PT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pt-PT" sz="26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make</a:t>
            </a:r>
            <a:r>
              <a:rPr lang="pt-PT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 cake on 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Saturdays,</a:t>
            </a:r>
            <a:b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but </a:t>
            </a:r>
            <a:r>
              <a:rPr lang="en-US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today they </a:t>
            </a:r>
            <a:r>
              <a:rPr lang="en-US" sz="2600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                 </a:t>
            </a:r>
            <a:r>
              <a:rPr lang="en-US" sz="2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(ride) </a:t>
            </a:r>
            <a:r>
              <a:rPr lang="pt-PT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their</a:t>
            </a:r>
            <a:r>
              <a:rPr lang="pt-PT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PT" sz="2600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bikes</a:t>
            </a:r>
            <a:r>
              <a:rPr lang="pt-PT" sz="2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00225" y="5445224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PT" sz="2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make</a:t>
            </a:r>
            <a:endParaRPr lang="pt-PT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3523" y="5840854"/>
            <a:ext cx="1830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are </a:t>
            </a:r>
            <a:r>
              <a:rPr lang="pt-PT" sz="2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riding</a:t>
            </a:r>
            <a:endParaRPr lang="pt-PT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3237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380</TotalTime>
  <Words>230</Words>
  <Application>Microsoft Office PowerPoint</Application>
  <PresentationFormat>On-screen Show (4:3)</PresentationFormat>
  <Paragraphs>39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Flow</vt:lpstr>
      <vt:lpstr>1_Flow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Margarida Coelho</dc:creator>
  <cp:lastModifiedBy>zcochofel</cp:lastModifiedBy>
  <cp:revision>82</cp:revision>
  <dcterms:created xsi:type="dcterms:W3CDTF">2012-06-11T12:30:49Z</dcterms:created>
  <dcterms:modified xsi:type="dcterms:W3CDTF">2012-07-30T13:42:27Z</dcterms:modified>
</cp:coreProperties>
</file>