
<file path=[Content_Types].xml><?xml version="1.0" encoding="utf-8"?>
<Types xmlns="http://schemas.openxmlformats.org/package/2006/content-types">
  <Default Extension="png" ContentType="image/png"/>
  <Default Extension="emf" ContentType="image/x-emf"/>
  <Default Extension="xls" ContentType="application/vnd.ms-excel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4"/>
  </p:notesMasterIdLst>
  <p:sldIdLst>
    <p:sldId id="314" r:id="rId2"/>
    <p:sldId id="264" r:id="rId3"/>
    <p:sldId id="315" r:id="rId4"/>
    <p:sldId id="293" r:id="rId5"/>
    <p:sldId id="294" r:id="rId6"/>
    <p:sldId id="278" r:id="rId7"/>
    <p:sldId id="295" r:id="rId8"/>
    <p:sldId id="308" r:id="rId9"/>
    <p:sldId id="309" r:id="rId10"/>
    <p:sldId id="316" r:id="rId11"/>
    <p:sldId id="312" r:id="rId12"/>
    <p:sldId id="311" r:id="rId13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5555"/>
    <a:srgbClr val="0087BF"/>
    <a:srgbClr val="96C832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Estilo Médio 4 - Destaque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180" autoAdjust="0"/>
    <p:restoredTop sz="94702" autoAdjust="0"/>
  </p:normalViewPr>
  <p:slideViewPr>
    <p:cSldViewPr>
      <p:cViewPr>
        <p:scale>
          <a:sx n="75" d="100"/>
          <a:sy n="75" d="100"/>
        </p:scale>
        <p:origin x="-1152" y="-6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2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1E835E-00C9-4FC8-8823-AA1AB3045E17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89E51F-E55E-4008-AA00-877A9FB5ED2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17245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72297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1794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15503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61867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2918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50454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86679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60012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49470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39742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62240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440" y="188640"/>
            <a:ext cx="387532" cy="473650"/>
          </a:xfrm>
          <a:prstGeom prst="rect">
            <a:avLst/>
          </a:prstGeom>
        </p:spPr>
      </p:pic>
      <p:sp>
        <p:nvSpPr>
          <p:cNvPr id="8" name="Caixa de Texto 2"/>
          <p:cNvSpPr txBox="1">
            <a:spLocks noChangeArrowheads="1"/>
          </p:cNvSpPr>
          <p:nvPr userDrawn="1"/>
        </p:nvSpPr>
        <p:spPr bwMode="auto">
          <a:xfrm>
            <a:off x="3637252" y="6613321"/>
            <a:ext cx="5471252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r">
              <a:spcAft>
                <a:spcPts val="0"/>
              </a:spcAft>
            </a:pPr>
            <a:r>
              <a:rPr lang="pt-PT" sz="700" b="1" dirty="0" smtClean="0">
                <a:solidFill>
                  <a:srgbClr val="555555"/>
                </a:solidFill>
                <a:effectLst/>
                <a:latin typeface="Arial"/>
                <a:ea typeface="Times New Roman"/>
              </a:rPr>
              <a:t>Exploratório </a:t>
            </a:r>
            <a:r>
              <a:rPr lang="pt-PT" sz="700" b="1" dirty="0">
                <a:solidFill>
                  <a:srgbClr val="555555"/>
                </a:solidFill>
                <a:effectLst/>
                <a:latin typeface="Arial"/>
                <a:ea typeface="Times New Roman"/>
              </a:rPr>
              <a:t>8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│</a:t>
            </a:r>
            <a:r>
              <a:rPr lang="pt-PT" sz="700" dirty="0" smtClean="0">
                <a:solidFill>
                  <a:srgbClr val="555555"/>
                </a:solidFill>
                <a:effectLst/>
                <a:latin typeface="Arial"/>
                <a:ea typeface="Times New Roman"/>
              </a:rPr>
              <a:t>Carlos D. Pereira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•</a:t>
            </a:r>
            <a:r>
              <a:rPr lang="pt-PT" sz="700" dirty="0" smtClean="0">
                <a:effectLst/>
                <a:latin typeface="Arial"/>
                <a:ea typeface="Times New Roman"/>
              </a:rPr>
              <a:t>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Gabriela Pintão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•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Joana C. Ramos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 •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José M. Machado</a:t>
            </a:r>
            <a:endParaRPr lang="pt-PT" sz="700" kern="1200" dirty="0">
              <a:solidFill>
                <a:srgbClr val="555555"/>
              </a:solidFill>
              <a:effectLst/>
              <a:latin typeface="Arial"/>
              <a:ea typeface="Times New Roman"/>
              <a:cs typeface="+mn-cs"/>
            </a:endParaRPr>
          </a:p>
        </p:txBody>
      </p:sp>
      <p:sp>
        <p:nvSpPr>
          <p:cNvPr id="9" name="Title 1"/>
          <p:cNvSpPr txBox="1">
            <a:spLocks/>
          </p:cNvSpPr>
          <p:nvPr userDrawn="1"/>
        </p:nvSpPr>
        <p:spPr>
          <a:xfrm>
            <a:off x="61664" y="-73496"/>
            <a:ext cx="8686800" cy="8382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Aquecimento</a:t>
            </a:r>
            <a:r>
              <a:rPr kumimoji="0" lang="pt-PT" sz="1600" b="0" i="0" u="none" strike="noStrike" kern="1200" cap="none" spc="0" normalizeH="0" noProof="0" dirty="0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global</a:t>
            </a:r>
            <a:endParaRPr kumimoji="0" lang="pt-PT" sz="1600" b="0" i="0" u="none" strike="noStrike" kern="1200" cap="none" spc="0" normalizeH="0" baseline="0" noProof="0" dirty="0">
              <a:ln>
                <a:noFill/>
              </a:ln>
              <a:solidFill>
                <a:srgbClr val="555555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3856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file:///D:\My%20Disc%20(E)\ciencias.exe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0688"/>
            <a:ext cx="4495800" cy="616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3419872" y="476672"/>
            <a:ext cx="5616624" cy="324036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7B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Aquecimento</a:t>
            </a:r>
            <a:r>
              <a:rPr kumimoji="0" lang="pt-PT" sz="6600" b="1" i="0" u="none" strike="noStrike" kern="1200" cap="none" spc="0" normalizeH="0" noProof="0" dirty="0" smtClean="0">
                <a:ln>
                  <a:noFill/>
                </a:ln>
                <a:solidFill>
                  <a:srgbClr val="0087B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endParaRPr kumimoji="0" lang="pt-PT" sz="6600" b="1" i="0" u="none" strike="noStrike" kern="1200" cap="none" spc="0" normalizeH="0" noProof="0" dirty="0" smtClean="0">
              <a:ln>
                <a:noFill/>
              </a:ln>
              <a:solidFill>
                <a:srgbClr val="0087BF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6600" b="1" i="0" u="none" strike="noStrike" kern="1200" cap="none" spc="0" normalizeH="0" noProof="0" dirty="0" smtClean="0">
                <a:ln>
                  <a:noFill/>
                </a:ln>
                <a:solidFill>
                  <a:srgbClr val="0087B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global</a:t>
            </a:r>
            <a:endParaRPr kumimoji="0" lang="pt-PT" sz="6600" b="1" i="0" u="none" strike="noStrike" kern="1200" cap="none" spc="0" normalizeH="0" baseline="0" noProof="0" dirty="0">
              <a:ln>
                <a:noFill/>
              </a:ln>
              <a:solidFill>
                <a:srgbClr val="0087BF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77419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hlinkClick r:id="rId2" action="ppaction://program"/>
          </p:cNvPr>
          <p:cNvSpPr txBox="1">
            <a:spLocks/>
          </p:cNvSpPr>
          <p:nvPr/>
        </p:nvSpPr>
        <p:spPr>
          <a:xfrm>
            <a:off x="239682" y="548680"/>
            <a:ext cx="8686800" cy="8382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800" b="1" i="0" u="none" strike="noStrike" kern="1200" spc="0" normalizeH="0" baseline="0" noProof="0" dirty="0" smtClean="0">
                <a:ln>
                  <a:noFill/>
                </a:ln>
                <a:solidFill>
                  <a:srgbClr val="0087B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Variações naturais do clima da Terra</a:t>
            </a:r>
            <a:endParaRPr kumimoji="0" lang="pt-PT" sz="2800" i="0" u="none" strike="noStrike" kern="1200" cap="all" spc="0" normalizeH="0" baseline="0" noProof="0" dirty="0">
              <a:ln>
                <a:noFill/>
              </a:ln>
              <a:solidFill>
                <a:srgbClr val="0087BF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643050"/>
            <a:ext cx="4171594" cy="2638444"/>
          </a:xfrm>
          <a:prstGeom prst="rect">
            <a:avLst/>
          </a:prstGeom>
          <a:noFill/>
          <a:ln w="19050">
            <a:solidFill>
              <a:srgbClr val="0087BF"/>
            </a:solidFill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4267" y="1643050"/>
            <a:ext cx="4146205" cy="2654638"/>
          </a:xfrm>
          <a:prstGeom prst="rect">
            <a:avLst/>
          </a:prstGeom>
          <a:noFill/>
          <a:ln w="19050">
            <a:solidFill>
              <a:srgbClr val="0087BF"/>
            </a:solidFill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873408" y="4281494"/>
            <a:ext cx="30718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Terra há 18000 anos</a:t>
            </a:r>
            <a:endParaRPr lang="pt-PT" sz="1400" b="1" dirty="0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11452" y="4293053"/>
            <a:ext cx="30718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Terra na </a:t>
            </a:r>
            <a:r>
              <a:rPr lang="pt-PT" sz="1400" b="1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atualidade</a:t>
            </a:r>
            <a:endParaRPr lang="pt-PT" sz="1400" b="1" dirty="0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Down Arrow 16"/>
          <p:cNvSpPr/>
          <p:nvPr/>
        </p:nvSpPr>
        <p:spPr>
          <a:xfrm>
            <a:off x="2230730" y="4714884"/>
            <a:ext cx="357190" cy="857256"/>
          </a:xfrm>
          <a:prstGeom prst="downArrow">
            <a:avLst/>
          </a:prstGeom>
          <a:solidFill>
            <a:srgbClr val="0087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Down Arrow 17"/>
          <p:cNvSpPr/>
          <p:nvPr/>
        </p:nvSpPr>
        <p:spPr>
          <a:xfrm>
            <a:off x="6568774" y="4703052"/>
            <a:ext cx="357190" cy="857256"/>
          </a:xfrm>
          <a:prstGeom prst="downArrow">
            <a:avLst/>
          </a:prstGeom>
          <a:solidFill>
            <a:srgbClr val="0087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44780" y="5857892"/>
            <a:ext cx="3929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Período Glaciar – Idade do Gelo</a:t>
            </a:r>
            <a:endParaRPr lang="pt-PT" b="1" dirty="0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25766" y="5857892"/>
            <a:ext cx="264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Período Interglaciar</a:t>
            </a:r>
            <a:endParaRPr lang="pt-PT" b="1" dirty="0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54130" y="4857760"/>
            <a:ext cx="13573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cap="small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Quando?</a:t>
            </a:r>
            <a:endParaRPr lang="pt-PT" sz="2000" b="1" cap="small" dirty="0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 animBg="1"/>
      <p:bldP spid="18" grpId="0" animBg="1"/>
      <p:bldP spid="19" grpId="0"/>
      <p:bldP spid="20" grpId="0"/>
      <p:bldP spid="21" grpId="0"/>
      <p:bldP spid="21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973880"/>
            <a:ext cx="5480813" cy="301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39682" y="476672"/>
            <a:ext cx="8686800" cy="8382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2700" b="1" dirty="0">
                <a:solidFill>
                  <a:srgbClr val="0087BF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Como tem variado a temperatura da Terra?</a:t>
            </a:r>
            <a:endParaRPr lang="pt-PT" sz="2700" b="1" dirty="0">
              <a:solidFill>
                <a:srgbClr val="0087BF"/>
              </a:solidFill>
              <a:effectLst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47985" y="1868403"/>
            <a:ext cx="29051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Períodos Glaciares</a:t>
            </a:r>
            <a:endParaRPr lang="pt-PT" sz="20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1483861" y="2132856"/>
            <a:ext cx="4672315" cy="1890476"/>
          </a:xfrm>
          <a:prstGeom prst="straightConnector1">
            <a:avLst/>
          </a:prstGeom>
          <a:ln w="28575">
            <a:solidFill>
              <a:srgbClr val="0087B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2996029" y="2268513"/>
            <a:ext cx="3224400" cy="1818351"/>
          </a:xfrm>
          <a:prstGeom prst="straightConnector1">
            <a:avLst/>
          </a:prstGeom>
          <a:ln w="28575">
            <a:solidFill>
              <a:srgbClr val="0087B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4501073" y="2283295"/>
            <a:ext cx="1799119" cy="2096159"/>
          </a:xfrm>
          <a:prstGeom prst="straightConnector1">
            <a:avLst/>
          </a:prstGeom>
          <a:ln w="28575">
            <a:solidFill>
              <a:srgbClr val="0087B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964662" y="2283295"/>
            <a:ext cx="3071834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buClr>
                <a:srgbClr val="0087BF"/>
              </a:buClr>
              <a:buFont typeface="Arial" pitchFamily="34" charset="0"/>
              <a:buChar char="•"/>
            </a:pP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Superfície </a:t>
            </a:r>
            <a:r>
              <a:rPr lang="pt-PT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terrestre coberta por uma espessa camada de </a:t>
            </a:r>
            <a:r>
              <a:rPr lang="pt-PT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gelo</a:t>
            </a:r>
          </a:p>
          <a:p>
            <a:pPr algn="ctr">
              <a:spcBef>
                <a:spcPts val="600"/>
              </a:spcBef>
              <a:buClr>
                <a:srgbClr val="0087BF"/>
              </a:buClr>
            </a:pPr>
            <a:endParaRPr lang="pt-PT" dirty="0" smtClean="0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ts val="600"/>
              </a:spcBef>
              <a:buClr>
                <a:srgbClr val="0087BF"/>
              </a:buClr>
              <a:buFont typeface="Arial" pitchFamily="34" charset="0"/>
              <a:buChar char="•"/>
            </a:pP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Temperaturas </a:t>
            </a:r>
            <a:r>
              <a:rPr lang="pt-PT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médias entre 5 a </a:t>
            </a:r>
            <a:r>
              <a:rPr lang="pt-PT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 °C </a:t>
            </a:r>
            <a:r>
              <a:rPr lang="pt-PT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mais </a:t>
            </a:r>
            <a:r>
              <a:rPr lang="pt-PT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baixas</a:t>
            </a:r>
          </a:p>
          <a:p>
            <a:pPr algn="ctr">
              <a:spcBef>
                <a:spcPts val="600"/>
              </a:spcBef>
              <a:buClr>
                <a:srgbClr val="0087BF"/>
              </a:buClr>
            </a:pPr>
            <a:endParaRPr lang="pt-PT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ts val="600"/>
              </a:spcBef>
              <a:buClr>
                <a:srgbClr val="0087BF"/>
              </a:buClr>
              <a:buFont typeface="Arial" pitchFamily="34" charset="0"/>
              <a:buChar char="•"/>
            </a:pP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Nível </a:t>
            </a:r>
            <a:r>
              <a:rPr lang="pt-PT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médio das águas até </a:t>
            </a:r>
            <a:r>
              <a:rPr lang="pt-PT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120 m </a:t>
            </a:r>
            <a:r>
              <a:rPr lang="pt-PT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abaixo do </a:t>
            </a:r>
            <a:r>
              <a:rPr lang="pt-PT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atual</a:t>
            </a:r>
            <a:endParaRPr lang="pt-PT" dirty="0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4849951" y="3162122"/>
            <a:ext cx="306318" cy="1217332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Straight Connector 27"/>
          <p:cNvCxnSpPr>
            <a:stCxn id="24" idx="2"/>
            <a:endCxn id="30" idx="0"/>
          </p:cNvCxnSpPr>
          <p:nvPr/>
        </p:nvCxnSpPr>
        <p:spPr>
          <a:xfrm flipH="1">
            <a:off x="2884808" y="4379454"/>
            <a:ext cx="2118302" cy="106577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55916" y="5445224"/>
            <a:ext cx="4857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Último período </a:t>
            </a:r>
            <a:r>
              <a:rPr lang="pt-PT" sz="2000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glaciar</a:t>
            </a:r>
            <a:endParaRPr lang="pt-PT" sz="2000" b="1" dirty="0" smtClean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Clr>
                <a:srgbClr val="00B0F0"/>
              </a:buClr>
              <a:buFont typeface="Arial" pitchFamily="34" charset="0"/>
              <a:buChar char="•"/>
            </a:pPr>
            <a:r>
              <a:rPr lang="pt-PT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Início </a:t>
            </a:r>
            <a:r>
              <a:rPr lang="pt-PT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há cerca de 100 000 </a:t>
            </a:r>
            <a:r>
              <a:rPr lang="pt-PT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anos</a:t>
            </a:r>
            <a:endParaRPr lang="pt-PT" dirty="0" smtClean="0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Clr>
                <a:srgbClr val="00B0F0"/>
              </a:buClr>
              <a:buFont typeface="Arial" pitchFamily="34" charset="0"/>
              <a:buChar char="•"/>
            </a:pP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 </a:t>
            </a:r>
            <a:r>
              <a:rPr lang="pt-PT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há cerca de 20 000 </a:t>
            </a:r>
            <a:r>
              <a:rPr lang="pt-PT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anos</a:t>
            </a:r>
            <a:endParaRPr lang="pt-PT" dirty="0" smtClean="0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ângulo 2"/>
          <p:cNvSpPr/>
          <p:nvPr/>
        </p:nvSpPr>
        <p:spPr>
          <a:xfrm>
            <a:off x="251520" y="1696881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PT" sz="1200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Temperatura média da Terra nos últimos 900 000 </a:t>
            </a:r>
            <a:r>
              <a:rPr lang="pt-PT" sz="1200" b="1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anos</a:t>
            </a:r>
            <a:endParaRPr lang="pt-PT" sz="1200" b="1" dirty="0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4025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3" grpId="0"/>
      <p:bldP spid="24" grpId="0" animBg="1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239682" y="476672"/>
            <a:ext cx="8652798" cy="8382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2700" b="1" dirty="0">
                <a:solidFill>
                  <a:srgbClr val="0087BF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 que se deve a variação da temperatura da Terra?</a:t>
            </a:r>
            <a:endParaRPr lang="pt-PT" sz="2700" b="1" dirty="0">
              <a:solidFill>
                <a:srgbClr val="0087BF"/>
              </a:solidFill>
              <a:effectLst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57340" y="1765265"/>
            <a:ext cx="5715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0087BF"/>
              </a:buClr>
              <a:buFont typeface="Arial" pitchFamily="34" charset="0"/>
              <a:buChar char="•"/>
            </a:pPr>
            <a:r>
              <a:rPr lang="pt-PT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Variações </a:t>
            </a:r>
            <a:r>
              <a:rPr lang="pt-PT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comprimento e órbita do </a:t>
            </a:r>
            <a:r>
              <a:rPr lang="pt-PT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planeta</a:t>
            </a:r>
            <a:endParaRPr lang="pt-PT" dirty="0" smtClean="0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Clr>
                <a:srgbClr val="0087BF"/>
              </a:buClr>
            </a:pPr>
            <a:endParaRPr lang="pt-PT" b="1" dirty="0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35869" y="2195284"/>
            <a:ext cx="6357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0087BF"/>
              </a:buClr>
              <a:buFont typeface="Arial" pitchFamily="34" charset="0"/>
              <a:buChar char="•"/>
            </a:pPr>
            <a:r>
              <a:rPr lang="pt-PT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Desvios no ângulo de orientação em relação ao </a:t>
            </a:r>
            <a:r>
              <a:rPr lang="pt-PT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 </a:t>
            </a:r>
            <a:endParaRPr lang="pt-PT" dirty="0" smtClean="0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Clr>
                <a:srgbClr val="0087BF"/>
              </a:buClr>
            </a:pPr>
            <a:endParaRPr lang="pt-PT" b="1" dirty="0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Down Arrow 10"/>
          <p:cNvSpPr/>
          <p:nvPr/>
        </p:nvSpPr>
        <p:spPr>
          <a:xfrm>
            <a:off x="4536265" y="2635030"/>
            <a:ext cx="357190" cy="540000"/>
          </a:xfrm>
          <a:prstGeom prst="downArrow">
            <a:avLst/>
          </a:prstGeom>
          <a:solidFill>
            <a:srgbClr val="0087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0307" y="3275692"/>
            <a:ext cx="8789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Variação </a:t>
            </a:r>
            <a:r>
              <a:rPr lang="pt-PT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duração e intensidade da luz do Sol que incide sobre a Terra</a:t>
            </a:r>
            <a:endParaRPr lang="pt-PT" b="1" dirty="0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Down Arrow 12"/>
          <p:cNvSpPr/>
          <p:nvPr/>
        </p:nvSpPr>
        <p:spPr>
          <a:xfrm>
            <a:off x="4536265" y="3779748"/>
            <a:ext cx="357190" cy="540000"/>
          </a:xfrm>
          <a:prstGeom prst="downArrow">
            <a:avLst/>
          </a:prstGeom>
          <a:solidFill>
            <a:srgbClr val="0087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36001" y="4499828"/>
            <a:ext cx="4357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Variação </a:t>
            </a:r>
            <a:r>
              <a:rPr lang="pt-PT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quantidade de energia</a:t>
            </a:r>
            <a:endParaRPr lang="pt-PT" b="1" dirty="0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Down Arrow 14"/>
          <p:cNvSpPr/>
          <p:nvPr/>
        </p:nvSpPr>
        <p:spPr>
          <a:xfrm>
            <a:off x="4536265" y="5003884"/>
            <a:ext cx="357190" cy="540000"/>
          </a:xfrm>
          <a:prstGeom prst="downArrow">
            <a:avLst/>
          </a:prstGeom>
          <a:solidFill>
            <a:srgbClr val="0087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071786" y="5795972"/>
            <a:ext cx="3286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Variação </a:t>
            </a:r>
            <a:r>
              <a:rPr lang="pt-PT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temperatura</a:t>
            </a:r>
            <a:endParaRPr lang="pt-PT" b="1" dirty="0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 animBg="1"/>
      <p:bldP spid="12" grpId="0"/>
      <p:bldP spid="13" grpId="0" animBg="1"/>
      <p:bldP spid="14" grpId="0"/>
      <p:bldP spid="15" grpId="0" animBg="1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3428976" y="1412776"/>
            <a:ext cx="2286048" cy="400110"/>
          </a:xfrm>
          <a:prstGeom prst="rect">
            <a:avLst/>
          </a:prstGeom>
          <a:solidFill>
            <a:srgbClr val="0087BF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Efeito </a:t>
            </a:r>
            <a:r>
              <a:rPr lang="pt-PT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Estufa</a:t>
            </a:r>
            <a:endParaRPr lang="pt-PT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39682" y="476672"/>
            <a:ext cx="8652798" cy="8382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2700" b="1" dirty="0">
                <a:solidFill>
                  <a:srgbClr val="0087BF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 que se deve a variação da temperatura da Terra?</a:t>
            </a:r>
            <a:endParaRPr lang="pt-PT" sz="2700" b="1" dirty="0">
              <a:solidFill>
                <a:srgbClr val="0087BF"/>
              </a:solidFill>
              <a:effectLst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808" y="1884894"/>
            <a:ext cx="5470385" cy="446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214282" y="1357298"/>
            <a:ext cx="8686800" cy="400110"/>
          </a:xfrm>
          <a:prstGeom prst="rect">
            <a:avLst/>
          </a:prstGeom>
          <a:solidFill>
            <a:srgbClr val="0087BF"/>
          </a:solidFill>
        </p:spPr>
        <p:txBody>
          <a:bodyPr wrap="square" rtlCol="0">
            <a:spAutoFit/>
          </a:bodyPr>
          <a:lstStyle>
            <a:defPPr>
              <a:defRPr lang="pt-PT"/>
            </a:defPPr>
            <a:lvl1pPr algn="ctr"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PT" dirty="0"/>
              <a:t>Causas antropogénicas </a:t>
            </a:r>
            <a:r>
              <a:rPr lang="pt-PT" b="0" dirty="0"/>
              <a:t>– com origem na atividade humana</a:t>
            </a:r>
            <a:endParaRPr lang="pt-PT" b="0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285720" y="1706508"/>
            <a:ext cx="8686800" cy="71438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pt-PT" b="1" dirty="0">
                <a:solidFill>
                  <a:srgbClr val="555555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Alterações na composição da atmosfera – G</a:t>
            </a:r>
            <a:r>
              <a:rPr lang="pt-PT" dirty="0">
                <a:solidFill>
                  <a:srgbClr val="555555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ases</a:t>
            </a:r>
            <a:r>
              <a:rPr lang="pt-PT" b="1" dirty="0">
                <a:solidFill>
                  <a:srgbClr val="555555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pt-PT" dirty="0">
                <a:solidFill>
                  <a:srgbClr val="555555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com</a:t>
            </a:r>
            <a:r>
              <a:rPr lang="pt-PT" b="1" dirty="0">
                <a:solidFill>
                  <a:srgbClr val="555555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E</a:t>
            </a:r>
            <a:r>
              <a:rPr lang="pt-PT" dirty="0">
                <a:solidFill>
                  <a:srgbClr val="555555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feito de </a:t>
            </a:r>
            <a:r>
              <a:rPr lang="pt-PT" b="1" dirty="0">
                <a:solidFill>
                  <a:srgbClr val="555555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</a:t>
            </a:r>
            <a:r>
              <a:rPr lang="pt-PT" dirty="0">
                <a:solidFill>
                  <a:srgbClr val="555555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stufa</a:t>
            </a:r>
            <a:r>
              <a:rPr lang="pt-PT" b="1" dirty="0">
                <a:solidFill>
                  <a:srgbClr val="555555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(GEE)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4647249"/>
              </p:ext>
            </p:extLst>
          </p:nvPr>
        </p:nvGraphicFramePr>
        <p:xfrm>
          <a:off x="928662" y="3786190"/>
          <a:ext cx="3143272" cy="1785951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3143272"/>
              </a:tblGrid>
              <a:tr h="595317">
                <a:tc>
                  <a:txBody>
                    <a:bodyPr/>
                    <a:lstStyle/>
                    <a:p>
                      <a:r>
                        <a:rPr lang="pt-PT" sz="15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</a:t>
                      </a:r>
                      <a:r>
                        <a:rPr lang="pt-PT" sz="1500" baseline="-1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     </a:t>
                      </a:r>
                      <a:r>
                        <a:rPr lang="pt-PT" sz="15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Dióxido de Carbono</a:t>
                      </a:r>
                      <a:endParaRPr lang="pt-PT" sz="1500" baseline="-1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95317">
                <a:tc>
                  <a:txBody>
                    <a:bodyPr/>
                    <a:lstStyle/>
                    <a:p>
                      <a:r>
                        <a:rPr lang="pt-PT" sz="15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</a:t>
                      </a:r>
                      <a:r>
                        <a:rPr lang="pt-PT" sz="1500" b="1" baseline="-1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pt-PT" sz="15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Metano</a:t>
                      </a:r>
                      <a:endParaRPr lang="pt-PT" sz="15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95317">
                <a:tc>
                  <a:txBody>
                    <a:bodyPr/>
                    <a:lstStyle/>
                    <a:p>
                      <a:r>
                        <a:rPr lang="pt-PT" sz="15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pt-PT" sz="1500" b="1" baseline="-1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pt-PT" sz="15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pt-PT" sz="15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Óxido Nitroso</a:t>
                      </a:r>
                      <a:endParaRPr lang="pt-PT" sz="15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8886267"/>
              </p:ext>
            </p:extLst>
          </p:nvPr>
        </p:nvGraphicFramePr>
        <p:xfrm>
          <a:off x="4143372" y="2786058"/>
          <a:ext cx="3143272" cy="282180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143272"/>
              </a:tblGrid>
              <a:tr h="1000132">
                <a:tc>
                  <a:txBody>
                    <a:bodyPr/>
                    <a:lstStyle/>
                    <a:p>
                      <a:pPr algn="ctr"/>
                      <a:r>
                        <a:rPr lang="pt-PT" sz="16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Aumento da concentração na atmosfera desde 1750 (%)</a:t>
                      </a:r>
                      <a:endParaRPr lang="pt-PT" sz="16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607224">
                <a:tc>
                  <a:txBody>
                    <a:bodyPr/>
                    <a:lstStyle/>
                    <a:p>
                      <a:pPr algn="ctr"/>
                      <a:r>
                        <a:rPr lang="pt-PT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  <a:endParaRPr lang="pt-PT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607224">
                <a:tc>
                  <a:txBody>
                    <a:bodyPr/>
                    <a:lstStyle/>
                    <a:p>
                      <a:pPr algn="ctr"/>
                      <a:r>
                        <a:rPr lang="pt-PT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151</a:t>
                      </a:r>
                      <a:endParaRPr lang="pt-PT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607224">
                <a:tc>
                  <a:txBody>
                    <a:bodyPr/>
                    <a:lstStyle/>
                    <a:p>
                      <a:pPr algn="ctr"/>
                      <a:r>
                        <a:rPr lang="pt-PT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pt-PT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" name="Oval 15"/>
          <p:cNvSpPr/>
          <p:nvPr/>
        </p:nvSpPr>
        <p:spPr>
          <a:xfrm>
            <a:off x="5318812" y="3748090"/>
            <a:ext cx="785818" cy="50006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5324480" y="4338644"/>
            <a:ext cx="785818" cy="50006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5335513" y="4956595"/>
            <a:ext cx="785818" cy="50006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3419872" y="5857892"/>
            <a:ext cx="4824536" cy="71438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pt-PT" sz="1600" b="1" dirty="0">
                <a:solidFill>
                  <a:srgbClr val="555555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 maior concentração verificada nos últimos 420 000 anos</a:t>
            </a:r>
            <a:r>
              <a:rPr lang="pt-PT" sz="1600" b="1" dirty="0" smtClean="0">
                <a:solidFill>
                  <a:srgbClr val="555555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!</a:t>
            </a:r>
            <a:endParaRPr lang="pt-PT" sz="1600" b="1" dirty="0">
              <a:solidFill>
                <a:srgbClr val="555555"/>
              </a:solidFill>
              <a:effectLst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21" name="Straight Arrow Connector 20"/>
          <p:cNvCxnSpPr>
            <a:stCxn id="16" idx="2"/>
          </p:cNvCxnSpPr>
          <p:nvPr/>
        </p:nvCxnSpPr>
        <p:spPr>
          <a:xfrm flipH="1">
            <a:off x="4427985" y="3998123"/>
            <a:ext cx="890827" cy="190502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"/>
          <p:cNvSpPr txBox="1">
            <a:spLocks/>
          </p:cNvSpPr>
          <p:nvPr/>
        </p:nvSpPr>
        <p:spPr>
          <a:xfrm>
            <a:off x="239682" y="476672"/>
            <a:ext cx="8652798" cy="8382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2700" b="1" dirty="0">
                <a:solidFill>
                  <a:srgbClr val="0087BF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 que se deve a variação da temperatura da Terra?</a:t>
            </a:r>
            <a:endParaRPr lang="pt-PT" sz="2700" b="1" dirty="0">
              <a:solidFill>
                <a:srgbClr val="0087BF"/>
              </a:solidFill>
              <a:effectLst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5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5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>
            <a:off x="179512" y="620688"/>
            <a:ext cx="8686800" cy="766762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2700" b="1" dirty="0">
                <a:solidFill>
                  <a:srgbClr val="0087BF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Quais são as </a:t>
            </a:r>
            <a:r>
              <a:rPr lang="pt-PT" sz="2700" b="1" dirty="0" smtClean="0">
                <a:solidFill>
                  <a:srgbClr val="0087BF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atividades </a:t>
            </a:r>
            <a:r>
              <a:rPr lang="pt-PT" sz="2700" b="1" dirty="0">
                <a:solidFill>
                  <a:srgbClr val="0087BF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humanas que mais contribuem para a emissão de GEE?</a:t>
            </a: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>
              <a:effectLst/>
            </a:endParaRPr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1992435"/>
              </p:ext>
            </p:extLst>
          </p:nvPr>
        </p:nvGraphicFramePr>
        <p:xfrm>
          <a:off x="1885490" y="2708920"/>
          <a:ext cx="5487259" cy="3236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9" name="Worksheet" r:id="rId3" imgW="2971839" imgH="1752651" progId="Excel.Sheet.8">
                  <p:embed/>
                </p:oleObj>
              </mc:Choice>
              <mc:Fallback>
                <p:oleObj name="Worksheet" r:id="rId3" imgW="2971839" imgH="1752651" progId="Excel.Sheet.8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5490" y="2708920"/>
                        <a:ext cx="5487259" cy="3236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itle 1"/>
          <p:cNvSpPr txBox="1">
            <a:spLocks/>
          </p:cNvSpPr>
          <p:nvPr/>
        </p:nvSpPr>
        <p:spPr>
          <a:xfrm>
            <a:off x="1483921" y="1772816"/>
            <a:ext cx="6176158" cy="400110"/>
          </a:xfrm>
          <a:prstGeom prst="rect">
            <a:avLst/>
          </a:prstGeom>
          <a:solidFill>
            <a:srgbClr val="0087BF"/>
          </a:solidFill>
        </p:spPr>
        <p:txBody>
          <a:bodyPr wrap="square" rtlCol="0">
            <a:spAutoFit/>
          </a:bodyPr>
          <a:lstStyle>
            <a:defPPr>
              <a:defRPr lang="pt-PT"/>
            </a:defPPr>
            <a:lvl1pPr algn="ctr"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PT" dirty="0"/>
              <a:t>Utilização elevada dos combustíveis fósseis</a:t>
            </a:r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5796136" y="3429000"/>
            <a:ext cx="2448272" cy="71438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pt-PT" sz="1400" b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Produção de eletricidade gerada pelo carvão</a:t>
            </a: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2411760" y="5301208"/>
            <a:ext cx="2071702" cy="71438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pt-PT" sz="1400" b="1" dirty="0">
                <a:solidFill>
                  <a:schemeClr val="accent2">
                    <a:lumMod val="75000"/>
                  </a:schemeClr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Transportes</a:t>
            </a: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2276864" y="3933056"/>
            <a:ext cx="1143008" cy="71438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pt-PT" sz="1400" b="1" dirty="0">
                <a:solidFill>
                  <a:schemeClr val="accent3">
                    <a:lumMod val="75000"/>
                  </a:schemeClr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Indústrias</a:t>
            </a: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1347030" y="2852936"/>
            <a:ext cx="2720914" cy="71438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pt-PT" sz="1400" b="1" dirty="0">
                <a:solidFill>
                  <a:schemeClr val="accent4">
                    <a:lumMod val="75000"/>
                  </a:schemeClr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Comércio e residências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06847"/>
            <a:ext cx="9144000" cy="5075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845236" y="1700808"/>
            <a:ext cx="3947900" cy="923330"/>
          </a:xfrm>
          <a:prstGeom prst="rect">
            <a:avLst/>
          </a:prstGeom>
          <a:solidFill>
            <a:srgbClr val="0087BF"/>
          </a:solidFill>
        </p:spPr>
        <p:txBody>
          <a:bodyPr wrap="square" rtlCol="0">
            <a:spAutoFit/>
          </a:bodyPr>
          <a:lstStyle>
            <a:defPPr>
              <a:defRPr lang="pt-PT"/>
            </a:defPPr>
            <a:lvl1pPr algn="ctr"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PT" sz="1800" dirty="0"/>
              <a:t>Desflorestação e destruição das zonas de pasto </a:t>
            </a:r>
            <a:r>
              <a:rPr lang="pt-PT" sz="1800" b="0" dirty="0"/>
              <a:t>(construção de cidades e agricultura)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845236" y="2984178"/>
            <a:ext cx="3947900" cy="1200329"/>
          </a:xfrm>
          <a:prstGeom prst="rect">
            <a:avLst/>
          </a:prstGeom>
          <a:solidFill>
            <a:srgbClr val="0087BF"/>
          </a:solidFill>
        </p:spPr>
        <p:txBody>
          <a:bodyPr wrap="square" rtlCol="0">
            <a:spAutoFit/>
          </a:bodyPr>
          <a:lstStyle>
            <a:defPPr>
              <a:defRPr lang="pt-PT"/>
            </a:defPPr>
            <a:lvl1pPr algn="ctr"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PT" sz="1800" dirty="0"/>
              <a:t>Criação de gado </a:t>
            </a:r>
            <a:endParaRPr lang="pt-PT" sz="1800" dirty="0" smtClean="0"/>
          </a:p>
          <a:p>
            <a:r>
              <a:rPr lang="pt-PT" sz="1800" b="0" dirty="0" smtClean="0"/>
              <a:t>– </a:t>
            </a:r>
            <a:r>
              <a:rPr lang="pt-PT" sz="1800" b="0" dirty="0"/>
              <a:t>os processos digestivos contribuem para a libertação de metano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79512" y="548680"/>
            <a:ext cx="8686800" cy="766762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2000" b="1" dirty="0">
                <a:solidFill>
                  <a:srgbClr val="0087BF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Quais são as </a:t>
            </a:r>
            <a:r>
              <a:rPr lang="pt-PT" sz="2000" b="1" dirty="0" smtClean="0">
                <a:solidFill>
                  <a:srgbClr val="0087BF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atividades </a:t>
            </a:r>
            <a:r>
              <a:rPr lang="pt-PT" sz="2000" b="1" dirty="0">
                <a:solidFill>
                  <a:srgbClr val="0087BF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humanas que mais contribuem para a emissão de GEE?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ângulo 47"/>
          <p:cNvSpPr/>
          <p:nvPr/>
        </p:nvSpPr>
        <p:spPr>
          <a:xfrm>
            <a:off x="4788024" y="6453336"/>
            <a:ext cx="4355976" cy="4046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95948" y="476672"/>
            <a:ext cx="8686800" cy="766762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pt-PT" sz="2700" b="1" dirty="0">
                <a:solidFill>
                  <a:srgbClr val="0087BF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Consequências do aumento da emissão de GEE</a:t>
            </a:r>
          </a:p>
        </p:txBody>
      </p:sp>
      <p:sp>
        <p:nvSpPr>
          <p:cNvPr id="47" name="Title 1"/>
          <p:cNvSpPr txBox="1">
            <a:spLocks/>
          </p:cNvSpPr>
          <p:nvPr/>
        </p:nvSpPr>
        <p:spPr>
          <a:xfrm>
            <a:off x="228600" y="980728"/>
            <a:ext cx="8686800" cy="766762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Qual é a relação entra a variação da temperatura e a variação</a:t>
            </a:r>
            <a:r>
              <a:rPr kumimoji="0" lang="pt-PT" sz="1600" b="1" i="0" u="none" strike="noStrike" kern="1200" cap="none" spc="0" normalizeH="0" noProof="0" dirty="0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da concentração de CO</a:t>
            </a:r>
            <a:r>
              <a:rPr kumimoji="0" lang="pt-PT" sz="1600" b="1" i="0" u="none" strike="noStrike" kern="1200" cap="none" spc="0" normalizeH="0" baseline="-25000" noProof="0" dirty="0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</a:t>
            </a:r>
            <a:r>
              <a:rPr kumimoji="0" lang="pt-PT" sz="1600" b="1" i="0" u="none" strike="noStrike" kern="1200" cap="none" spc="0" normalizeH="0" noProof="0" dirty="0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8666" y="1700808"/>
            <a:ext cx="6486668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ângulo 9"/>
          <p:cNvSpPr/>
          <p:nvPr/>
        </p:nvSpPr>
        <p:spPr>
          <a:xfrm>
            <a:off x="755576" y="5417929"/>
            <a:ext cx="8127172" cy="132343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85750" lvl="0" indent="-285750" algn="ctr"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sz="16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CO</a:t>
            </a:r>
            <a:r>
              <a:rPr lang="pt-PT" sz="1600" baseline="-100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PT" sz="16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é um gás com efeito de </a:t>
            </a:r>
            <a:r>
              <a:rPr lang="pt-PT" sz="1600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estufa</a:t>
            </a:r>
          </a:p>
          <a:p>
            <a:pPr marL="285750" indent="-285750" algn="ctr"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sz="16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variações de CO</a:t>
            </a:r>
            <a:r>
              <a:rPr lang="pt-PT" sz="1600" baseline="-100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pt-PT" sz="16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são acompanhadas por variações diretas de </a:t>
            </a:r>
            <a:r>
              <a:rPr lang="pt-PT" sz="1600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temperatura</a:t>
            </a:r>
          </a:p>
          <a:p>
            <a:pPr marL="285750" lvl="1" indent="-285750" algn="ctr"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sz="16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Sempre que a concentração de CO</a:t>
            </a:r>
            <a:r>
              <a:rPr lang="pt-PT" sz="1600" baseline="-100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PT" sz="16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diminuiu, a temperatura global </a:t>
            </a:r>
            <a:r>
              <a:rPr lang="pt-PT" sz="1600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diminuiu</a:t>
            </a:r>
          </a:p>
          <a:p>
            <a:pPr marL="285750" lvl="1" indent="-285750" algn="ctr"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sz="16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Sempre que a concentração de CO</a:t>
            </a:r>
            <a:r>
              <a:rPr lang="pt-PT" sz="1600" baseline="-40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PT" sz="16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aumentou, a temperatura global </a:t>
            </a:r>
            <a:r>
              <a:rPr lang="pt-PT" sz="1600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aumentou</a:t>
            </a:r>
          </a:p>
          <a:p>
            <a:pPr marL="285750" lvl="1" indent="-285750" algn="ctr">
              <a:buClr>
                <a:srgbClr val="0087BF"/>
              </a:buClr>
              <a:buFont typeface="Arial" panose="020B0604020202020204" pitchFamily="34" charset="0"/>
              <a:buChar char="•"/>
            </a:pPr>
            <a:endParaRPr lang="pt-PT" sz="1600" dirty="0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9898" y="2101720"/>
            <a:ext cx="5744204" cy="3086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195948" y="908720"/>
            <a:ext cx="8686800" cy="766762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600" b="1" dirty="0">
                <a:solidFill>
                  <a:srgbClr val="555555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Mas, se sempre houve este tipo de variações, esta não será apenas mais uma?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95948" y="476672"/>
            <a:ext cx="8686800" cy="766762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pt-PT" sz="2700" b="1" dirty="0">
                <a:solidFill>
                  <a:srgbClr val="0087BF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Consequências do aumento da emissão de GEE</a:t>
            </a:r>
          </a:p>
        </p:txBody>
      </p:sp>
      <p:sp>
        <p:nvSpPr>
          <p:cNvPr id="5" name="Right Arrow 8"/>
          <p:cNvSpPr/>
          <p:nvPr/>
        </p:nvSpPr>
        <p:spPr>
          <a:xfrm rot="1609876">
            <a:off x="1691678" y="4417005"/>
            <a:ext cx="642942" cy="285752"/>
          </a:xfrm>
          <a:prstGeom prst="rightArrow">
            <a:avLst/>
          </a:prstGeom>
          <a:solidFill>
            <a:srgbClr val="0087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Right Bracket 10"/>
          <p:cNvSpPr/>
          <p:nvPr/>
        </p:nvSpPr>
        <p:spPr>
          <a:xfrm>
            <a:off x="4717943" y="4345110"/>
            <a:ext cx="142876" cy="432000"/>
          </a:xfrm>
          <a:prstGeom prst="rightBracket">
            <a:avLst/>
          </a:prstGeom>
          <a:ln w="38100">
            <a:solidFill>
              <a:srgbClr val="0087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Right Arrow 11"/>
          <p:cNvSpPr/>
          <p:nvPr/>
        </p:nvSpPr>
        <p:spPr>
          <a:xfrm rot="10800000">
            <a:off x="5015259" y="4488443"/>
            <a:ext cx="500066" cy="142876"/>
          </a:xfrm>
          <a:prstGeom prst="rightArrow">
            <a:avLst/>
          </a:prstGeom>
          <a:solidFill>
            <a:srgbClr val="0087BF"/>
          </a:solidFill>
          <a:ln>
            <a:solidFill>
              <a:srgbClr val="0087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Right Bracket 13"/>
          <p:cNvSpPr/>
          <p:nvPr/>
        </p:nvSpPr>
        <p:spPr>
          <a:xfrm>
            <a:off x="7236296" y="2416284"/>
            <a:ext cx="71438" cy="1928826"/>
          </a:xfrm>
          <a:prstGeom prst="rightBracket">
            <a:avLst/>
          </a:prstGeom>
          <a:ln w="38100">
            <a:solidFill>
              <a:srgbClr val="0087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Right Arrow 14"/>
          <p:cNvSpPr/>
          <p:nvPr/>
        </p:nvSpPr>
        <p:spPr>
          <a:xfrm>
            <a:off x="6704240" y="3380697"/>
            <a:ext cx="496706" cy="155369"/>
          </a:xfrm>
          <a:prstGeom prst="rightArrow">
            <a:avLst/>
          </a:prstGeom>
          <a:solidFill>
            <a:srgbClr val="0087BF"/>
          </a:solidFill>
          <a:ln>
            <a:solidFill>
              <a:srgbClr val="0087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Rectângulo 1"/>
          <p:cNvSpPr/>
          <p:nvPr/>
        </p:nvSpPr>
        <p:spPr>
          <a:xfrm>
            <a:off x="539552" y="5478323"/>
            <a:ext cx="81369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ctr">
              <a:spcBef>
                <a:spcPct val="0"/>
              </a:spcBef>
              <a:buClr>
                <a:srgbClr val="0087BF"/>
              </a:buClr>
              <a:buFont typeface="Arial" panose="020B0604020202020204" pitchFamily="34" charset="0"/>
              <a:buChar char="•"/>
              <a:defRPr/>
            </a:pPr>
            <a:r>
              <a:rPr lang="pt-PT" sz="16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 era a concentração de CO</a:t>
            </a:r>
            <a:r>
              <a:rPr lang="pt-PT" sz="1600" baseline="-250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PT" sz="16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na atmosfera antes de </a:t>
            </a:r>
            <a:r>
              <a:rPr lang="pt-PT" sz="16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1880?</a:t>
            </a:r>
          </a:p>
          <a:p>
            <a:pPr marL="285750" indent="-285750" algn="ctr">
              <a:spcBef>
                <a:spcPct val="0"/>
              </a:spcBef>
              <a:buClr>
                <a:srgbClr val="0087BF"/>
              </a:buClr>
              <a:buFont typeface="Arial" panose="020B0604020202020204" pitchFamily="34" charset="0"/>
              <a:buChar char="•"/>
              <a:defRPr/>
            </a:pPr>
            <a:r>
              <a:rPr lang="pt-PT" sz="16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Entre </a:t>
            </a:r>
            <a:r>
              <a:rPr lang="pt-PT" sz="16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1880 </a:t>
            </a:r>
            <a:r>
              <a:rPr lang="pt-PT" sz="16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1940 (80 anos), qual foi o aumento da concentração de </a:t>
            </a:r>
            <a:r>
              <a:rPr lang="pt-PT" sz="16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pt-PT" sz="1600" baseline="-250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PT" sz="16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285750" lvl="0" indent="-285750" algn="ctr">
              <a:spcBef>
                <a:spcPct val="0"/>
              </a:spcBef>
              <a:buClr>
                <a:srgbClr val="0087BF"/>
              </a:buClr>
              <a:buFont typeface="Arial" panose="020B0604020202020204" pitchFamily="34" charset="0"/>
              <a:buChar char="•"/>
              <a:defRPr/>
            </a:pPr>
            <a:r>
              <a:rPr lang="pt-PT" sz="16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Entre 1940 e a </a:t>
            </a:r>
            <a:r>
              <a:rPr lang="pt-PT" sz="16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atualidade </a:t>
            </a:r>
            <a:r>
              <a:rPr lang="pt-PT" sz="16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(70 anos), qual foi o aumento da concentração de </a:t>
            </a:r>
            <a:r>
              <a:rPr lang="pt-PT" sz="16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pt-PT" sz="1600" baseline="-250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PT" sz="16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pt-PT" sz="1600" dirty="0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ângulo 9"/>
          <p:cNvSpPr/>
          <p:nvPr/>
        </p:nvSpPr>
        <p:spPr>
          <a:xfrm>
            <a:off x="1691680" y="1805915"/>
            <a:ext cx="572386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200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Variação da emissão de </a:t>
            </a:r>
            <a:r>
              <a:rPr lang="pt-PT" sz="1200" b="1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pt-PT" sz="1200" b="1" baseline="-25000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PT" sz="1200" b="1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entre </a:t>
            </a:r>
            <a:r>
              <a:rPr lang="pt-PT" sz="1200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1880 e 2010</a:t>
            </a:r>
          </a:p>
        </p:txBody>
      </p:sp>
    </p:spTree>
    <p:extLst>
      <p:ext uri="{BB962C8B-B14F-4D97-AF65-F5344CB8AC3E}">
        <p14:creationId xmlns:p14="http://schemas.microsoft.com/office/powerpoint/2010/main" val="1150684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35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35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5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7" grpId="0" animBg="1"/>
      <p:bldP spid="7" grpId="1" animBg="1"/>
      <p:bldP spid="8" grpId="0" animBg="1"/>
      <p:bldP spid="9" grpId="0" animBg="1"/>
      <p:bldP spid="9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4956" y="4358970"/>
            <a:ext cx="3963268" cy="249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28596" y="1714488"/>
            <a:ext cx="8215370" cy="71438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285750" marR="0" indent="-285750" algn="just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87B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PT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 apenas 70 anos houve um acréscimo de 20000 milhões </a:t>
            </a:r>
            <a:r>
              <a:rPr lang="pt-PT" b="1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toneladas </a:t>
            </a:r>
            <a:r>
              <a:rPr lang="pt-PT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CO</a:t>
            </a:r>
            <a:r>
              <a:rPr lang="pt-PT" b="1" baseline="-250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PT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na </a:t>
            </a:r>
            <a:r>
              <a:rPr lang="pt-PT" b="1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atmosfera</a:t>
            </a:r>
            <a:endParaRPr lang="pt-PT" b="1" dirty="0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28596" y="2714620"/>
            <a:ext cx="8215370" cy="858396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285750" lvl="0" indent="-285750" algn="just">
              <a:spcBef>
                <a:spcPct val="0"/>
              </a:spcBef>
              <a:buClr>
                <a:srgbClr val="0087BF"/>
              </a:buClr>
              <a:buFont typeface="Arial" panose="020B0604020202020204" pitchFamily="34" charset="0"/>
              <a:buChar char="•"/>
              <a:defRPr/>
            </a:pPr>
            <a:r>
              <a:rPr lang="pt-PT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Desde 1861 (151 anos) a temperatura média global da atmosfera perto da superfície subiu cerca de 0,6 </a:t>
            </a:r>
            <a:r>
              <a:rPr lang="pt-PT" b="1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°C... </a:t>
            </a:r>
            <a:r>
              <a:rPr lang="pt-PT" sz="16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(anteriormente assistiu-se a uma subida de 1 </a:t>
            </a:r>
            <a:r>
              <a:rPr lang="pt-PT" sz="1600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°</a:t>
            </a:r>
            <a:r>
              <a:rPr lang="pt-PT" sz="16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pt-PT" sz="1600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 cada mil anos)</a:t>
            </a:r>
            <a:endParaRPr lang="pt-PT" dirty="0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500034" y="3786190"/>
            <a:ext cx="8215370" cy="71438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285750" marR="0" indent="-285750" algn="just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87B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PT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século XX foi o século mais quente dos últimos 1000 anos</a:t>
            </a: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195948" y="476672"/>
            <a:ext cx="8686800" cy="766762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pt-PT" sz="2700" b="1" dirty="0">
                <a:solidFill>
                  <a:srgbClr val="0087BF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Consequências do aumento da emissão de GEE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 txBox="1">
            <a:spLocks/>
          </p:cNvSpPr>
          <p:nvPr/>
        </p:nvSpPr>
        <p:spPr>
          <a:xfrm>
            <a:off x="195948" y="476672"/>
            <a:ext cx="8686800" cy="766762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pt-PT" sz="2700" b="1" dirty="0">
                <a:solidFill>
                  <a:srgbClr val="0087BF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Consequências do aumento da </a:t>
            </a:r>
            <a:r>
              <a:rPr lang="pt-PT" sz="2700" b="1" dirty="0" smtClean="0">
                <a:solidFill>
                  <a:srgbClr val="0087BF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temperatura</a:t>
            </a:r>
            <a:endParaRPr lang="pt-PT" sz="2700" b="1" dirty="0">
              <a:solidFill>
                <a:srgbClr val="0087BF"/>
              </a:solidFill>
              <a:effectLst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6" name="Rectângulo 15"/>
          <p:cNvSpPr/>
          <p:nvPr/>
        </p:nvSpPr>
        <p:spPr>
          <a:xfrm>
            <a:off x="755576" y="1915085"/>
            <a:ext cx="7775350" cy="31700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85750" lvl="0" indent="-285750">
              <a:spcAft>
                <a:spcPts val="1200"/>
              </a:spcAft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sz="20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Extinção de espécies com nichos ecológicos muito </a:t>
            </a:r>
            <a:r>
              <a:rPr lang="pt-PT" sz="2000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específicos</a:t>
            </a:r>
          </a:p>
          <a:p>
            <a:pPr marL="285750" lvl="0" indent="-285750">
              <a:spcAft>
                <a:spcPts val="1200"/>
              </a:spcAft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sz="20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Redução da </a:t>
            </a:r>
            <a:r>
              <a:rPr lang="pt-PT" sz="2000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biodiversidade</a:t>
            </a:r>
          </a:p>
          <a:p>
            <a:pPr marL="285750" lvl="0" indent="-285750">
              <a:spcAft>
                <a:spcPts val="1200"/>
              </a:spcAft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sz="20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Degelo de glaciares e dos solos </a:t>
            </a:r>
            <a:r>
              <a:rPr lang="pt-PT" sz="2000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gelados</a:t>
            </a:r>
          </a:p>
          <a:p>
            <a:pPr marL="285750" lvl="0" indent="-285750">
              <a:spcAft>
                <a:spcPts val="1200"/>
              </a:spcAft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sz="20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Aumento do nível médio da água do </a:t>
            </a:r>
            <a:r>
              <a:rPr lang="pt-PT" sz="2000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</a:t>
            </a:r>
          </a:p>
          <a:p>
            <a:pPr marL="285750" lvl="0" indent="-285750">
              <a:spcAft>
                <a:spcPts val="1200"/>
              </a:spcAft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sz="20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Aumento de doenças </a:t>
            </a:r>
            <a:r>
              <a:rPr lang="pt-PT" sz="2000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infeciosas</a:t>
            </a:r>
          </a:p>
          <a:p>
            <a:pPr marL="285750" lvl="0" indent="-285750">
              <a:spcAft>
                <a:spcPts val="1200"/>
              </a:spcAft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sz="20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Escassez de </a:t>
            </a:r>
            <a:r>
              <a:rPr lang="pt-PT" sz="2000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água</a:t>
            </a:r>
          </a:p>
          <a:p>
            <a:pPr marL="285750" lvl="0" indent="-285750">
              <a:spcAft>
                <a:spcPts val="1200"/>
              </a:spcAft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sz="2000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Desertificação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1050</TotalTime>
  <Words>555</Words>
  <Application>Microsoft Office PowerPoint</Application>
  <PresentationFormat>Apresentação no Ecrã (4:3)</PresentationFormat>
  <Paragraphs>72</Paragraphs>
  <Slides>12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incorporados</vt:lpstr>
      </vt:variant>
      <vt:variant>
        <vt:i4>1</vt:i4>
      </vt:variant>
      <vt:variant>
        <vt:lpstr>Títulos dos diapositivos</vt:lpstr>
      </vt:variant>
      <vt:variant>
        <vt:i4>12</vt:i4>
      </vt:variant>
    </vt:vector>
  </HeadingPairs>
  <TitlesOfParts>
    <vt:vector size="14" baseType="lpstr">
      <vt:lpstr>Tema do Office</vt:lpstr>
      <vt:lpstr>Microsoft Excel 97-2003 Worksheet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Constituição e funcionamento dos ecossistemas</dc:title>
  <dc:creator>Carlos</dc:creator>
  <cp:lastModifiedBy>Maria Lopes Santos</cp:lastModifiedBy>
  <cp:revision>95</cp:revision>
  <dcterms:created xsi:type="dcterms:W3CDTF">2009-09-27T18:49:07Z</dcterms:created>
  <dcterms:modified xsi:type="dcterms:W3CDTF">2014-06-04T13:23:36Z</dcterms:modified>
</cp:coreProperties>
</file>