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68" r:id="rId2"/>
    <p:sldId id="284" r:id="rId3"/>
    <p:sldId id="283" r:id="rId4"/>
    <p:sldId id="285" r:id="rId5"/>
    <p:sldId id="286" r:id="rId6"/>
    <p:sldId id="287" r:id="rId7"/>
    <p:sldId id="288" r:id="rId8"/>
    <p:sldId id="289" r:id="rId9"/>
    <p:sldId id="290" r:id="rId10"/>
    <p:sldId id="291" r:id="rId11"/>
    <p:sldId id="292" r:id="rId12"/>
    <p:sldId id="293" r:id="rId13"/>
    <p:sldId id="294" r:id="rId14"/>
    <p:sldId id="295" r:id="rId15"/>
    <p:sldId id="296" r:id="rId16"/>
    <p:sldId id="297" r:id="rId17"/>
    <p:sldId id="298" r:id="rId18"/>
    <p:sldId id="299" r:id="rId19"/>
    <p:sldId id="300" r:id="rId20"/>
  </p:sldIdLst>
  <p:sldSz cx="9144000" cy="6858000" type="screen4x3"/>
  <p:notesSz cx="6858000" cy="9144000"/>
  <p:defaultText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7BF"/>
    <a:srgbClr val="FFFFFF"/>
    <a:srgbClr val="006086"/>
    <a:srgbClr val="555555"/>
    <a:srgbClr val="96C832"/>
    <a:srgbClr val="007CA8"/>
    <a:srgbClr val="FFFFAF"/>
    <a:srgbClr val="FFFF66"/>
    <a:srgbClr val="009ED6"/>
    <a:srgbClr val="EE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0" d="100"/>
          <a:sy n="100" d="100"/>
        </p:scale>
        <p:origin x="-1224" y="-15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ção do Cabeçalh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t-PT"/>
          </a:p>
        </p:txBody>
      </p:sp>
      <p:sp>
        <p:nvSpPr>
          <p:cNvPr id="3" name="Marcador de Posição da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2F60E9B-0173-4FB1-8395-23718530F79E}" type="datetimeFigureOut">
              <a:rPr lang="pt-PT" smtClean="0"/>
              <a:t>04-06-2014</a:t>
            </a:fld>
            <a:endParaRPr lang="pt-PT"/>
          </a:p>
        </p:txBody>
      </p:sp>
      <p:sp>
        <p:nvSpPr>
          <p:cNvPr id="4" name="Marcador de Posição da Imagem do Diapositivo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pt-PT"/>
          </a:p>
        </p:txBody>
      </p:sp>
      <p:sp>
        <p:nvSpPr>
          <p:cNvPr id="5" name="Marcador de Posição de Not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6" name="Marcador de Posição do Rodapé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t-PT"/>
          </a:p>
        </p:txBody>
      </p:sp>
      <p:sp>
        <p:nvSpPr>
          <p:cNvPr id="7" name="Marcador de Posição do Número do Diapositivo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FAD28D0-EB7A-4D67-BBFC-1EB7D67C8589}" type="slidenum">
              <a:rPr lang="pt-PT" smtClean="0"/>
              <a:t>‹nº›</a:t>
            </a:fld>
            <a:endParaRPr lang="pt-PT"/>
          </a:p>
        </p:txBody>
      </p:sp>
    </p:spTree>
    <p:extLst>
      <p:ext uri="{BB962C8B-B14F-4D97-AF65-F5344CB8AC3E}">
        <p14:creationId xmlns:p14="http://schemas.microsoft.com/office/powerpoint/2010/main" val="22442993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o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PT" smtClean="0"/>
              <a:t>Clique para editar o estilo</a:t>
            </a:r>
            <a:endParaRPr lang="pt-PT"/>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PT" smtClean="0"/>
              <a:t>Faça clique para editar o estilo</a:t>
            </a:r>
            <a:endParaRPr lang="pt-PT"/>
          </a:p>
        </p:txBody>
      </p:sp>
      <p:sp>
        <p:nvSpPr>
          <p:cNvPr id="4" name="Marcador de Posição da Data 3"/>
          <p:cNvSpPr>
            <a:spLocks noGrp="1"/>
          </p:cNvSpPr>
          <p:nvPr>
            <p:ph type="dt" sz="half" idx="10"/>
          </p:nvPr>
        </p:nvSpPr>
        <p:spPr/>
        <p:txBody>
          <a:bodyPr/>
          <a:lstStyle/>
          <a:p>
            <a:fld id="{6C00C50B-3460-4C58-B89B-7D25656D1650}" type="datetimeFigureOut">
              <a:rPr lang="pt-PT" smtClean="0"/>
              <a:t>04-06-2014</a:t>
            </a:fld>
            <a:endParaRPr lang="pt-PT"/>
          </a:p>
        </p:txBody>
      </p:sp>
      <p:sp>
        <p:nvSpPr>
          <p:cNvPr id="5" name="Marcador de Posição do Rodapé 4"/>
          <p:cNvSpPr>
            <a:spLocks noGrp="1"/>
          </p:cNvSpPr>
          <p:nvPr>
            <p:ph type="ftr" sz="quarter" idx="11"/>
          </p:nvPr>
        </p:nvSpPr>
        <p:spPr/>
        <p:txBody>
          <a:bodyPr/>
          <a:lstStyle/>
          <a:p>
            <a:endParaRPr lang="pt-PT"/>
          </a:p>
        </p:txBody>
      </p:sp>
      <p:sp>
        <p:nvSpPr>
          <p:cNvPr id="6" name="Marcador de Posição do Número do Diapositivo 5"/>
          <p:cNvSpPr>
            <a:spLocks noGrp="1"/>
          </p:cNvSpPr>
          <p:nvPr>
            <p:ph type="sldNum" sz="quarter" idx="12"/>
          </p:nvPr>
        </p:nvSpPr>
        <p:spPr/>
        <p:txBody>
          <a:bodyPr/>
          <a:lstStyle/>
          <a:p>
            <a:fld id="{E9378145-2E7F-4A00-9930-F35883131D9C}" type="slidenum">
              <a:rPr lang="pt-PT" smtClean="0"/>
              <a:t>‹nº›</a:t>
            </a:fld>
            <a:endParaRPr lang="pt-PT"/>
          </a:p>
        </p:txBody>
      </p:sp>
    </p:spTree>
    <p:extLst>
      <p:ext uri="{BB962C8B-B14F-4D97-AF65-F5344CB8AC3E}">
        <p14:creationId xmlns:p14="http://schemas.microsoft.com/office/powerpoint/2010/main" val="17461591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object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smtClean="0"/>
              <a:t>Clique para editar o estilo</a:t>
            </a:r>
            <a:endParaRPr lang="pt-PT"/>
          </a:p>
        </p:txBody>
      </p:sp>
      <p:sp>
        <p:nvSpPr>
          <p:cNvPr id="3" name="Marcador de Posição de Conteúdo 2"/>
          <p:cNvSpPr>
            <a:spLocks noGrp="1"/>
          </p:cNvSpPr>
          <p:nvPr>
            <p:ph idx="1"/>
          </p:nvPr>
        </p:nvSpPr>
        <p:spPr/>
        <p:txBody>
          <a:body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4" name="Marcador de Posição da Data 3"/>
          <p:cNvSpPr>
            <a:spLocks noGrp="1"/>
          </p:cNvSpPr>
          <p:nvPr>
            <p:ph type="dt" sz="half" idx="10"/>
          </p:nvPr>
        </p:nvSpPr>
        <p:spPr/>
        <p:txBody>
          <a:bodyPr/>
          <a:lstStyle/>
          <a:p>
            <a:fld id="{6C00C50B-3460-4C58-B89B-7D25656D1650}" type="datetimeFigureOut">
              <a:rPr lang="pt-PT" smtClean="0"/>
              <a:t>04-06-2014</a:t>
            </a:fld>
            <a:endParaRPr lang="pt-PT"/>
          </a:p>
        </p:txBody>
      </p:sp>
      <p:sp>
        <p:nvSpPr>
          <p:cNvPr id="5" name="Marcador de Posição do Rodapé 4"/>
          <p:cNvSpPr>
            <a:spLocks noGrp="1"/>
          </p:cNvSpPr>
          <p:nvPr>
            <p:ph type="ftr" sz="quarter" idx="11"/>
          </p:nvPr>
        </p:nvSpPr>
        <p:spPr/>
        <p:txBody>
          <a:bodyPr/>
          <a:lstStyle/>
          <a:p>
            <a:endParaRPr lang="pt-PT"/>
          </a:p>
        </p:txBody>
      </p:sp>
      <p:sp>
        <p:nvSpPr>
          <p:cNvPr id="6" name="Marcador de Posição do Número do Diapositivo 5"/>
          <p:cNvSpPr>
            <a:spLocks noGrp="1"/>
          </p:cNvSpPr>
          <p:nvPr>
            <p:ph type="sldNum" sz="quarter" idx="12"/>
          </p:nvPr>
        </p:nvSpPr>
        <p:spPr/>
        <p:txBody>
          <a:bodyPr/>
          <a:lstStyle/>
          <a:p>
            <a:fld id="{E9378145-2E7F-4A00-9930-F35883131D9C}" type="slidenum">
              <a:rPr lang="pt-PT" smtClean="0"/>
              <a:t>‹nº›</a:t>
            </a:fld>
            <a:endParaRPr lang="pt-PT"/>
          </a:p>
        </p:txBody>
      </p:sp>
    </p:spTree>
    <p:extLst>
      <p:ext uri="{BB962C8B-B14F-4D97-AF65-F5344CB8AC3E}">
        <p14:creationId xmlns:p14="http://schemas.microsoft.com/office/powerpoint/2010/main" val="28618916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c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PT" smtClean="0"/>
              <a:t>Clique para editar o estilo</a:t>
            </a:r>
            <a:endParaRPr lang="pt-PT"/>
          </a:p>
        </p:txBody>
      </p:sp>
      <p:sp>
        <p:nvSpPr>
          <p:cNvPr id="3" name="Marcador de Posição do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PT" smtClean="0"/>
              <a:t>Clique para editar os estilos</a:t>
            </a:r>
          </a:p>
        </p:txBody>
      </p:sp>
      <p:sp>
        <p:nvSpPr>
          <p:cNvPr id="4" name="Marcador de Posição da Data 3"/>
          <p:cNvSpPr>
            <a:spLocks noGrp="1"/>
          </p:cNvSpPr>
          <p:nvPr>
            <p:ph type="dt" sz="half" idx="10"/>
          </p:nvPr>
        </p:nvSpPr>
        <p:spPr/>
        <p:txBody>
          <a:bodyPr/>
          <a:lstStyle/>
          <a:p>
            <a:fld id="{6C00C50B-3460-4C58-B89B-7D25656D1650}" type="datetimeFigureOut">
              <a:rPr lang="pt-PT" smtClean="0"/>
              <a:t>04-06-2014</a:t>
            </a:fld>
            <a:endParaRPr lang="pt-PT"/>
          </a:p>
        </p:txBody>
      </p:sp>
      <p:sp>
        <p:nvSpPr>
          <p:cNvPr id="5" name="Marcador de Posição do Rodapé 4"/>
          <p:cNvSpPr>
            <a:spLocks noGrp="1"/>
          </p:cNvSpPr>
          <p:nvPr>
            <p:ph type="ftr" sz="quarter" idx="11"/>
          </p:nvPr>
        </p:nvSpPr>
        <p:spPr/>
        <p:txBody>
          <a:bodyPr/>
          <a:lstStyle/>
          <a:p>
            <a:endParaRPr lang="pt-PT"/>
          </a:p>
        </p:txBody>
      </p:sp>
      <p:sp>
        <p:nvSpPr>
          <p:cNvPr id="6" name="Marcador de Posição do Número do Diapositivo 5"/>
          <p:cNvSpPr>
            <a:spLocks noGrp="1"/>
          </p:cNvSpPr>
          <p:nvPr>
            <p:ph type="sldNum" sz="quarter" idx="12"/>
          </p:nvPr>
        </p:nvSpPr>
        <p:spPr/>
        <p:txBody>
          <a:bodyPr/>
          <a:lstStyle/>
          <a:p>
            <a:fld id="{E9378145-2E7F-4A00-9930-F35883131D9C}" type="slidenum">
              <a:rPr lang="pt-PT" smtClean="0"/>
              <a:t>‹nº›</a:t>
            </a:fld>
            <a:endParaRPr lang="pt-PT"/>
          </a:p>
        </p:txBody>
      </p:sp>
    </p:spTree>
    <p:extLst>
      <p:ext uri="{BB962C8B-B14F-4D97-AF65-F5344CB8AC3E}">
        <p14:creationId xmlns:p14="http://schemas.microsoft.com/office/powerpoint/2010/main" val="9583817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údo Dup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smtClean="0"/>
              <a:t>Clique para editar o estilo</a:t>
            </a:r>
            <a:endParaRPr lang="pt-PT"/>
          </a:p>
        </p:txBody>
      </p:sp>
      <p:sp>
        <p:nvSpPr>
          <p:cNvPr id="3" name="Marcador de Posição de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4" name="Marcador de Posição de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5" name="Marcador de Posição da Data 4"/>
          <p:cNvSpPr>
            <a:spLocks noGrp="1"/>
          </p:cNvSpPr>
          <p:nvPr>
            <p:ph type="dt" sz="half" idx="10"/>
          </p:nvPr>
        </p:nvSpPr>
        <p:spPr/>
        <p:txBody>
          <a:bodyPr/>
          <a:lstStyle/>
          <a:p>
            <a:fld id="{6C00C50B-3460-4C58-B89B-7D25656D1650}" type="datetimeFigureOut">
              <a:rPr lang="pt-PT" smtClean="0"/>
              <a:t>04-06-2014</a:t>
            </a:fld>
            <a:endParaRPr lang="pt-PT"/>
          </a:p>
        </p:txBody>
      </p:sp>
      <p:sp>
        <p:nvSpPr>
          <p:cNvPr id="6" name="Marcador de Posição do Rodapé 5"/>
          <p:cNvSpPr>
            <a:spLocks noGrp="1"/>
          </p:cNvSpPr>
          <p:nvPr>
            <p:ph type="ftr" sz="quarter" idx="11"/>
          </p:nvPr>
        </p:nvSpPr>
        <p:spPr/>
        <p:txBody>
          <a:bodyPr/>
          <a:lstStyle/>
          <a:p>
            <a:endParaRPr lang="pt-PT"/>
          </a:p>
        </p:txBody>
      </p:sp>
      <p:sp>
        <p:nvSpPr>
          <p:cNvPr id="7" name="Marcador de Posição do Número do Diapositivo 6"/>
          <p:cNvSpPr>
            <a:spLocks noGrp="1"/>
          </p:cNvSpPr>
          <p:nvPr>
            <p:ph type="sldNum" sz="quarter" idx="12"/>
          </p:nvPr>
        </p:nvSpPr>
        <p:spPr/>
        <p:txBody>
          <a:bodyPr/>
          <a:lstStyle/>
          <a:p>
            <a:fld id="{E9378145-2E7F-4A00-9930-F35883131D9C}" type="slidenum">
              <a:rPr lang="pt-PT" smtClean="0"/>
              <a:t>‹nº›</a:t>
            </a:fld>
            <a:endParaRPr lang="pt-PT"/>
          </a:p>
        </p:txBody>
      </p:sp>
    </p:spTree>
    <p:extLst>
      <p:ext uri="{BB962C8B-B14F-4D97-AF65-F5344CB8AC3E}">
        <p14:creationId xmlns:p14="http://schemas.microsoft.com/office/powerpoint/2010/main" val="21375629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PT" smtClean="0"/>
              <a:t>Clique para editar o estilo</a:t>
            </a:r>
            <a:endParaRPr lang="pt-PT"/>
          </a:p>
        </p:txBody>
      </p:sp>
      <p:sp>
        <p:nvSpPr>
          <p:cNvPr id="3" name="Marcador de Posição do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smtClean="0"/>
              <a:t>Clique para editar os estilos</a:t>
            </a:r>
          </a:p>
        </p:txBody>
      </p:sp>
      <p:sp>
        <p:nvSpPr>
          <p:cNvPr id="4" name="Marcador de Posição de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5" name="Marcador de Posição do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smtClean="0"/>
              <a:t>Clique para editar os estilos</a:t>
            </a:r>
          </a:p>
        </p:txBody>
      </p:sp>
      <p:sp>
        <p:nvSpPr>
          <p:cNvPr id="6" name="Marcador de Posição de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7" name="Marcador de Posição da Data 6"/>
          <p:cNvSpPr>
            <a:spLocks noGrp="1"/>
          </p:cNvSpPr>
          <p:nvPr>
            <p:ph type="dt" sz="half" idx="10"/>
          </p:nvPr>
        </p:nvSpPr>
        <p:spPr/>
        <p:txBody>
          <a:bodyPr/>
          <a:lstStyle/>
          <a:p>
            <a:fld id="{6C00C50B-3460-4C58-B89B-7D25656D1650}" type="datetimeFigureOut">
              <a:rPr lang="pt-PT" smtClean="0"/>
              <a:t>04-06-2014</a:t>
            </a:fld>
            <a:endParaRPr lang="pt-PT"/>
          </a:p>
        </p:txBody>
      </p:sp>
      <p:sp>
        <p:nvSpPr>
          <p:cNvPr id="8" name="Marcador de Posição do Rodapé 7"/>
          <p:cNvSpPr>
            <a:spLocks noGrp="1"/>
          </p:cNvSpPr>
          <p:nvPr>
            <p:ph type="ftr" sz="quarter" idx="11"/>
          </p:nvPr>
        </p:nvSpPr>
        <p:spPr/>
        <p:txBody>
          <a:bodyPr/>
          <a:lstStyle/>
          <a:p>
            <a:endParaRPr lang="pt-PT"/>
          </a:p>
        </p:txBody>
      </p:sp>
      <p:sp>
        <p:nvSpPr>
          <p:cNvPr id="9" name="Marcador de Posição do Número do Diapositivo 8"/>
          <p:cNvSpPr>
            <a:spLocks noGrp="1"/>
          </p:cNvSpPr>
          <p:nvPr>
            <p:ph type="sldNum" sz="quarter" idx="12"/>
          </p:nvPr>
        </p:nvSpPr>
        <p:spPr/>
        <p:txBody>
          <a:bodyPr/>
          <a:lstStyle/>
          <a:p>
            <a:fld id="{E9378145-2E7F-4A00-9930-F35883131D9C}" type="slidenum">
              <a:rPr lang="pt-PT" smtClean="0"/>
              <a:t>‹nº›</a:t>
            </a:fld>
            <a:endParaRPr lang="pt-PT"/>
          </a:p>
        </p:txBody>
      </p:sp>
    </p:spTree>
    <p:extLst>
      <p:ext uri="{BB962C8B-B14F-4D97-AF65-F5344CB8AC3E}">
        <p14:creationId xmlns:p14="http://schemas.microsoft.com/office/powerpoint/2010/main" val="33243043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smtClean="0"/>
              <a:t>Clique para editar o estilo</a:t>
            </a:r>
            <a:endParaRPr lang="pt-PT"/>
          </a:p>
        </p:txBody>
      </p:sp>
      <p:sp>
        <p:nvSpPr>
          <p:cNvPr id="3" name="Marcador de Posição da Data 2"/>
          <p:cNvSpPr>
            <a:spLocks noGrp="1"/>
          </p:cNvSpPr>
          <p:nvPr>
            <p:ph type="dt" sz="half" idx="10"/>
          </p:nvPr>
        </p:nvSpPr>
        <p:spPr/>
        <p:txBody>
          <a:bodyPr/>
          <a:lstStyle/>
          <a:p>
            <a:fld id="{6C00C50B-3460-4C58-B89B-7D25656D1650}" type="datetimeFigureOut">
              <a:rPr lang="pt-PT" smtClean="0"/>
              <a:t>04-06-2014</a:t>
            </a:fld>
            <a:endParaRPr lang="pt-PT"/>
          </a:p>
        </p:txBody>
      </p:sp>
      <p:sp>
        <p:nvSpPr>
          <p:cNvPr id="4" name="Marcador de Posição do Rodapé 3"/>
          <p:cNvSpPr>
            <a:spLocks noGrp="1"/>
          </p:cNvSpPr>
          <p:nvPr>
            <p:ph type="ftr" sz="quarter" idx="11"/>
          </p:nvPr>
        </p:nvSpPr>
        <p:spPr/>
        <p:txBody>
          <a:bodyPr/>
          <a:lstStyle/>
          <a:p>
            <a:endParaRPr lang="pt-PT"/>
          </a:p>
        </p:txBody>
      </p:sp>
      <p:sp>
        <p:nvSpPr>
          <p:cNvPr id="5" name="Marcador de Posição do Número do Diapositivo 4"/>
          <p:cNvSpPr>
            <a:spLocks noGrp="1"/>
          </p:cNvSpPr>
          <p:nvPr>
            <p:ph type="sldNum" sz="quarter" idx="12"/>
          </p:nvPr>
        </p:nvSpPr>
        <p:spPr/>
        <p:txBody>
          <a:bodyPr/>
          <a:lstStyle/>
          <a:p>
            <a:fld id="{E9378145-2E7F-4A00-9930-F35883131D9C}" type="slidenum">
              <a:rPr lang="pt-PT" smtClean="0"/>
              <a:t>‹nº›</a:t>
            </a:fld>
            <a:endParaRPr lang="pt-PT"/>
          </a:p>
        </p:txBody>
      </p:sp>
    </p:spTree>
    <p:extLst>
      <p:ext uri="{BB962C8B-B14F-4D97-AF65-F5344CB8AC3E}">
        <p14:creationId xmlns:p14="http://schemas.microsoft.com/office/powerpoint/2010/main" val="2215315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Marcador de Posição da Data 1"/>
          <p:cNvSpPr>
            <a:spLocks noGrp="1"/>
          </p:cNvSpPr>
          <p:nvPr>
            <p:ph type="dt" sz="half" idx="10"/>
          </p:nvPr>
        </p:nvSpPr>
        <p:spPr/>
        <p:txBody>
          <a:bodyPr/>
          <a:lstStyle/>
          <a:p>
            <a:fld id="{6C00C50B-3460-4C58-B89B-7D25656D1650}" type="datetimeFigureOut">
              <a:rPr lang="pt-PT" smtClean="0"/>
              <a:t>04-06-2014</a:t>
            </a:fld>
            <a:endParaRPr lang="pt-PT"/>
          </a:p>
        </p:txBody>
      </p:sp>
      <p:sp>
        <p:nvSpPr>
          <p:cNvPr id="3" name="Marcador de Posição do Rodapé 2"/>
          <p:cNvSpPr>
            <a:spLocks noGrp="1"/>
          </p:cNvSpPr>
          <p:nvPr>
            <p:ph type="ftr" sz="quarter" idx="11"/>
          </p:nvPr>
        </p:nvSpPr>
        <p:spPr/>
        <p:txBody>
          <a:bodyPr/>
          <a:lstStyle/>
          <a:p>
            <a:endParaRPr lang="pt-PT"/>
          </a:p>
        </p:txBody>
      </p:sp>
      <p:sp>
        <p:nvSpPr>
          <p:cNvPr id="4" name="Marcador de Posição do Número do Diapositivo 3"/>
          <p:cNvSpPr>
            <a:spLocks noGrp="1"/>
          </p:cNvSpPr>
          <p:nvPr>
            <p:ph type="sldNum" sz="quarter" idx="12"/>
          </p:nvPr>
        </p:nvSpPr>
        <p:spPr/>
        <p:txBody>
          <a:bodyPr/>
          <a:lstStyle/>
          <a:p>
            <a:fld id="{E9378145-2E7F-4A00-9930-F35883131D9C}" type="slidenum">
              <a:rPr lang="pt-PT" smtClean="0"/>
              <a:t>‹nº›</a:t>
            </a:fld>
            <a:endParaRPr lang="pt-PT"/>
          </a:p>
        </p:txBody>
      </p:sp>
    </p:spTree>
    <p:extLst>
      <p:ext uri="{BB962C8B-B14F-4D97-AF65-F5344CB8AC3E}">
        <p14:creationId xmlns:p14="http://schemas.microsoft.com/office/powerpoint/2010/main" val="20145960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PT" smtClean="0"/>
              <a:t>Clique para editar o estilo</a:t>
            </a:r>
            <a:endParaRPr lang="pt-PT"/>
          </a:p>
        </p:txBody>
      </p:sp>
      <p:sp>
        <p:nvSpPr>
          <p:cNvPr id="3" name="Marcador de Posição de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4" name="Marcador de Posição do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PT" smtClean="0"/>
              <a:t>Clique para editar os estilos</a:t>
            </a:r>
          </a:p>
        </p:txBody>
      </p:sp>
      <p:sp>
        <p:nvSpPr>
          <p:cNvPr id="5" name="Marcador de Posição da Data 4"/>
          <p:cNvSpPr>
            <a:spLocks noGrp="1"/>
          </p:cNvSpPr>
          <p:nvPr>
            <p:ph type="dt" sz="half" idx="10"/>
          </p:nvPr>
        </p:nvSpPr>
        <p:spPr/>
        <p:txBody>
          <a:bodyPr/>
          <a:lstStyle/>
          <a:p>
            <a:fld id="{6C00C50B-3460-4C58-B89B-7D25656D1650}" type="datetimeFigureOut">
              <a:rPr lang="pt-PT" smtClean="0"/>
              <a:t>04-06-2014</a:t>
            </a:fld>
            <a:endParaRPr lang="pt-PT"/>
          </a:p>
        </p:txBody>
      </p:sp>
      <p:sp>
        <p:nvSpPr>
          <p:cNvPr id="6" name="Marcador de Posição do Rodapé 5"/>
          <p:cNvSpPr>
            <a:spLocks noGrp="1"/>
          </p:cNvSpPr>
          <p:nvPr>
            <p:ph type="ftr" sz="quarter" idx="11"/>
          </p:nvPr>
        </p:nvSpPr>
        <p:spPr/>
        <p:txBody>
          <a:bodyPr/>
          <a:lstStyle/>
          <a:p>
            <a:endParaRPr lang="pt-PT"/>
          </a:p>
        </p:txBody>
      </p:sp>
      <p:sp>
        <p:nvSpPr>
          <p:cNvPr id="7" name="Marcador de Posição do Número do Diapositivo 6"/>
          <p:cNvSpPr>
            <a:spLocks noGrp="1"/>
          </p:cNvSpPr>
          <p:nvPr>
            <p:ph type="sldNum" sz="quarter" idx="12"/>
          </p:nvPr>
        </p:nvSpPr>
        <p:spPr/>
        <p:txBody>
          <a:bodyPr/>
          <a:lstStyle/>
          <a:p>
            <a:fld id="{E9378145-2E7F-4A00-9930-F35883131D9C}" type="slidenum">
              <a:rPr lang="pt-PT" smtClean="0"/>
              <a:t>‹nº›</a:t>
            </a:fld>
            <a:endParaRPr lang="pt-PT"/>
          </a:p>
        </p:txBody>
      </p:sp>
    </p:spTree>
    <p:extLst>
      <p:ext uri="{BB962C8B-B14F-4D97-AF65-F5344CB8AC3E}">
        <p14:creationId xmlns:p14="http://schemas.microsoft.com/office/powerpoint/2010/main" val="12459839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PT" smtClean="0"/>
              <a:t>Clique para editar o estilo</a:t>
            </a:r>
            <a:endParaRPr lang="pt-PT"/>
          </a:p>
        </p:txBody>
      </p:sp>
      <p:sp>
        <p:nvSpPr>
          <p:cNvPr id="3" name="Marcador de Posição d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PT"/>
          </a:p>
        </p:txBody>
      </p:sp>
      <p:sp>
        <p:nvSpPr>
          <p:cNvPr id="4" name="Marcador de Posição do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PT" smtClean="0"/>
              <a:t>Clique para editar os estilos</a:t>
            </a:r>
          </a:p>
        </p:txBody>
      </p:sp>
      <p:sp>
        <p:nvSpPr>
          <p:cNvPr id="5" name="Marcador de Posição da Data 4"/>
          <p:cNvSpPr>
            <a:spLocks noGrp="1"/>
          </p:cNvSpPr>
          <p:nvPr>
            <p:ph type="dt" sz="half" idx="10"/>
          </p:nvPr>
        </p:nvSpPr>
        <p:spPr/>
        <p:txBody>
          <a:bodyPr/>
          <a:lstStyle/>
          <a:p>
            <a:fld id="{6C00C50B-3460-4C58-B89B-7D25656D1650}" type="datetimeFigureOut">
              <a:rPr lang="pt-PT" smtClean="0"/>
              <a:t>04-06-2014</a:t>
            </a:fld>
            <a:endParaRPr lang="pt-PT"/>
          </a:p>
        </p:txBody>
      </p:sp>
      <p:sp>
        <p:nvSpPr>
          <p:cNvPr id="6" name="Marcador de Posição do Rodapé 5"/>
          <p:cNvSpPr>
            <a:spLocks noGrp="1"/>
          </p:cNvSpPr>
          <p:nvPr>
            <p:ph type="ftr" sz="quarter" idx="11"/>
          </p:nvPr>
        </p:nvSpPr>
        <p:spPr/>
        <p:txBody>
          <a:bodyPr/>
          <a:lstStyle/>
          <a:p>
            <a:endParaRPr lang="pt-PT"/>
          </a:p>
        </p:txBody>
      </p:sp>
      <p:sp>
        <p:nvSpPr>
          <p:cNvPr id="7" name="Marcador de Posição do Número do Diapositivo 6"/>
          <p:cNvSpPr>
            <a:spLocks noGrp="1"/>
          </p:cNvSpPr>
          <p:nvPr>
            <p:ph type="sldNum" sz="quarter" idx="12"/>
          </p:nvPr>
        </p:nvSpPr>
        <p:spPr/>
        <p:txBody>
          <a:bodyPr/>
          <a:lstStyle/>
          <a:p>
            <a:fld id="{E9378145-2E7F-4A00-9930-F35883131D9C}" type="slidenum">
              <a:rPr lang="pt-PT" smtClean="0"/>
              <a:t>‹nº›</a:t>
            </a:fld>
            <a:endParaRPr lang="pt-PT"/>
          </a:p>
        </p:txBody>
      </p:sp>
    </p:spTree>
    <p:extLst>
      <p:ext uri="{BB962C8B-B14F-4D97-AF65-F5344CB8AC3E}">
        <p14:creationId xmlns:p14="http://schemas.microsoft.com/office/powerpoint/2010/main" val="5066194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smtClean="0"/>
              <a:t>Clique para editar o estilo</a:t>
            </a:r>
            <a:endParaRPr lang="pt-PT"/>
          </a:p>
        </p:txBody>
      </p:sp>
      <p:sp>
        <p:nvSpPr>
          <p:cNvPr id="3" name="Marcador de Posição de Texto Vertical 2"/>
          <p:cNvSpPr>
            <a:spLocks noGrp="1"/>
          </p:cNvSpPr>
          <p:nvPr>
            <p:ph type="body" orient="vert" idx="1"/>
          </p:nvPr>
        </p:nvSpPr>
        <p:spPr/>
        <p:txBody>
          <a:bodyPr vert="eaVert"/>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4" name="Marcador de Posição da Data 3"/>
          <p:cNvSpPr>
            <a:spLocks noGrp="1"/>
          </p:cNvSpPr>
          <p:nvPr>
            <p:ph type="dt" sz="half" idx="10"/>
          </p:nvPr>
        </p:nvSpPr>
        <p:spPr/>
        <p:txBody>
          <a:bodyPr/>
          <a:lstStyle/>
          <a:p>
            <a:fld id="{6C00C50B-3460-4C58-B89B-7D25656D1650}" type="datetimeFigureOut">
              <a:rPr lang="pt-PT" smtClean="0"/>
              <a:t>04-06-2014</a:t>
            </a:fld>
            <a:endParaRPr lang="pt-PT"/>
          </a:p>
        </p:txBody>
      </p:sp>
      <p:sp>
        <p:nvSpPr>
          <p:cNvPr id="5" name="Marcador de Posição do Rodapé 4"/>
          <p:cNvSpPr>
            <a:spLocks noGrp="1"/>
          </p:cNvSpPr>
          <p:nvPr>
            <p:ph type="ftr" sz="quarter" idx="11"/>
          </p:nvPr>
        </p:nvSpPr>
        <p:spPr/>
        <p:txBody>
          <a:bodyPr/>
          <a:lstStyle/>
          <a:p>
            <a:endParaRPr lang="pt-PT"/>
          </a:p>
        </p:txBody>
      </p:sp>
      <p:sp>
        <p:nvSpPr>
          <p:cNvPr id="6" name="Marcador de Posição do Número do Diapositivo 5"/>
          <p:cNvSpPr>
            <a:spLocks noGrp="1"/>
          </p:cNvSpPr>
          <p:nvPr>
            <p:ph type="sldNum" sz="quarter" idx="12"/>
          </p:nvPr>
        </p:nvSpPr>
        <p:spPr/>
        <p:txBody>
          <a:bodyPr/>
          <a:lstStyle/>
          <a:p>
            <a:fld id="{E9378145-2E7F-4A00-9930-F35883131D9C}" type="slidenum">
              <a:rPr lang="pt-PT" smtClean="0"/>
              <a:t>‹nº›</a:t>
            </a:fld>
            <a:endParaRPr lang="pt-PT"/>
          </a:p>
        </p:txBody>
      </p:sp>
    </p:spTree>
    <p:extLst>
      <p:ext uri="{BB962C8B-B14F-4D97-AF65-F5344CB8AC3E}">
        <p14:creationId xmlns:p14="http://schemas.microsoft.com/office/powerpoint/2010/main" val="41651337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e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PT" smtClean="0"/>
              <a:t>Clique para editar o estilo</a:t>
            </a:r>
            <a:endParaRPr lang="pt-PT"/>
          </a:p>
        </p:txBody>
      </p:sp>
      <p:sp>
        <p:nvSpPr>
          <p:cNvPr id="3" name="Marcador de Posição de Texto Vertical 2"/>
          <p:cNvSpPr>
            <a:spLocks noGrp="1"/>
          </p:cNvSpPr>
          <p:nvPr>
            <p:ph type="body" orient="vert" idx="1"/>
          </p:nvPr>
        </p:nvSpPr>
        <p:spPr>
          <a:xfrm>
            <a:off x="457200" y="274638"/>
            <a:ext cx="6019800" cy="5851525"/>
          </a:xfrm>
        </p:spPr>
        <p:txBody>
          <a:bodyPr vert="eaVert"/>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4" name="Marcador de Posição da Data 3"/>
          <p:cNvSpPr>
            <a:spLocks noGrp="1"/>
          </p:cNvSpPr>
          <p:nvPr>
            <p:ph type="dt" sz="half" idx="10"/>
          </p:nvPr>
        </p:nvSpPr>
        <p:spPr/>
        <p:txBody>
          <a:bodyPr/>
          <a:lstStyle/>
          <a:p>
            <a:fld id="{6C00C50B-3460-4C58-B89B-7D25656D1650}" type="datetimeFigureOut">
              <a:rPr lang="pt-PT" smtClean="0"/>
              <a:t>04-06-2014</a:t>
            </a:fld>
            <a:endParaRPr lang="pt-PT"/>
          </a:p>
        </p:txBody>
      </p:sp>
      <p:sp>
        <p:nvSpPr>
          <p:cNvPr id="5" name="Marcador de Posição do Rodapé 4"/>
          <p:cNvSpPr>
            <a:spLocks noGrp="1"/>
          </p:cNvSpPr>
          <p:nvPr>
            <p:ph type="ftr" sz="quarter" idx="11"/>
          </p:nvPr>
        </p:nvSpPr>
        <p:spPr/>
        <p:txBody>
          <a:bodyPr/>
          <a:lstStyle/>
          <a:p>
            <a:endParaRPr lang="pt-PT"/>
          </a:p>
        </p:txBody>
      </p:sp>
      <p:sp>
        <p:nvSpPr>
          <p:cNvPr id="6" name="Marcador de Posição do Número do Diapositivo 5"/>
          <p:cNvSpPr>
            <a:spLocks noGrp="1"/>
          </p:cNvSpPr>
          <p:nvPr>
            <p:ph type="sldNum" sz="quarter" idx="12"/>
          </p:nvPr>
        </p:nvSpPr>
        <p:spPr/>
        <p:txBody>
          <a:bodyPr/>
          <a:lstStyle/>
          <a:p>
            <a:fld id="{E9378145-2E7F-4A00-9930-F35883131D9C}" type="slidenum">
              <a:rPr lang="pt-PT" smtClean="0"/>
              <a:t>‹nº›</a:t>
            </a:fld>
            <a:endParaRPr lang="pt-PT"/>
          </a:p>
        </p:txBody>
      </p:sp>
    </p:spTree>
    <p:extLst>
      <p:ext uri="{BB962C8B-B14F-4D97-AF65-F5344CB8AC3E}">
        <p14:creationId xmlns:p14="http://schemas.microsoft.com/office/powerpoint/2010/main" val="6069994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Marcador de Posição do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PT" smtClean="0"/>
              <a:t>Clique para editar o estilo</a:t>
            </a:r>
            <a:endParaRPr lang="pt-PT"/>
          </a:p>
        </p:txBody>
      </p:sp>
      <p:sp>
        <p:nvSpPr>
          <p:cNvPr id="3" name="Marcador de Posição do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4" name="Marcador de Posição d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00C50B-3460-4C58-B89B-7D25656D1650}" type="datetimeFigureOut">
              <a:rPr lang="pt-PT" smtClean="0"/>
              <a:t>04-06-2014</a:t>
            </a:fld>
            <a:endParaRPr lang="pt-PT"/>
          </a:p>
        </p:txBody>
      </p:sp>
      <p:sp>
        <p:nvSpPr>
          <p:cNvPr id="5" name="Marcador de Posição do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PT"/>
          </a:p>
        </p:txBody>
      </p:sp>
      <p:sp>
        <p:nvSpPr>
          <p:cNvPr id="6" name="Marcador de Posição do Número do Diapositivo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378145-2E7F-4A00-9930-F35883131D9C}" type="slidenum">
              <a:rPr lang="pt-PT" smtClean="0"/>
              <a:t>‹nº›</a:t>
            </a:fld>
            <a:endParaRPr lang="pt-PT"/>
          </a:p>
        </p:txBody>
      </p:sp>
      <p:pic>
        <p:nvPicPr>
          <p:cNvPr id="7" name="Imagem 6"/>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8532440" y="188640"/>
            <a:ext cx="387532" cy="473650"/>
          </a:xfrm>
          <a:prstGeom prst="rect">
            <a:avLst/>
          </a:prstGeom>
        </p:spPr>
      </p:pic>
      <p:sp>
        <p:nvSpPr>
          <p:cNvPr id="11" name="Caixa de Texto 2"/>
          <p:cNvSpPr txBox="1">
            <a:spLocks noChangeArrowheads="1"/>
          </p:cNvSpPr>
          <p:nvPr userDrawn="1"/>
        </p:nvSpPr>
        <p:spPr bwMode="auto">
          <a:xfrm>
            <a:off x="3637252" y="6613321"/>
            <a:ext cx="5471252" cy="200055"/>
          </a:xfrm>
          <a:prstGeom prst="rect">
            <a:avLst/>
          </a:prstGeom>
          <a:noFill/>
          <a:ln w="9525">
            <a:noFill/>
            <a:miter lim="800000"/>
            <a:headEnd/>
            <a:tailEnd/>
          </a:ln>
        </p:spPr>
        <p:txBody>
          <a:bodyPr rot="0" vert="horz" wrap="square" lIns="91440" tIns="45720" rIns="91440" bIns="45720" anchor="t" anchorCtr="0">
            <a:spAutoFit/>
          </a:bodyPr>
          <a:lstStyle/>
          <a:p>
            <a:pPr algn="r">
              <a:spcAft>
                <a:spcPts val="0"/>
              </a:spcAft>
            </a:pPr>
            <a:r>
              <a:rPr lang="pt-PT" sz="700" b="1" dirty="0" smtClean="0">
                <a:solidFill>
                  <a:srgbClr val="555555"/>
                </a:solidFill>
                <a:effectLst/>
                <a:latin typeface="Arial"/>
                <a:ea typeface="Times New Roman"/>
              </a:rPr>
              <a:t>Exploratório </a:t>
            </a:r>
            <a:r>
              <a:rPr lang="pt-PT" sz="700" b="1" dirty="0">
                <a:solidFill>
                  <a:srgbClr val="555555"/>
                </a:solidFill>
                <a:effectLst/>
                <a:latin typeface="Arial"/>
                <a:ea typeface="Times New Roman"/>
              </a:rPr>
              <a:t>8 </a:t>
            </a:r>
            <a:r>
              <a:rPr lang="pt-PT" sz="700" b="1" dirty="0" smtClean="0">
                <a:solidFill>
                  <a:srgbClr val="96C832"/>
                </a:solidFill>
                <a:effectLst/>
                <a:latin typeface="Arial"/>
                <a:ea typeface="Times New Roman"/>
              </a:rPr>
              <a:t>│</a:t>
            </a:r>
            <a:r>
              <a:rPr lang="pt-PT" sz="700" dirty="0" smtClean="0">
                <a:solidFill>
                  <a:srgbClr val="555555"/>
                </a:solidFill>
                <a:effectLst/>
                <a:latin typeface="Arial"/>
                <a:ea typeface="Times New Roman"/>
              </a:rPr>
              <a:t>Carlos D. Pereira </a:t>
            </a:r>
            <a:r>
              <a:rPr lang="pt-PT" sz="700" b="1" dirty="0" smtClean="0">
                <a:solidFill>
                  <a:srgbClr val="96C832"/>
                </a:solidFill>
                <a:effectLst/>
                <a:latin typeface="Arial"/>
                <a:ea typeface="Times New Roman"/>
              </a:rPr>
              <a:t>•</a:t>
            </a:r>
            <a:r>
              <a:rPr lang="pt-PT" sz="700" dirty="0" smtClean="0">
                <a:effectLst/>
                <a:latin typeface="Arial"/>
                <a:ea typeface="Times New Roman"/>
              </a:rPr>
              <a:t> </a:t>
            </a:r>
            <a:r>
              <a:rPr lang="pt-PT" sz="700" kern="1200" dirty="0" smtClean="0">
                <a:solidFill>
                  <a:srgbClr val="555555"/>
                </a:solidFill>
                <a:effectLst/>
                <a:latin typeface="Arial"/>
                <a:ea typeface="Times New Roman"/>
                <a:cs typeface="+mn-cs"/>
              </a:rPr>
              <a:t>Gabriela Pintão </a:t>
            </a:r>
            <a:r>
              <a:rPr lang="pt-PT" sz="700" b="1" dirty="0" smtClean="0">
                <a:solidFill>
                  <a:srgbClr val="96C832"/>
                </a:solidFill>
                <a:effectLst/>
                <a:latin typeface="Arial"/>
                <a:ea typeface="Times New Roman"/>
              </a:rPr>
              <a:t>• </a:t>
            </a:r>
            <a:r>
              <a:rPr lang="pt-PT" sz="700" kern="1200" dirty="0" smtClean="0">
                <a:solidFill>
                  <a:srgbClr val="555555"/>
                </a:solidFill>
                <a:effectLst/>
                <a:latin typeface="Arial"/>
                <a:ea typeface="Times New Roman"/>
                <a:cs typeface="+mn-cs"/>
              </a:rPr>
              <a:t>Joana C. Ramos</a:t>
            </a:r>
            <a:r>
              <a:rPr lang="pt-PT" sz="700" b="1" dirty="0" smtClean="0">
                <a:solidFill>
                  <a:srgbClr val="96C832"/>
                </a:solidFill>
                <a:effectLst/>
                <a:latin typeface="Arial"/>
                <a:ea typeface="Times New Roman"/>
              </a:rPr>
              <a:t> • </a:t>
            </a:r>
            <a:r>
              <a:rPr lang="pt-PT" sz="700" kern="1200" dirty="0" smtClean="0">
                <a:solidFill>
                  <a:srgbClr val="555555"/>
                </a:solidFill>
                <a:effectLst/>
                <a:latin typeface="Arial"/>
                <a:ea typeface="Times New Roman"/>
                <a:cs typeface="+mn-cs"/>
              </a:rPr>
              <a:t>José M. Machado</a:t>
            </a:r>
            <a:endParaRPr lang="pt-PT" sz="700" kern="1200" dirty="0">
              <a:solidFill>
                <a:srgbClr val="555555"/>
              </a:solidFill>
              <a:effectLst/>
              <a:latin typeface="Arial"/>
              <a:ea typeface="Times New Roman"/>
              <a:cs typeface="+mn-cs"/>
            </a:endParaRPr>
          </a:p>
        </p:txBody>
      </p:sp>
    </p:spTree>
    <p:extLst>
      <p:ext uri="{BB962C8B-B14F-4D97-AF65-F5344CB8AC3E}">
        <p14:creationId xmlns:p14="http://schemas.microsoft.com/office/powerpoint/2010/main" val="3986336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6.png"/><Relationship Id="rId1" Type="http://schemas.openxmlformats.org/officeDocument/2006/relationships/slideLayout" Target="../slideLayouts/slideLayout7.xml"/><Relationship Id="rId6" Type="http://schemas.microsoft.com/office/2007/relationships/hdphoto" Target="../media/hdphoto3.wdp"/><Relationship Id="rId5" Type="http://schemas.openxmlformats.org/officeDocument/2006/relationships/image" Target="../media/image18.png"/><Relationship Id="rId4" Type="http://schemas.microsoft.com/office/2007/relationships/hdphoto" Target="../media/hdphoto2.wdp"/></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4.png"/><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 Id="rId5" Type="http://schemas.openxmlformats.org/officeDocument/2006/relationships/image" Target="../media/image34.png"/><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46.png"/><Relationship Id="rId3" Type="http://schemas.openxmlformats.org/officeDocument/2006/relationships/image" Target="../media/image36.png"/><Relationship Id="rId7" Type="http://schemas.openxmlformats.org/officeDocument/2006/relationships/image" Target="../media/image40.png"/><Relationship Id="rId12" Type="http://schemas.openxmlformats.org/officeDocument/2006/relationships/image" Target="../media/image45.png"/><Relationship Id="rId2" Type="http://schemas.openxmlformats.org/officeDocument/2006/relationships/image" Target="../media/image35.png"/><Relationship Id="rId16" Type="http://schemas.openxmlformats.org/officeDocument/2006/relationships/image" Target="../media/image49.png"/><Relationship Id="rId1" Type="http://schemas.openxmlformats.org/officeDocument/2006/relationships/slideLayout" Target="../slideLayouts/slideLayout7.xml"/><Relationship Id="rId6" Type="http://schemas.openxmlformats.org/officeDocument/2006/relationships/image" Target="../media/image39.png"/><Relationship Id="rId11" Type="http://schemas.openxmlformats.org/officeDocument/2006/relationships/image" Target="../media/image44.png"/><Relationship Id="rId5" Type="http://schemas.openxmlformats.org/officeDocument/2006/relationships/image" Target="../media/image38.png"/><Relationship Id="rId15" Type="http://schemas.openxmlformats.org/officeDocument/2006/relationships/image" Target="../media/image48.png"/><Relationship Id="rId10" Type="http://schemas.openxmlformats.org/officeDocument/2006/relationships/image" Target="../media/image43.png"/><Relationship Id="rId4" Type="http://schemas.openxmlformats.org/officeDocument/2006/relationships/image" Target="../media/image37.png"/><Relationship Id="rId9" Type="http://schemas.openxmlformats.org/officeDocument/2006/relationships/image" Target="../media/image42.png"/><Relationship Id="rId14" Type="http://schemas.openxmlformats.org/officeDocument/2006/relationships/image" Target="../media/image4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p:cNvPicPr>
            <a:picLocks noChangeAspect="1" noChangeArrowheads="1"/>
          </p:cNvPicPr>
          <p:nvPr/>
        </p:nvPicPr>
        <p:blipFill rotWithShape="1">
          <a:blip r:embed="rId2">
            <a:extLst>
              <a:ext uri="{28A0092B-C50C-407E-A947-70E740481C1C}">
                <a14:useLocalDpi xmlns:a14="http://schemas.microsoft.com/office/drawing/2010/main" val="0"/>
              </a:ext>
            </a:extLst>
          </a:blip>
          <a:srcRect l="3685" r="7602"/>
          <a:stretch/>
        </p:blipFill>
        <p:spPr bwMode="auto">
          <a:xfrm>
            <a:off x="-2604" y="-7150"/>
            <a:ext cx="9146604" cy="68662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ângulo 2"/>
          <p:cNvSpPr/>
          <p:nvPr/>
        </p:nvSpPr>
        <p:spPr>
          <a:xfrm>
            <a:off x="4354674" y="4149080"/>
            <a:ext cx="4681822" cy="2554545"/>
          </a:xfrm>
          <a:prstGeom prst="rect">
            <a:avLst/>
          </a:prstGeom>
          <a:solidFill>
            <a:srgbClr val="FFFFFF">
              <a:alpha val="69804"/>
            </a:srgbClr>
          </a:solidFill>
        </p:spPr>
        <p:txBody>
          <a:bodyPr wrap="square">
            <a:spAutoFit/>
          </a:bodyPr>
          <a:lstStyle/>
          <a:p>
            <a:pPr algn="ctr"/>
            <a:r>
              <a:rPr lang="pt-PT" sz="8000" b="1" dirty="0" smtClean="0">
                <a:solidFill>
                  <a:srgbClr val="0087BF"/>
                </a:solidFill>
                <a:latin typeface="Arial Narrow" pitchFamily="34" charset="0"/>
                <a:cs typeface="Arial" pitchFamily="34" charset="0"/>
              </a:rPr>
              <a:t>Cadeia </a:t>
            </a:r>
          </a:p>
          <a:p>
            <a:pPr algn="ctr"/>
            <a:r>
              <a:rPr lang="pt-PT" sz="8000" b="1" dirty="0" smtClean="0">
                <a:solidFill>
                  <a:srgbClr val="0087BF"/>
                </a:solidFill>
                <a:latin typeface="Arial Narrow" pitchFamily="34" charset="0"/>
                <a:cs typeface="Arial" pitchFamily="34" charset="0"/>
              </a:rPr>
              <a:t>alimentar</a:t>
            </a:r>
            <a:endParaRPr lang="pt-PT" sz="8000" dirty="0">
              <a:solidFill>
                <a:srgbClr val="0087BF"/>
              </a:solidFill>
              <a:latin typeface="Arial Narrow" pitchFamily="34" charset="0"/>
              <a:cs typeface="Arial" pitchFamily="34" charset="0"/>
            </a:endParaRPr>
          </a:p>
        </p:txBody>
      </p:sp>
    </p:spTree>
    <p:extLst>
      <p:ext uri="{BB962C8B-B14F-4D97-AF65-F5344CB8AC3E}">
        <p14:creationId xmlns:p14="http://schemas.microsoft.com/office/powerpoint/2010/main" val="170271558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528" y="-3448"/>
            <a:ext cx="10048273"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ângulo 4"/>
          <p:cNvSpPr/>
          <p:nvPr/>
        </p:nvSpPr>
        <p:spPr>
          <a:xfrm>
            <a:off x="503548" y="188640"/>
            <a:ext cx="8136904" cy="2246769"/>
          </a:xfrm>
          <a:prstGeom prst="rect">
            <a:avLst/>
          </a:prstGeom>
          <a:solidFill>
            <a:srgbClr val="FFFFFF">
              <a:alpha val="50196"/>
            </a:srgbClr>
          </a:solidFill>
        </p:spPr>
        <p:txBody>
          <a:bodyPr wrap="square">
            <a:spAutoFit/>
          </a:bodyPr>
          <a:lstStyle/>
          <a:p>
            <a:pPr algn="just"/>
            <a:r>
              <a:rPr lang="pt-PT" sz="2800" dirty="0">
                <a:latin typeface="Arial" pitchFamily="34" charset="0"/>
                <a:cs typeface="Arial" pitchFamily="34" charset="0"/>
              </a:rPr>
              <a:t>Uma </a:t>
            </a:r>
            <a:r>
              <a:rPr lang="pt-PT" sz="2800" b="1" dirty="0">
                <a:latin typeface="Arial" pitchFamily="34" charset="0"/>
                <a:cs typeface="Arial" pitchFamily="34" charset="0"/>
              </a:rPr>
              <a:t>cadeia alimentar </a:t>
            </a:r>
            <a:r>
              <a:rPr lang="pt-PT" sz="2800" dirty="0">
                <a:latin typeface="Arial" pitchFamily="34" charset="0"/>
                <a:cs typeface="Arial" pitchFamily="34" charset="0"/>
              </a:rPr>
              <a:t>pode ser definida como uma sequência </a:t>
            </a:r>
            <a:r>
              <a:rPr lang="pt-PT" sz="2800" dirty="0" smtClean="0">
                <a:latin typeface="Arial" pitchFamily="34" charset="0"/>
                <a:cs typeface="Arial" pitchFamily="34" charset="0"/>
              </a:rPr>
              <a:t>de seres </a:t>
            </a:r>
            <a:r>
              <a:rPr lang="pt-PT" sz="2800" dirty="0">
                <a:latin typeface="Arial" pitchFamily="34" charset="0"/>
                <a:cs typeface="Arial" pitchFamily="34" charset="0"/>
              </a:rPr>
              <a:t>vivos em que um ser vivo se alimenta daquele que está </a:t>
            </a:r>
            <a:r>
              <a:rPr lang="pt-PT" sz="2800" dirty="0" smtClean="0">
                <a:latin typeface="Arial" pitchFamily="34" charset="0"/>
                <a:cs typeface="Arial" pitchFamily="34" charset="0"/>
              </a:rPr>
              <a:t>antes dele </a:t>
            </a:r>
            <a:r>
              <a:rPr lang="pt-PT" sz="2800" dirty="0">
                <a:latin typeface="Arial" pitchFamily="34" charset="0"/>
                <a:cs typeface="Arial" pitchFamily="34" charset="0"/>
              </a:rPr>
              <a:t>na cadeia, servindo depois de alimento para o seguinte.</a:t>
            </a:r>
            <a:endParaRPr lang="pt-PT" sz="2800" dirty="0" smtClean="0">
              <a:latin typeface="Arial" pitchFamily="34" charset="0"/>
              <a:cs typeface="Arial" pitchFamily="34" charset="0"/>
            </a:endParaRPr>
          </a:p>
        </p:txBody>
      </p:sp>
    </p:spTree>
    <p:extLst>
      <p:ext uri="{BB962C8B-B14F-4D97-AF65-F5344CB8AC3E}">
        <p14:creationId xmlns:p14="http://schemas.microsoft.com/office/powerpoint/2010/main" val="12831428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ângulo 4"/>
          <p:cNvSpPr/>
          <p:nvPr/>
        </p:nvSpPr>
        <p:spPr>
          <a:xfrm>
            <a:off x="539552" y="1196752"/>
            <a:ext cx="8136904" cy="1200329"/>
          </a:xfrm>
          <a:prstGeom prst="rect">
            <a:avLst/>
          </a:prstGeom>
          <a:noFill/>
        </p:spPr>
        <p:txBody>
          <a:bodyPr wrap="square">
            <a:spAutoFit/>
          </a:bodyPr>
          <a:lstStyle/>
          <a:p>
            <a:pPr algn="just"/>
            <a:r>
              <a:rPr lang="pt-PT" sz="2400" dirty="0">
                <a:latin typeface="Arial" pitchFamily="34" charset="0"/>
                <a:cs typeface="Arial" pitchFamily="34" charset="0"/>
              </a:rPr>
              <a:t>A </a:t>
            </a:r>
            <a:r>
              <a:rPr lang="pt-PT" sz="2400" dirty="0" smtClean="0">
                <a:latin typeface="Arial" pitchFamily="34" charset="0"/>
                <a:cs typeface="Arial" pitchFamily="34" charset="0"/>
              </a:rPr>
              <a:t>cadeia alimentar </a:t>
            </a:r>
            <a:r>
              <a:rPr lang="pt-PT" sz="2400" dirty="0">
                <a:latin typeface="Arial" pitchFamily="34" charset="0"/>
                <a:cs typeface="Arial" pitchFamily="34" charset="0"/>
              </a:rPr>
              <a:t>é o </a:t>
            </a:r>
            <a:r>
              <a:rPr lang="pt-PT" sz="2400" b="1" dirty="0">
                <a:latin typeface="Arial" pitchFamily="34" charset="0"/>
                <a:cs typeface="Arial" pitchFamily="34" charset="0"/>
              </a:rPr>
              <a:t>sistema de transferência de energia e de matéria </a:t>
            </a:r>
            <a:r>
              <a:rPr lang="pt-PT" sz="2400" dirty="0" smtClean="0">
                <a:latin typeface="Arial" pitchFamily="34" charset="0"/>
                <a:cs typeface="Arial" pitchFamily="34" charset="0"/>
              </a:rPr>
              <a:t>dos seres </a:t>
            </a:r>
            <a:r>
              <a:rPr lang="pt-PT" sz="2400" dirty="0">
                <a:latin typeface="Arial" pitchFamily="34" charset="0"/>
                <a:cs typeface="Arial" pitchFamily="34" charset="0"/>
              </a:rPr>
              <a:t>produtores para os seres consumidores e entre consumidores</a:t>
            </a:r>
            <a:r>
              <a:rPr lang="pt-PT" sz="2400" dirty="0" smtClean="0">
                <a:latin typeface="Arial" pitchFamily="34" charset="0"/>
                <a:cs typeface="Arial" pitchFamily="34" charset="0"/>
              </a:rPr>
              <a:t>. </a:t>
            </a:r>
            <a:endParaRPr lang="pt-PT" sz="2400" dirty="0">
              <a:latin typeface="Arial" pitchFamily="34" charset="0"/>
              <a:cs typeface="Arial" pitchFamily="34" charset="0"/>
            </a:endParaRPr>
          </a:p>
        </p:txBody>
      </p:sp>
      <p:pic>
        <p:nvPicPr>
          <p:cNvPr id="3074" name="Picture 2"/>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9820" b="100000" l="9892" r="100000"/>
                    </a14:imgEffect>
                    <a14:imgEffect>
                      <a14:brightnessContrast contrast="-20000"/>
                    </a14:imgEffect>
                  </a14:imgLayer>
                </a14:imgProps>
              </a:ext>
              <a:ext uri="{28A0092B-C50C-407E-A947-70E740481C1C}">
                <a14:useLocalDpi xmlns:a14="http://schemas.microsoft.com/office/drawing/2010/main" val="0"/>
              </a:ext>
            </a:extLst>
          </a:blip>
          <a:srcRect r="1452" b="4033"/>
          <a:stretch/>
        </p:blipFill>
        <p:spPr bwMode="auto">
          <a:xfrm>
            <a:off x="1778467" y="2007890"/>
            <a:ext cx="7365533" cy="4869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308333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10122"/>
          <a:stretch/>
        </p:blipFill>
        <p:spPr bwMode="auto">
          <a:xfrm>
            <a:off x="5220072" y="4221088"/>
            <a:ext cx="2505874" cy="2190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1" y="1"/>
            <a:ext cx="2555776" cy="2792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504" y="3549469"/>
            <a:ext cx="3816424" cy="33119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27984" y="1"/>
            <a:ext cx="3131071" cy="2034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ângulo 4"/>
          <p:cNvSpPr/>
          <p:nvPr/>
        </p:nvSpPr>
        <p:spPr>
          <a:xfrm>
            <a:off x="2627784" y="2420888"/>
            <a:ext cx="5904656" cy="1569660"/>
          </a:xfrm>
          <a:prstGeom prst="rect">
            <a:avLst/>
          </a:prstGeom>
          <a:noFill/>
        </p:spPr>
        <p:txBody>
          <a:bodyPr wrap="square">
            <a:spAutoFit/>
          </a:bodyPr>
          <a:lstStyle/>
          <a:p>
            <a:pPr algn="just"/>
            <a:r>
              <a:rPr lang="pt-PT" sz="2400" dirty="0">
                <a:latin typeface="Arial" pitchFamily="34" charset="0"/>
                <a:cs typeface="Arial" pitchFamily="34" charset="0"/>
              </a:rPr>
              <a:t>Uma cadeia alimentar inicia-se sempre com um ser vivo </a:t>
            </a:r>
            <a:r>
              <a:rPr lang="pt-PT" sz="2400" b="1" dirty="0" smtClean="0">
                <a:latin typeface="Arial" pitchFamily="34" charset="0"/>
                <a:cs typeface="Arial" pitchFamily="34" charset="0"/>
              </a:rPr>
              <a:t>autotrófico</a:t>
            </a:r>
            <a:r>
              <a:rPr lang="pt-PT" sz="2400" dirty="0" smtClean="0">
                <a:latin typeface="Arial" pitchFamily="34" charset="0"/>
                <a:cs typeface="Arial" pitchFamily="34" charset="0"/>
              </a:rPr>
              <a:t> ou </a:t>
            </a:r>
            <a:r>
              <a:rPr lang="pt-PT" sz="2400" dirty="0">
                <a:latin typeface="Arial" pitchFamily="34" charset="0"/>
                <a:cs typeface="Arial" pitchFamily="34" charset="0"/>
              </a:rPr>
              <a:t>produtor, ou seja, com um organismo capaz de produzir o seu </a:t>
            </a:r>
            <a:r>
              <a:rPr lang="pt-PT" sz="2400" dirty="0" smtClean="0">
                <a:latin typeface="Arial" pitchFamily="34" charset="0"/>
                <a:cs typeface="Arial" pitchFamily="34" charset="0"/>
              </a:rPr>
              <a:t>próprio alimento</a:t>
            </a:r>
            <a:r>
              <a:rPr lang="pt-PT" sz="2400" dirty="0">
                <a:latin typeface="Arial" pitchFamily="34" charset="0"/>
                <a:cs typeface="Arial" pitchFamily="34" charset="0"/>
              </a:rPr>
              <a:t>. </a:t>
            </a:r>
            <a:endParaRPr lang="pt-PT" sz="2400" dirty="0" smtClean="0">
              <a:latin typeface="Arial" pitchFamily="34" charset="0"/>
              <a:cs typeface="Arial" pitchFamily="34" charset="0"/>
            </a:endParaRPr>
          </a:p>
        </p:txBody>
      </p:sp>
    </p:spTree>
    <p:extLst>
      <p:ext uri="{BB962C8B-B14F-4D97-AF65-F5344CB8AC3E}">
        <p14:creationId xmlns:p14="http://schemas.microsoft.com/office/powerpoint/2010/main" val="386694672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ângulo 2"/>
          <p:cNvSpPr/>
          <p:nvPr/>
        </p:nvSpPr>
        <p:spPr>
          <a:xfrm>
            <a:off x="539552" y="1196752"/>
            <a:ext cx="8136904" cy="1938992"/>
          </a:xfrm>
          <a:prstGeom prst="rect">
            <a:avLst/>
          </a:prstGeom>
          <a:noFill/>
        </p:spPr>
        <p:txBody>
          <a:bodyPr wrap="square">
            <a:spAutoFit/>
          </a:bodyPr>
          <a:lstStyle/>
          <a:p>
            <a:pPr algn="just"/>
            <a:r>
              <a:rPr lang="pt-PT" sz="2400" dirty="0" smtClean="0">
                <a:latin typeface="Arial" pitchFamily="34" charset="0"/>
                <a:cs typeface="Arial" pitchFamily="34" charset="0"/>
              </a:rPr>
              <a:t>Nas </a:t>
            </a:r>
            <a:r>
              <a:rPr lang="pt-PT" sz="2400" dirty="0">
                <a:latin typeface="Arial" pitchFamily="34" charset="0"/>
                <a:cs typeface="Arial" pitchFamily="34" charset="0"/>
              </a:rPr>
              <a:t>cadeias alimentares aquáticas este papel é </a:t>
            </a:r>
            <a:r>
              <a:rPr lang="pt-PT" sz="2400" dirty="0" smtClean="0">
                <a:latin typeface="Arial" pitchFamily="34" charset="0"/>
                <a:cs typeface="Arial" pitchFamily="34" charset="0"/>
              </a:rPr>
              <a:t>desempenhado pelas </a:t>
            </a:r>
            <a:r>
              <a:rPr lang="pt-PT" sz="2400" dirty="0">
                <a:latin typeface="Arial" pitchFamily="34" charset="0"/>
                <a:cs typeface="Arial" pitchFamily="34" charset="0"/>
              </a:rPr>
              <a:t>algas, pluricelulares ou </a:t>
            </a:r>
            <a:r>
              <a:rPr lang="pt-PT" sz="2400" dirty="0" smtClean="0">
                <a:latin typeface="Arial" pitchFamily="34" charset="0"/>
                <a:cs typeface="Arial" pitchFamily="34" charset="0"/>
              </a:rPr>
              <a:t>unicelulares.</a:t>
            </a:r>
          </a:p>
          <a:p>
            <a:pPr algn="just"/>
            <a:r>
              <a:rPr lang="pt-PT" sz="2400" dirty="0" smtClean="0">
                <a:latin typeface="Arial" pitchFamily="34" charset="0"/>
                <a:cs typeface="Arial" pitchFamily="34" charset="0"/>
              </a:rPr>
              <a:t>As </a:t>
            </a:r>
            <a:r>
              <a:rPr lang="pt-PT" sz="2400" b="1" dirty="0">
                <a:latin typeface="Arial" pitchFamily="34" charset="0"/>
                <a:cs typeface="Arial" pitchFamily="34" charset="0"/>
              </a:rPr>
              <a:t>algas unicelulares </a:t>
            </a:r>
            <a:r>
              <a:rPr lang="pt-PT" sz="2400" dirty="0">
                <a:latin typeface="Arial" pitchFamily="34" charset="0"/>
                <a:cs typeface="Arial" pitchFamily="34" charset="0"/>
              </a:rPr>
              <a:t>constituem a base do </a:t>
            </a:r>
            <a:r>
              <a:rPr lang="pt-PT" sz="2400" b="1" dirty="0" smtClean="0">
                <a:latin typeface="Arial" pitchFamily="34" charset="0"/>
                <a:cs typeface="Arial" pitchFamily="34" charset="0"/>
              </a:rPr>
              <a:t>fitoplâncton</a:t>
            </a:r>
            <a:r>
              <a:rPr lang="pt-PT" sz="2400" dirty="0" smtClean="0">
                <a:latin typeface="Arial" pitchFamily="34" charset="0"/>
                <a:cs typeface="Arial" pitchFamily="34" charset="0"/>
              </a:rPr>
              <a:t>, </a:t>
            </a:r>
            <a:r>
              <a:rPr lang="pt-PT" sz="2400" dirty="0">
                <a:latin typeface="Arial" pitchFamily="34" charset="0"/>
                <a:cs typeface="Arial" pitchFamily="34" charset="0"/>
              </a:rPr>
              <a:t>que inicia a maioria das cadeias alimentares </a:t>
            </a:r>
            <a:r>
              <a:rPr lang="pt-PT" sz="2400" dirty="0" smtClean="0">
                <a:latin typeface="Arial" pitchFamily="34" charset="0"/>
                <a:cs typeface="Arial" pitchFamily="34" charset="0"/>
              </a:rPr>
              <a:t>aquáticas. </a:t>
            </a:r>
            <a:endParaRPr lang="pt-PT" sz="2400" dirty="0">
              <a:latin typeface="Arial" pitchFamily="34" charset="0"/>
              <a:cs typeface="Arial" pitchFamily="34" charset="0"/>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63900" y="3135744"/>
            <a:ext cx="5042892" cy="3390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6" name="Conexão recta unidireccional 5"/>
          <p:cNvCxnSpPr/>
          <p:nvPr/>
        </p:nvCxnSpPr>
        <p:spPr>
          <a:xfrm>
            <a:off x="2411760" y="2721620"/>
            <a:ext cx="1800200" cy="2003524"/>
          </a:xfrm>
          <a:prstGeom prst="straightConnector1">
            <a:avLst/>
          </a:prstGeom>
          <a:ln w="19050">
            <a:solidFill>
              <a:srgbClr val="0087BF"/>
            </a:solidFill>
            <a:tailEnd type="oval" w="lg" len="lg"/>
          </a:ln>
        </p:spPr>
        <p:style>
          <a:lnRef idx="1">
            <a:schemeClr val="accent1"/>
          </a:lnRef>
          <a:fillRef idx="0">
            <a:schemeClr val="accent1"/>
          </a:fillRef>
          <a:effectRef idx="0">
            <a:schemeClr val="accent1"/>
          </a:effectRef>
          <a:fontRef idx="minor">
            <a:schemeClr val="tx1"/>
          </a:fontRef>
        </p:style>
      </p:cxnSp>
      <p:cxnSp>
        <p:nvCxnSpPr>
          <p:cNvPr id="10" name="Conexão recta 9"/>
          <p:cNvCxnSpPr/>
          <p:nvPr/>
        </p:nvCxnSpPr>
        <p:spPr>
          <a:xfrm>
            <a:off x="620068" y="2721620"/>
            <a:ext cx="1800000" cy="0"/>
          </a:xfrm>
          <a:prstGeom prst="line">
            <a:avLst/>
          </a:prstGeom>
          <a:ln w="19050">
            <a:solidFill>
              <a:srgbClr val="0087B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5008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1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ângulo 1"/>
          <p:cNvSpPr/>
          <p:nvPr/>
        </p:nvSpPr>
        <p:spPr>
          <a:xfrm>
            <a:off x="539552" y="1052736"/>
            <a:ext cx="8136904" cy="2677656"/>
          </a:xfrm>
          <a:prstGeom prst="rect">
            <a:avLst/>
          </a:prstGeom>
        </p:spPr>
        <p:txBody>
          <a:bodyPr wrap="square">
            <a:spAutoFit/>
          </a:bodyPr>
          <a:lstStyle/>
          <a:p>
            <a:pPr algn="just"/>
            <a:r>
              <a:rPr lang="pt-PT" sz="2400" dirty="0" smtClean="0">
                <a:latin typeface="Arial" pitchFamily="34" charset="0"/>
                <a:cs typeface="Arial" pitchFamily="34" charset="0"/>
              </a:rPr>
              <a:t>As </a:t>
            </a:r>
            <a:r>
              <a:rPr lang="pt-PT" sz="2400" dirty="0">
                <a:latin typeface="Arial" pitchFamily="34" charset="0"/>
                <a:cs typeface="Arial" pitchFamily="34" charset="0"/>
              </a:rPr>
              <a:t>transferências de energia e de matéria entre os seres vivos de uma cadeia alimentar são representadas por setas. </a:t>
            </a:r>
          </a:p>
          <a:p>
            <a:pPr algn="just"/>
            <a:endParaRPr lang="pt-PT" sz="2400" dirty="0" smtClean="0">
              <a:latin typeface="Arial" pitchFamily="34" charset="0"/>
              <a:cs typeface="Arial" pitchFamily="34" charset="0"/>
            </a:endParaRPr>
          </a:p>
          <a:p>
            <a:pPr algn="just"/>
            <a:r>
              <a:rPr lang="pt-PT" sz="2400" dirty="0" smtClean="0">
                <a:latin typeface="Arial" pitchFamily="34" charset="0"/>
                <a:cs typeface="Arial" pitchFamily="34" charset="0"/>
              </a:rPr>
              <a:t>A </a:t>
            </a:r>
            <a:r>
              <a:rPr lang="pt-PT" sz="2400" dirty="0">
                <a:latin typeface="Arial" pitchFamily="34" charset="0"/>
                <a:cs typeface="Arial" pitchFamily="34" charset="0"/>
              </a:rPr>
              <a:t>posição dos seres vivos na cadeia alimentar designa-se </a:t>
            </a:r>
            <a:r>
              <a:rPr lang="pt-PT" sz="2400" b="1" dirty="0">
                <a:latin typeface="Arial" pitchFamily="34" charset="0"/>
                <a:cs typeface="Arial" pitchFamily="34" charset="0"/>
              </a:rPr>
              <a:t>nível </a:t>
            </a:r>
            <a:r>
              <a:rPr lang="pt-PT" sz="2400" b="1" dirty="0" smtClean="0">
                <a:latin typeface="Arial" pitchFamily="34" charset="0"/>
                <a:cs typeface="Arial" pitchFamily="34" charset="0"/>
              </a:rPr>
              <a:t>trófico</a:t>
            </a:r>
            <a:r>
              <a:rPr lang="pt-PT" sz="2400" dirty="0" smtClean="0">
                <a:latin typeface="Arial" pitchFamily="34" charset="0"/>
                <a:cs typeface="Arial" pitchFamily="34" charset="0"/>
              </a:rPr>
              <a:t>. </a:t>
            </a:r>
          </a:p>
          <a:p>
            <a:pPr algn="just"/>
            <a:r>
              <a:rPr lang="pt-PT" sz="2400" dirty="0" smtClean="0">
                <a:latin typeface="Arial" pitchFamily="34" charset="0"/>
                <a:cs typeface="Arial" pitchFamily="34" charset="0"/>
              </a:rPr>
              <a:t>Os </a:t>
            </a:r>
            <a:r>
              <a:rPr lang="pt-PT" sz="2400" dirty="0">
                <a:latin typeface="Arial" pitchFamily="34" charset="0"/>
                <a:cs typeface="Arial" pitchFamily="34" charset="0"/>
              </a:rPr>
              <a:t>produtores pertencem ao primeiro nível trófico. </a:t>
            </a:r>
          </a:p>
        </p:txBody>
      </p:sp>
    </p:spTree>
    <p:extLst>
      <p:ext uri="{BB962C8B-B14F-4D97-AF65-F5344CB8AC3E}">
        <p14:creationId xmlns:p14="http://schemas.microsoft.com/office/powerpoint/2010/main" val="24602222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ângulo 10"/>
          <p:cNvSpPr/>
          <p:nvPr/>
        </p:nvSpPr>
        <p:spPr>
          <a:xfrm>
            <a:off x="7060930" y="1280220"/>
            <a:ext cx="1288800" cy="2232248"/>
          </a:xfrm>
          <a:prstGeom prst="rect">
            <a:avLst/>
          </a:prstGeom>
          <a:solidFill>
            <a:schemeClr val="bg1"/>
          </a:solidFill>
          <a:ln w="12700">
            <a:solidFill>
              <a:srgbClr val="0087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solidFill>
                <a:srgbClr val="0087BF"/>
              </a:solidFill>
            </a:endParaRPr>
          </a:p>
        </p:txBody>
      </p:sp>
      <p:sp>
        <p:nvSpPr>
          <p:cNvPr id="10" name="Rectângulo 9"/>
          <p:cNvSpPr/>
          <p:nvPr/>
        </p:nvSpPr>
        <p:spPr>
          <a:xfrm>
            <a:off x="5716915" y="1268760"/>
            <a:ext cx="1288800" cy="2232248"/>
          </a:xfrm>
          <a:prstGeom prst="rect">
            <a:avLst/>
          </a:prstGeom>
          <a:solidFill>
            <a:schemeClr val="bg1"/>
          </a:solidFill>
          <a:ln w="12700">
            <a:solidFill>
              <a:srgbClr val="0087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solidFill>
                <a:srgbClr val="0087BF"/>
              </a:solidFill>
            </a:endParaRPr>
          </a:p>
        </p:txBody>
      </p:sp>
      <p:sp>
        <p:nvSpPr>
          <p:cNvPr id="9" name="Rectângulo 8"/>
          <p:cNvSpPr/>
          <p:nvPr/>
        </p:nvSpPr>
        <p:spPr>
          <a:xfrm>
            <a:off x="4374388" y="1268760"/>
            <a:ext cx="1288800" cy="2232248"/>
          </a:xfrm>
          <a:prstGeom prst="rect">
            <a:avLst/>
          </a:prstGeom>
          <a:solidFill>
            <a:schemeClr val="bg1"/>
          </a:solidFill>
          <a:ln w="12700">
            <a:solidFill>
              <a:srgbClr val="0087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solidFill>
                <a:srgbClr val="0087BF"/>
              </a:solidFill>
            </a:endParaRPr>
          </a:p>
        </p:txBody>
      </p:sp>
      <p:sp>
        <p:nvSpPr>
          <p:cNvPr id="8" name="Rectângulo 7"/>
          <p:cNvSpPr/>
          <p:nvPr/>
        </p:nvSpPr>
        <p:spPr>
          <a:xfrm>
            <a:off x="3031257" y="1268760"/>
            <a:ext cx="1288800" cy="2232248"/>
          </a:xfrm>
          <a:prstGeom prst="rect">
            <a:avLst/>
          </a:prstGeom>
          <a:solidFill>
            <a:schemeClr val="bg1"/>
          </a:solidFill>
          <a:ln w="12700">
            <a:solidFill>
              <a:srgbClr val="0087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solidFill>
                <a:srgbClr val="0087BF"/>
              </a:solidFill>
            </a:endParaRPr>
          </a:p>
        </p:txBody>
      </p:sp>
      <p:sp>
        <p:nvSpPr>
          <p:cNvPr id="3" name="Rectângulo 2"/>
          <p:cNvSpPr/>
          <p:nvPr/>
        </p:nvSpPr>
        <p:spPr>
          <a:xfrm>
            <a:off x="1687184" y="1268760"/>
            <a:ext cx="1296000" cy="2232248"/>
          </a:xfrm>
          <a:prstGeom prst="rect">
            <a:avLst/>
          </a:prstGeom>
          <a:solidFill>
            <a:schemeClr val="bg1"/>
          </a:solidFill>
          <a:ln w="12700">
            <a:solidFill>
              <a:srgbClr val="0087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solidFill>
                <a:srgbClr val="0087BF"/>
              </a:solidFill>
            </a:endParaRPr>
          </a:p>
        </p:txBody>
      </p:sp>
      <p:pic>
        <p:nvPicPr>
          <p:cNvPr id="7170"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78926" y="836712"/>
            <a:ext cx="7910503" cy="5443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27984" y="1556792"/>
            <a:ext cx="1104416" cy="7054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28480" y="2420888"/>
            <a:ext cx="1104416" cy="7054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2"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0796" y="2077238"/>
            <a:ext cx="1201037" cy="6872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3"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101949" y="1909515"/>
            <a:ext cx="1224000" cy="7391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4" name="Picture 6"/>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6901"/>
          <a:stretch/>
        </p:blipFill>
        <p:spPr bwMode="auto">
          <a:xfrm>
            <a:off x="3031257" y="1284387"/>
            <a:ext cx="1288800" cy="22166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5" name="Picture 7"/>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r="25493"/>
          <a:stretch/>
        </p:blipFill>
        <p:spPr bwMode="auto">
          <a:xfrm>
            <a:off x="1693099" y="1847355"/>
            <a:ext cx="1285200" cy="14348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eta curvada para baixo 3"/>
          <p:cNvSpPr/>
          <p:nvPr/>
        </p:nvSpPr>
        <p:spPr>
          <a:xfrm>
            <a:off x="2335184" y="374948"/>
            <a:ext cx="1340473" cy="432048"/>
          </a:xfrm>
          <a:prstGeom prst="curvedDownArrow">
            <a:avLst/>
          </a:prstGeom>
          <a:solidFill>
            <a:srgbClr val="0087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solidFill>
                <a:schemeClr val="tx1"/>
              </a:solidFill>
            </a:endParaRPr>
          </a:p>
        </p:txBody>
      </p:sp>
      <p:sp>
        <p:nvSpPr>
          <p:cNvPr id="17" name="Seta curvada para baixo 16"/>
          <p:cNvSpPr/>
          <p:nvPr/>
        </p:nvSpPr>
        <p:spPr>
          <a:xfrm>
            <a:off x="3707904" y="374948"/>
            <a:ext cx="1353059" cy="432048"/>
          </a:xfrm>
          <a:prstGeom prst="curvedDownArrow">
            <a:avLst/>
          </a:prstGeom>
          <a:solidFill>
            <a:srgbClr val="0087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solidFill>
                <a:schemeClr val="tx1"/>
              </a:solidFill>
            </a:endParaRPr>
          </a:p>
        </p:txBody>
      </p:sp>
      <p:sp>
        <p:nvSpPr>
          <p:cNvPr id="18" name="Seta curvada para baixo 17"/>
          <p:cNvSpPr/>
          <p:nvPr/>
        </p:nvSpPr>
        <p:spPr>
          <a:xfrm>
            <a:off x="5148064" y="374948"/>
            <a:ext cx="1296144" cy="432048"/>
          </a:xfrm>
          <a:prstGeom prst="curvedDownArrow">
            <a:avLst/>
          </a:prstGeom>
          <a:solidFill>
            <a:srgbClr val="0087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solidFill>
                <a:schemeClr val="tx1"/>
              </a:solidFill>
            </a:endParaRPr>
          </a:p>
        </p:txBody>
      </p:sp>
      <p:sp>
        <p:nvSpPr>
          <p:cNvPr id="19" name="Seta curvada para baixo 18"/>
          <p:cNvSpPr/>
          <p:nvPr/>
        </p:nvSpPr>
        <p:spPr>
          <a:xfrm>
            <a:off x="6588224" y="374948"/>
            <a:ext cx="1269595" cy="432048"/>
          </a:xfrm>
          <a:prstGeom prst="curvedDownArrow">
            <a:avLst/>
          </a:prstGeom>
          <a:solidFill>
            <a:srgbClr val="0087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solidFill>
                <a:schemeClr val="tx1"/>
              </a:solidFill>
            </a:endParaRPr>
          </a:p>
        </p:txBody>
      </p:sp>
    </p:spTree>
    <p:extLst>
      <p:ext uri="{BB962C8B-B14F-4D97-AF65-F5344CB8AC3E}">
        <p14:creationId xmlns:p14="http://schemas.microsoft.com/office/powerpoint/2010/main" val="102738825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ângulo 1"/>
          <p:cNvSpPr/>
          <p:nvPr/>
        </p:nvSpPr>
        <p:spPr>
          <a:xfrm>
            <a:off x="539552" y="908720"/>
            <a:ext cx="8136904" cy="830997"/>
          </a:xfrm>
          <a:prstGeom prst="rect">
            <a:avLst/>
          </a:prstGeom>
        </p:spPr>
        <p:txBody>
          <a:bodyPr wrap="square">
            <a:spAutoFit/>
          </a:bodyPr>
          <a:lstStyle/>
          <a:p>
            <a:pPr algn="just"/>
            <a:r>
              <a:rPr lang="pt-PT" sz="2400" dirty="0">
                <a:latin typeface="Arial" pitchFamily="34" charset="0"/>
                <a:cs typeface="Arial" pitchFamily="34" charset="0"/>
              </a:rPr>
              <a:t>O fitoplâncton também está na base da maioria das cadeias </a:t>
            </a:r>
            <a:r>
              <a:rPr lang="pt-PT" sz="2400" dirty="0" smtClean="0">
                <a:latin typeface="Arial" pitchFamily="34" charset="0"/>
                <a:cs typeface="Arial" pitchFamily="34" charset="0"/>
              </a:rPr>
              <a:t>alimentares dos estuários.</a:t>
            </a:r>
            <a:endParaRPr lang="pt-PT" sz="2400" dirty="0">
              <a:latin typeface="Arial" pitchFamily="34" charset="0"/>
              <a:cs typeface="Arial" pitchFamily="34" charset="0"/>
            </a:endParaRPr>
          </a:p>
        </p:txBody>
      </p:sp>
      <p:pic>
        <p:nvPicPr>
          <p:cNvPr id="819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7544" y="4411548"/>
            <a:ext cx="1996921" cy="1368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3" cstate="print">
            <a:clrChange>
              <a:clrFrom>
                <a:srgbClr val="FFFFFF"/>
              </a:clrFrom>
              <a:clrTo>
                <a:srgbClr val="FFFFFF">
                  <a:alpha val="0"/>
                </a:srgbClr>
              </a:clrTo>
            </a:clrChange>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1852470" y="2204864"/>
            <a:ext cx="1800200" cy="1463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7" name="Picture 5"/>
          <p:cNvPicPr>
            <a:picLocks noChangeAspect="1" noChangeArrowheads="1"/>
          </p:cNvPicPr>
          <p:nvPr/>
        </p:nvPicPr>
        <p:blipFill>
          <a:blip r:embed="rId5">
            <a:clrChange>
              <a:clrFrom>
                <a:srgbClr val="FFFFFF"/>
              </a:clrFrom>
              <a:clrTo>
                <a:srgbClr val="FFFFFF">
                  <a:alpha val="0"/>
                </a:srgbClr>
              </a:clrTo>
            </a:clrChange>
            <a:extLst>
              <a:ext uri="{BEBA8EAE-BF5A-486C-A8C5-ECC9F3942E4B}">
                <a14:imgProps xmlns:a14="http://schemas.microsoft.com/office/drawing/2010/main">
                  <a14:imgLayer r:embed="rId6">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5717059" y="1628800"/>
            <a:ext cx="3257059" cy="49436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6" name="Picture 4"/>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18680" b="7565"/>
          <a:stretch/>
        </p:blipFill>
        <p:spPr bwMode="auto">
          <a:xfrm>
            <a:off x="3652670" y="4411548"/>
            <a:ext cx="1910668" cy="1851328"/>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rma livre 2"/>
          <p:cNvSpPr/>
          <p:nvPr/>
        </p:nvSpPr>
        <p:spPr>
          <a:xfrm>
            <a:off x="1125027" y="3012216"/>
            <a:ext cx="589471" cy="1208872"/>
          </a:xfrm>
          <a:custGeom>
            <a:avLst/>
            <a:gdLst>
              <a:gd name="connsiteX0" fmla="*/ 46546 w 589471"/>
              <a:gd name="connsiteY0" fmla="*/ 1390650 h 1390650"/>
              <a:gd name="connsiteX1" fmla="*/ 8446 w 589471"/>
              <a:gd name="connsiteY1" fmla="*/ 752475 h 1390650"/>
              <a:gd name="connsiteX2" fmla="*/ 189421 w 589471"/>
              <a:gd name="connsiteY2" fmla="*/ 276225 h 1390650"/>
              <a:gd name="connsiteX3" fmla="*/ 589471 w 589471"/>
              <a:gd name="connsiteY3" fmla="*/ 0 h 1390650"/>
            </a:gdLst>
            <a:ahLst/>
            <a:cxnLst>
              <a:cxn ang="0">
                <a:pos x="connsiteX0" y="connsiteY0"/>
              </a:cxn>
              <a:cxn ang="0">
                <a:pos x="connsiteX1" y="connsiteY1"/>
              </a:cxn>
              <a:cxn ang="0">
                <a:pos x="connsiteX2" y="connsiteY2"/>
              </a:cxn>
              <a:cxn ang="0">
                <a:pos x="connsiteX3" y="connsiteY3"/>
              </a:cxn>
            </a:cxnLst>
            <a:rect l="l" t="t" r="r" b="b"/>
            <a:pathLst>
              <a:path w="589471" h="1390650">
                <a:moveTo>
                  <a:pt x="46546" y="1390650"/>
                </a:moveTo>
                <a:cubicBezTo>
                  <a:pt x="15589" y="1164431"/>
                  <a:pt x="-15367" y="938212"/>
                  <a:pt x="8446" y="752475"/>
                </a:cubicBezTo>
                <a:cubicBezTo>
                  <a:pt x="32258" y="566737"/>
                  <a:pt x="92584" y="401637"/>
                  <a:pt x="189421" y="276225"/>
                </a:cubicBezTo>
                <a:cubicBezTo>
                  <a:pt x="286259" y="150812"/>
                  <a:pt x="437865" y="75406"/>
                  <a:pt x="589471" y="0"/>
                </a:cubicBezTo>
              </a:path>
            </a:pathLst>
          </a:custGeom>
          <a:noFill/>
          <a:ln>
            <a:solidFill>
              <a:srgbClr val="0087BF"/>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8" name="Forma livre 7"/>
          <p:cNvSpPr/>
          <p:nvPr/>
        </p:nvSpPr>
        <p:spPr>
          <a:xfrm rot="6312936">
            <a:off x="3738958" y="3319626"/>
            <a:ext cx="745315" cy="858438"/>
          </a:xfrm>
          <a:custGeom>
            <a:avLst/>
            <a:gdLst>
              <a:gd name="connsiteX0" fmla="*/ 46546 w 589471"/>
              <a:gd name="connsiteY0" fmla="*/ 1390650 h 1390650"/>
              <a:gd name="connsiteX1" fmla="*/ 8446 w 589471"/>
              <a:gd name="connsiteY1" fmla="*/ 752475 h 1390650"/>
              <a:gd name="connsiteX2" fmla="*/ 189421 w 589471"/>
              <a:gd name="connsiteY2" fmla="*/ 276225 h 1390650"/>
              <a:gd name="connsiteX3" fmla="*/ 589471 w 589471"/>
              <a:gd name="connsiteY3" fmla="*/ 0 h 1390650"/>
            </a:gdLst>
            <a:ahLst/>
            <a:cxnLst>
              <a:cxn ang="0">
                <a:pos x="connsiteX0" y="connsiteY0"/>
              </a:cxn>
              <a:cxn ang="0">
                <a:pos x="connsiteX1" y="connsiteY1"/>
              </a:cxn>
              <a:cxn ang="0">
                <a:pos x="connsiteX2" y="connsiteY2"/>
              </a:cxn>
              <a:cxn ang="0">
                <a:pos x="connsiteX3" y="connsiteY3"/>
              </a:cxn>
            </a:cxnLst>
            <a:rect l="l" t="t" r="r" b="b"/>
            <a:pathLst>
              <a:path w="589471" h="1390650">
                <a:moveTo>
                  <a:pt x="46546" y="1390650"/>
                </a:moveTo>
                <a:cubicBezTo>
                  <a:pt x="15589" y="1164431"/>
                  <a:pt x="-15367" y="938212"/>
                  <a:pt x="8446" y="752475"/>
                </a:cubicBezTo>
                <a:cubicBezTo>
                  <a:pt x="32258" y="566737"/>
                  <a:pt x="92584" y="401637"/>
                  <a:pt x="189421" y="276225"/>
                </a:cubicBezTo>
                <a:cubicBezTo>
                  <a:pt x="286259" y="150812"/>
                  <a:pt x="437865" y="75406"/>
                  <a:pt x="589471" y="0"/>
                </a:cubicBezTo>
              </a:path>
            </a:pathLst>
          </a:custGeom>
          <a:noFill/>
          <a:ln>
            <a:solidFill>
              <a:srgbClr val="0087BF"/>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4" name="Forma livre 3"/>
          <p:cNvSpPr/>
          <p:nvPr/>
        </p:nvSpPr>
        <p:spPr>
          <a:xfrm>
            <a:off x="5505450" y="4229100"/>
            <a:ext cx="1609725" cy="1047247"/>
          </a:xfrm>
          <a:custGeom>
            <a:avLst/>
            <a:gdLst>
              <a:gd name="connsiteX0" fmla="*/ 0 w 1609725"/>
              <a:gd name="connsiteY0" fmla="*/ 1028700 h 1047247"/>
              <a:gd name="connsiteX1" fmla="*/ 819150 w 1609725"/>
              <a:gd name="connsiteY1" fmla="*/ 1019175 h 1047247"/>
              <a:gd name="connsiteX2" fmla="*/ 1247775 w 1609725"/>
              <a:gd name="connsiteY2" fmla="*/ 762000 h 1047247"/>
              <a:gd name="connsiteX3" fmla="*/ 1543050 w 1609725"/>
              <a:gd name="connsiteY3" fmla="*/ 257175 h 1047247"/>
              <a:gd name="connsiteX4" fmla="*/ 1609725 w 1609725"/>
              <a:gd name="connsiteY4" fmla="*/ 0 h 1047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9725" h="1047247">
                <a:moveTo>
                  <a:pt x="0" y="1028700"/>
                </a:moveTo>
                <a:cubicBezTo>
                  <a:pt x="305593" y="1046162"/>
                  <a:pt x="611187" y="1063625"/>
                  <a:pt x="819150" y="1019175"/>
                </a:cubicBezTo>
                <a:cubicBezTo>
                  <a:pt x="1027113" y="974725"/>
                  <a:pt x="1127125" y="889000"/>
                  <a:pt x="1247775" y="762000"/>
                </a:cubicBezTo>
                <a:cubicBezTo>
                  <a:pt x="1368425" y="635000"/>
                  <a:pt x="1482725" y="384175"/>
                  <a:pt x="1543050" y="257175"/>
                </a:cubicBezTo>
                <a:cubicBezTo>
                  <a:pt x="1603375" y="130175"/>
                  <a:pt x="1606550" y="65087"/>
                  <a:pt x="1609725" y="0"/>
                </a:cubicBezTo>
              </a:path>
            </a:pathLst>
          </a:custGeom>
          <a:noFill/>
          <a:ln>
            <a:solidFill>
              <a:srgbClr val="0087BF"/>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Tree>
    <p:extLst>
      <p:ext uri="{BB962C8B-B14F-4D97-AF65-F5344CB8AC3E}">
        <p14:creationId xmlns:p14="http://schemas.microsoft.com/office/powerpoint/2010/main" val="738420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xit" presetSubtype="32" fill="hold" nodeType="clickEffect">
                                  <p:stCondLst>
                                    <p:cond delay="0"/>
                                  </p:stCondLst>
                                  <p:childTnLst>
                                    <p:anim calcmode="lin" valueType="num">
                                      <p:cBhvr>
                                        <p:cTn id="6" dur="2000"/>
                                        <p:tgtEl>
                                          <p:spTgt spid="8194"/>
                                        </p:tgtEl>
                                        <p:attrNameLst>
                                          <p:attrName>ppt_w</p:attrName>
                                        </p:attrNameLst>
                                      </p:cBhvr>
                                      <p:tavLst>
                                        <p:tav tm="0">
                                          <p:val>
                                            <p:strVal val="ppt_w"/>
                                          </p:val>
                                        </p:tav>
                                        <p:tav tm="100000">
                                          <p:val>
                                            <p:fltVal val="0"/>
                                          </p:val>
                                        </p:tav>
                                      </p:tavLst>
                                    </p:anim>
                                    <p:anim calcmode="lin" valueType="num">
                                      <p:cBhvr>
                                        <p:cTn id="7" dur="2000"/>
                                        <p:tgtEl>
                                          <p:spTgt spid="8194"/>
                                        </p:tgtEl>
                                        <p:attrNameLst>
                                          <p:attrName>ppt_h</p:attrName>
                                        </p:attrNameLst>
                                      </p:cBhvr>
                                      <p:tavLst>
                                        <p:tav tm="0">
                                          <p:val>
                                            <p:strVal val="ppt_h"/>
                                          </p:val>
                                        </p:tav>
                                        <p:tav tm="100000">
                                          <p:val>
                                            <p:fltVal val="0"/>
                                          </p:val>
                                        </p:tav>
                                      </p:tavLst>
                                    </p:anim>
                                    <p:animEffect transition="out" filter="fade">
                                      <p:cBhvr>
                                        <p:cTn id="8" dur="2000"/>
                                        <p:tgtEl>
                                          <p:spTgt spid="8194"/>
                                        </p:tgtEl>
                                      </p:cBhvr>
                                    </p:animEffect>
                                    <p:set>
                                      <p:cBhvr>
                                        <p:cTn id="9" dur="1" fill="hold">
                                          <p:stCondLst>
                                            <p:cond delay="1999"/>
                                          </p:stCondLst>
                                        </p:cTn>
                                        <p:tgtEl>
                                          <p:spTgt spid="8194"/>
                                        </p:tgtEl>
                                        <p:attrNameLst>
                                          <p:attrName>style.visibility</p:attrName>
                                        </p:attrNameLst>
                                      </p:cBhvr>
                                      <p:to>
                                        <p:strVal val="hidden"/>
                                      </p:to>
                                    </p:set>
                                  </p:childTnLst>
                                </p:cTn>
                              </p:par>
                              <p:par>
                                <p:cTn id="10" presetID="50" presetClass="path" presetSubtype="0" accel="50000" decel="50000" fill="hold" nodeType="withEffect">
                                  <p:stCondLst>
                                    <p:cond delay="0"/>
                                  </p:stCondLst>
                                  <p:childTnLst>
                                    <p:animMotion origin="layout" path="M -0.03333 -0.12454 L -0.04948 -0.20394 C -0.05538 -0.24005 -0.03073 -0.2963 -0.00364 -0.3051 L 0.05677 -0.32639 " pathEditMode="relative" rAng="15319270" ptsTypes="FfFF">
                                      <p:cBhvr>
                                        <p:cTn id="11" dur="2000" fill="hold"/>
                                        <p:tgtEl>
                                          <p:spTgt spid="8194"/>
                                        </p:tgtEl>
                                        <p:attrNameLst>
                                          <p:attrName>ppt_x</p:attrName>
                                          <p:attrName>ppt_y</p:attrName>
                                        </p:attrNameLst>
                                      </p:cBhvr>
                                      <p:rCtr x="4479" y="-10116"/>
                                    </p:animMotion>
                                  </p:childTnLst>
                                </p:cTn>
                              </p:par>
                              <p:par>
                                <p:cTn id="12" presetID="22" presetClass="exit" presetSubtype="4" fill="hold" grpId="0" nodeType="withEffect">
                                  <p:stCondLst>
                                    <p:cond delay="1000"/>
                                  </p:stCondLst>
                                  <p:childTnLst>
                                    <p:animEffect transition="out" filter="wipe(down)">
                                      <p:cBhvr>
                                        <p:cTn id="13" dur="500"/>
                                        <p:tgtEl>
                                          <p:spTgt spid="3"/>
                                        </p:tgtEl>
                                      </p:cBhvr>
                                    </p:animEffect>
                                    <p:set>
                                      <p:cBhvr>
                                        <p:cTn id="14" dur="1" fill="hold">
                                          <p:stCondLst>
                                            <p:cond delay="499"/>
                                          </p:stCondLst>
                                        </p:cTn>
                                        <p:tgtEl>
                                          <p:spTgt spid="3"/>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53" presetClass="exit" presetSubtype="32" fill="hold" nodeType="clickEffect">
                                  <p:stCondLst>
                                    <p:cond delay="0"/>
                                  </p:stCondLst>
                                  <p:childTnLst>
                                    <p:anim calcmode="lin" valueType="num">
                                      <p:cBhvr>
                                        <p:cTn id="18" dur="2000"/>
                                        <p:tgtEl>
                                          <p:spTgt spid="8195"/>
                                        </p:tgtEl>
                                        <p:attrNameLst>
                                          <p:attrName>ppt_w</p:attrName>
                                        </p:attrNameLst>
                                      </p:cBhvr>
                                      <p:tavLst>
                                        <p:tav tm="0">
                                          <p:val>
                                            <p:strVal val="ppt_w"/>
                                          </p:val>
                                        </p:tav>
                                        <p:tav tm="100000">
                                          <p:val>
                                            <p:fltVal val="0"/>
                                          </p:val>
                                        </p:tav>
                                      </p:tavLst>
                                    </p:anim>
                                    <p:anim calcmode="lin" valueType="num">
                                      <p:cBhvr>
                                        <p:cTn id="19" dur="2000"/>
                                        <p:tgtEl>
                                          <p:spTgt spid="8195"/>
                                        </p:tgtEl>
                                        <p:attrNameLst>
                                          <p:attrName>ppt_h</p:attrName>
                                        </p:attrNameLst>
                                      </p:cBhvr>
                                      <p:tavLst>
                                        <p:tav tm="0">
                                          <p:val>
                                            <p:strVal val="ppt_h"/>
                                          </p:val>
                                        </p:tav>
                                        <p:tav tm="100000">
                                          <p:val>
                                            <p:fltVal val="0"/>
                                          </p:val>
                                        </p:tav>
                                      </p:tavLst>
                                    </p:anim>
                                    <p:animEffect transition="out" filter="fade">
                                      <p:cBhvr>
                                        <p:cTn id="20" dur="2000"/>
                                        <p:tgtEl>
                                          <p:spTgt spid="8195"/>
                                        </p:tgtEl>
                                      </p:cBhvr>
                                    </p:animEffect>
                                    <p:set>
                                      <p:cBhvr>
                                        <p:cTn id="21" dur="1" fill="hold">
                                          <p:stCondLst>
                                            <p:cond delay="1999"/>
                                          </p:stCondLst>
                                        </p:cTn>
                                        <p:tgtEl>
                                          <p:spTgt spid="8195"/>
                                        </p:tgtEl>
                                        <p:attrNameLst>
                                          <p:attrName>style.visibility</p:attrName>
                                        </p:attrNameLst>
                                      </p:cBhvr>
                                      <p:to>
                                        <p:strVal val="hidden"/>
                                      </p:to>
                                    </p:set>
                                  </p:childTnLst>
                                </p:cTn>
                              </p:par>
                              <p:par>
                                <p:cTn id="22" presetID="50" presetClass="path" presetSubtype="0" accel="50000" decel="50000" fill="hold" nodeType="withEffect">
                                  <p:stCondLst>
                                    <p:cond delay="0"/>
                                  </p:stCondLst>
                                  <p:childTnLst>
                                    <p:animMotion origin="layout" path="M 0 0 L 0.125 0 C 0.181 0 0.25 0.069 0.25 0.125 L 0.25 0.25 E" pathEditMode="relative" ptsTypes="">
                                      <p:cBhvr>
                                        <p:cTn id="23" dur="2000" fill="hold"/>
                                        <p:tgtEl>
                                          <p:spTgt spid="8195"/>
                                        </p:tgtEl>
                                        <p:attrNameLst>
                                          <p:attrName>ppt_x</p:attrName>
                                          <p:attrName>ppt_y</p:attrName>
                                        </p:attrNameLst>
                                      </p:cBhvr>
                                    </p:animMotion>
                                  </p:childTnLst>
                                </p:cTn>
                              </p:par>
                              <p:par>
                                <p:cTn id="24" presetID="22" presetClass="exit" presetSubtype="1" fill="hold" grpId="0" nodeType="withEffect">
                                  <p:stCondLst>
                                    <p:cond delay="0"/>
                                  </p:stCondLst>
                                  <p:childTnLst>
                                    <p:animEffect transition="out" filter="wipe(up)">
                                      <p:cBhvr>
                                        <p:cTn id="25" dur="500"/>
                                        <p:tgtEl>
                                          <p:spTgt spid="8"/>
                                        </p:tgtEl>
                                      </p:cBhvr>
                                    </p:animEffect>
                                    <p:set>
                                      <p:cBhvr>
                                        <p:cTn id="26" dur="1" fill="hold">
                                          <p:stCondLst>
                                            <p:cond delay="499"/>
                                          </p:stCondLst>
                                        </p:cTn>
                                        <p:tgtEl>
                                          <p:spTgt spid="8"/>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53" presetClass="exit" presetSubtype="32" fill="hold" nodeType="clickEffect">
                                  <p:stCondLst>
                                    <p:cond delay="0"/>
                                  </p:stCondLst>
                                  <p:childTnLst>
                                    <p:anim calcmode="lin" valueType="num">
                                      <p:cBhvr>
                                        <p:cTn id="30" dur="2000"/>
                                        <p:tgtEl>
                                          <p:spTgt spid="8196"/>
                                        </p:tgtEl>
                                        <p:attrNameLst>
                                          <p:attrName>ppt_w</p:attrName>
                                        </p:attrNameLst>
                                      </p:cBhvr>
                                      <p:tavLst>
                                        <p:tav tm="0">
                                          <p:val>
                                            <p:strVal val="ppt_w"/>
                                          </p:val>
                                        </p:tav>
                                        <p:tav tm="100000">
                                          <p:val>
                                            <p:fltVal val="0"/>
                                          </p:val>
                                        </p:tav>
                                      </p:tavLst>
                                    </p:anim>
                                    <p:anim calcmode="lin" valueType="num">
                                      <p:cBhvr>
                                        <p:cTn id="31" dur="2000"/>
                                        <p:tgtEl>
                                          <p:spTgt spid="8196"/>
                                        </p:tgtEl>
                                        <p:attrNameLst>
                                          <p:attrName>ppt_h</p:attrName>
                                        </p:attrNameLst>
                                      </p:cBhvr>
                                      <p:tavLst>
                                        <p:tav tm="0">
                                          <p:val>
                                            <p:strVal val="ppt_h"/>
                                          </p:val>
                                        </p:tav>
                                        <p:tav tm="100000">
                                          <p:val>
                                            <p:fltVal val="0"/>
                                          </p:val>
                                        </p:tav>
                                      </p:tavLst>
                                    </p:anim>
                                    <p:animEffect transition="out" filter="fade">
                                      <p:cBhvr>
                                        <p:cTn id="32" dur="2000"/>
                                        <p:tgtEl>
                                          <p:spTgt spid="8196"/>
                                        </p:tgtEl>
                                      </p:cBhvr>
                                    </p:animEffect>
                                    <p:set>
                                      <p:cBhvr>
                                        <p:cTn id="33" dur="1" fill="hold">
                                          <p:stCondLst>
                                            <p:cond delay="1999"/>
                                          </p:stCondLst>
                                        </p:cTn>
                                        <p:tgtEl>
                                          <p:spTgt spid="8196"/>
                                        </p:tgtEl>
                                        <p:attrNameLst>
                                          <p:attrName>style.visibility</p:attrName>
                                        </p:attrNameLst>
                                      </p:cBhvr>
                                      <p:to>
                                        <p:strVal val="hidden"/>
                                      </p:to>
                                    </p:set>
                                  </p:childTnLst>
                                </p:cTn>
                              </p:par>
                              <p:par>
                                <p:cTn id="34" presetID="50" presetClass="path" presetSubtype="0" accel="50000" decel="50000" fill="hold" nodeType="withEffect">
                                  <p:stCondLst>
                                    <p:cond delay="0"/>
                                  </p:stCondLst>
                                  <p:childTnLst>
                                    <p:animMotion origin="layout" path="M 0.07726 -0.0088 L 0.17708 -0.02338 C 0.22118 -0.02986 0.2717 -0.09907 0.26719 -0.1493 L 0.25851 -0.26088 " pathEditMode="fixed" rAng="-21973651" ptsTypes="FfFF">
                                      <p:cBhvr>
                                        <p:cTn id="35" dur="2000" fill="hold"/>
                                        <p:tgtEl>
                                          <p:spTgt spid="8196"/>
                                        </p:tgtEl>
                                        <p:attrNameLst>
                                          <p:attrName>ppt_x</p:attrName>
                                          <p:attrName>ppt_y</p:attrName>
                                        </p:attrNameLst>
                                      </p:cBhvr>
                                      <p:rCtr x="9063" y="-12616"/>
                                    </p:animMotion>
                                  </p:childTnLst>
                                </p:cTn>
                              </p:par>
                              <p:par>
                                <p:cTn id="36" presetID="22" presetClass="exit" presetSubtype="4" fill="hold" grpId="0" nodeType="withEffect">
                                  <p:stCondLst>
                                    <p:cond delay="1000"/>
                                  </p:stCondLst>
                                  <p:childTnLst>
                                    <p:animEffect transition="out" filter="wipe(down)">
                                      <p:cBhvr>
                                        <p:cTn id="37" dur="500"/>
                                        <p:tgtEl>
                                          <p:spTgt spid="4"/>
                                        </p:tgtEl>
                                      </p:cBhvr>
                                    </p:animEffect>
                                    <p:set>
                                      <p:cBhvr>
                                        <p:cTn id="38"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animBg="1"/>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ângulo 1"/>
          <p:cNvSpPr/>
          <p:nvPr/>
        </p:nvSpPr>
        <p:spPr>
          <a:xfrm>
            <a:off x="539552" y="836712"/>
            <a:ext cx="7920880" cy="3785652"/>
          </a:xfrm>
          <a:prstGeom prst="rect">
            <a:avLst/>
          </a:prstGeom>
        </p:spPr>
        <p:txBody>
          <a:bodyPr wrap="square">
            <a:spAutoFit/>
          </a:bodyPr>
          <a:lstStyle/>
          <a:p>
            <a:pPr algn="just"/>
            <a:r>
              <a:rPr lang="pt-PT" sz="2400" dirty="0" smtClean="0">
                <a:latin typeface="Arial" pitchFamily="34" charset="0"/>
                <a:cs typeface="Arial" pitchFamily="34" charset="0"/>
              </a:rPr>
              <a:t>A </a:t>
            </a:r>
            <a:r>
              <a:rPr lang="pt-PT" sz="2400" dirty="0">
                <a:latin typeface="Arial" pitchFamily="34" charset="0"/>
                <a:cs typeface="Arial" pitchFamily="34" charset="0"/>
              </a:rPr>
              <a:t>cadeia alimentar não termina no último grupo de consumidores. A matéria orgânica é usada pelos </a:t>
            </a:r>
            <a:r>
              <a:rPr lang="pt-PT" sz="2400" b="1" dirty="0">
                <a:latin typeface="Arial" pitchFamily="34" charset="0"/>
                <a:cs typeface="Arial" pitchFamily="34" charset="0"/>
              </a:rPr>
              <a:t>decompositores </a:t>
            </a:r>
            <a:r>
              <a:rPr lang="pt-PT" sz="2400" dirty="0">
                <a:latin typeface="Arial" pitchFamily="34" charset="0"/>
                <a:cs typeface="Arial" pitchFamily="34" charset="0"/>
              </a:rPr>
              <a:t>(algumas bactérias e fungos) que, ao alimentarem-se, transformam a matéria </a:t>
            </a:r>
            <a:r>
              <a:rPr lang="pt-PT" sz="2400" dirty="0" smtClean="0">
                <a:latin typeface="Arial" pitchFamily="34" charset="0"/>
                <a:cs typeface="Arial" pitchFamily="34" charset="0"/>
              </a:rPr>
              <a:t>orgânica </a:t>
            </a:r>
            <a:r>
              <a:rPr lang="pt-PT" sz="2400" dirty="0">
                <a:latin typeface="Arial" pitchFamily="34" charset="0"/>
                <a:cs typeface="Arial" pitchFamily="34" charset="0"/>
              </a:rPr>
              <a:t>em matéria inorgânica. </a:t>
            </a:r>
            <a:endParaRPr lang="pt-PT" sz="2400" dirty="0" smtClean="0">
              <a:latin typeface="Arial" pitchFamily="34" charset="0"/>
              <a:cs typeface="Arial" pitchFamily="34" charset="0"/>
            </a:endParaRPr>
          </a:p>
          <a:p>
            <a:pPr algn="just"/>
            <a:endParaRPr lang="pt-PT" sz="2400" dirty="0">
              <a:latin typeface="Arial" pitchFamily="34" charset="0"/>
              <a:cs typeface="Arial" pitchFamily="34" charset="0"/>
            </a:endParaRPr>
          </a:p>
          <a:p>
            <a:pPr algn="just"/>
            <a:r>
              <a:rPr lang="pt-PT" sz="2400" dirty="0">
                <a:latin typeface="Arial" pitchFamily="34" charset="0"/>
                <a:cs typeface="Arial" pitchFamily="34" charset="0"/>
              </a:rPr>
              <a:t>Assim, devolvem às cadeias alimentares as substâncias inorgânicas resultantes da decomposição: sais minerais e água, que serão reutilizados pelos produtores. </a:t>
            </a:r>
          </a:p>
          <a:p>
            <a:pPr algn="just"/>
            <a:endParaRPr lang="pt-PT" sz="2400" dirty="0">
              <a:latin typeface="Arial" pitchFamily="34" charset="0"/>
              <a:cs typeface="Arial" pitchFamily="34" charset="0"/>
            </a:endParaRPr>
          </a:p>
        </p:txBody>
      </p:sp>
    </p:spTree>
    <p:extLst>
      <p:ext uri="{BB962C8B-B14F-4D97-AF65-F5344CB8AC3E}">
        <p14:creationId xmlns:p14="http://schemas.microsoft.com/office/powerpoint/2010/main" val="53806428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ângulo 1"/>
          <p:cNvSpPr/>
          <p:nvPr/>
        </p:nvSpPr>
        <p:spPr>
          <a:xfrm>
            <a:off x="539552" y="779562"/>
            <a:ext cx="7920880" cy="1200329"/>
          </a:xfrm>
          <a:prstGeom prst="rect">
            <a:avLst/>
          </a:prstGeom>
        </p:spPr>
        <p:txBody>
          <a:bodyPr wrap="square">
            <a:spAutoFit/>
          </a:bodyPr>
          <a:lstStyle/>
          <a:p>
            <a:pPr algn="just"/>
            <a:r>
              <a:rPr lang="pt-PT" sz="2400" dirty="0" smtClean="0">
                <a:latin typeface="Arial" pitchFamily="34" charset="0"/>
                <a:cs typeface="Arial" pitchFamily="34" charset="0"/>
              </a:rPr>
              <a:t>Os </a:t>
            </a:r>
            <a:r>
              <a:rPr lang="pt-PT" sz="2400" dirty="0">
                <a:latin typeface="Arial" pitchFamily="34" charset="0"/>
                <a:cs typeface="Arial" pitchFamily="34" charset="0"/>
              </a:rPr>
              <a:t>decompositores são responsáveis pela </a:t>
            </a:r>
            <a:r>
              <a:rPr lang="pt-PT" sz="2400" b="1" dirty="0">
                <a:latin typeface="Arial" pitchFamily="34" charset="0"/>
                <a:cs typeface="Arial" pitchFamily="34" charset="0"/>
              </a:rPr>
              <a:t>reciclagem da matéria</a:t>
            </a:r>
            <a:r>
              <a:rPr lang="pt-PT" sz="2400" dirty="0">
                <a:latin typeface="Arial" pitchFamily="34" charset="0"/>
                <a:cs typeface="Arial" pitchFamily="34" charset="0"/>
              </a:rPr>
              <a:t>, fechando o </a:t>
            </a:r>
            <a:r>
              <a:rPr lang="pt-PT" sz="2400" b="1" dirty="0">
                <a:latin typeface="Arial" pitchFamily="34" charset="0"/>
                <a:cs typeface="Arial" pitchFamily="34" charset="0"/>
              </a:rPr>
              <a:t>ciclo de matéria </a:t>
            </a:r>
            <a:r>
              <a:rPr lang="pt-PT" sz="2400" dirty="0">
                <a:latin typeface="Arial" pitchFamily="34" charset="0"/>
                <a:cs typeface="Arial" pitchFamily="34" charset="0"/>
              </a:rPr>
              <a:t>dos </a:t>
            </a:r>
            <a:r>
              <a:rPr lang="pt-PT" sz="2400" dirty="0" smtClean="0">
                <a:latin typeface="Arial" pitchFamily="34" charset="0"/>
                <a:cs typeface="Arial" pitchFamily="34" charset="0"/>
              </a:rPr>
              <a:t>ecossistemas. </a:t>
            </a:r>
            <a:endParaRPr lang="pt-PT" sz="2400" dirty="0">
              <a:latin typeface="Arial" pitchFamily="34" charset="0"/>
              <a:cs typeface="Arial" pitchFamily="34" charset="0"/>
            </a:endParaRPr>
          </a:p>
        </p:txBody>
      </p:sp>
      <p:pic>
        <p:nvPicPr>
          <p:cNvPr id="3" name="Picture 2" descr="\\srv-files1.portoeditora.pt\ficheiros\Lisboa Editora\Coordenacao\015_Maria Lopes Santos\PROJETOS EM CURSO\CIÊNCIAS NATURAIS 8\MANUAL_20121734\5 DOSSIÊ DE IMAGENS\WE_VALUE\JPEGS\enviadas para validção 21.11\20121734_ID038.jpg"/>
          <p:cNvPicPr>
            <a:picLocks noChangeAspect="1" noChangeArrowheads="1"/>
          </p:cNvPicPr>
          <p:nvPr/>
        </p:nvPicPr>
        <p:blipFill rotWithShape="1">
          <a:blip r:embed="rId2">
            <a:extLst>
              <a:ext uri="{28A0092B-C50C-407E-A947-70E740481C1C}">
                <a14:useLocalDpi xmlns:a14="http://schemas.microsoft.com/office/drawing/2010/main" val="0"/>
              </a:ext>
            </a:extLst>
          </a:blip>
          <a:srcRect b="13406"/>
          <a:stretch/>
        </p:blipFill>
        <p:spPr bwMode="auto">
          <a:xfrm>
            <a:off x="1484965" y="2492896"/>
            <a:ext cx="6174071" cy="3118098"/>
          </a:xfrm>
          <a:prstGeom prst="rect">
            <a:avLst/>
          </a:prstGeom>
          <a:noFill/>
          <a:extLst>
            <a:ext uri="{909E8E84-426E-40DD-AFC4-6F175D3DCCD1}">
              <a14:hiddenFill xmlns:a14="http://schemas.microsoft.com/office/drawing/2010/main">
                <a:solidFill>
                  <a:srgbClr val="FFFFFF"/>
                </a:solidFill>
              </a14:hiddenFill>
            </a:ext>
          </a:extLst>
        </p:spPr>
      </p:pic>
      <p:sp>
        <p:nvSpPr>
          <p:cNvPr id="4" name="Forma livre 3"/>
          <p:cNvSpPr/>
          <p:nvPr/>
        </p:nvSpPr>
        <p:spPr>
          <a:xfrm rot="6312936">
            <a:off x="6811638" y="3830293"/>
            <a:ext cx="423580" cy="637575"/>
          </a:xfrm>
          <a:custGeom>
            <a:avLst/>
            <a:gdLst>
              <a:gd name="connsiteX0" fmla="*/ 46546 w 589471"/>
              <a:gd name="connsiteY0" fmla="*/ 1390650 h 1390650"/>
              <a:gd name="connsiteX1" fmla="*/ 8446 w 589471"/>
              <a:gd name="connsiteY1" fmla="*/ 752475 h 1390650"/>
              <a:gd name="connsiteX2" fmla="*/ 189421 w 589471"/>
              <a:gd name="connsiteY2" fmla="*/ 276225 h 1390650"/>
              <a:gd name="connsiteX3" fmla="*/ 589471 w 589471"/>
              <a:gd name="connsiteY3" fmla="*/ 0 h 1390650"/>
            </a:gdLst>
            <a:ahLst/>
            <a:cxnLst>
              <a:cxn ang="0">
                <a:pos x="connsiteX0" y="connsiteY0"/>
              </a:cxn>
              <a:cxn ang="0">
                <a:pos x="connsiteX1" y="connsiteY1"/>
              </a:cxn>
              <a:cxn ang="0">
                <a:pos x="connsiteX2" y="connsiteY2"/>
              </a:cxn>
              <a:cxn ang="0">
                <a:pos x="connsiteX3" y="connsiteY3"/>
              </a:cxn>
            </a:cxnLst>
            <a:rect l="l" t="t" r="r" b="b"/>
            <a:pathLst>
              <a:path w="589471" h="1390650">
                <a:moveTo>
                  <a:pt x="46546" y="1390650"/>
                </a:moveTo>
                <a:cubicBezTo>
                  <a:pt x="15589" y="1164431"/>
                  <a:pt x="-15367" y="938212"/>
                  <a:pt x="8446" y="752475"/>
                </a:cubicBezTo>
                <a:cubicBezTo>
                  <a:pt x="32258" y="566737"/>
                  <a:pt x="92584" y="401637"/>
                  <a:pt x="189421" y="276225"/>
                </a:cubicBezTo>
                <a:cubicBezTo>
                  <a:pt x="286259" y="150812"/>
                  <a:pt x="437865" y="75406"/>
                  <a:pt x="589471" y="0"/>
                </a:cubicBezTo>
              </a:path>
            </a:pathLst>
          </a:custGeom>
          <a:noFill/>
          <a:ln>
            <a:solidFill>
              <a:srgbClr val="0087BF"/>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5" name="Forma livre 4"/>
          <p:cNvSpPr/>
          <p:nvPr/>
        </p:nvSpPr>
        <p:spPr>
          <a:xfrm rot="11422633">
            <a:off x="3185799" y="4470048"/>
            <a:ext cx="423580" cy="637575"/>
          </a:xfrm>
          <a:custGeom>
            <a:avLst/>
            <a:gdLst>
              <a:gd name="connsiteX0" fmla="*/ 46546 w 589471"/>
              <a:gd name="connsiteY0" fmla="*/ 1390650 h 1390650"/>
              <a:gd name="connsiteX1" fmla="*/ 8446 w 589471"/>
              <a:gd name="connsiteY1" fmla="*/ 752475 h 1390650"/>
              <a:gd name="connsiteX2" fmla="*/ 189421 w 589471"/>
              <a:gd name="connsiteY2" fmla="*/ 276225 h 1390650"/>
              <a:gd name="connsiteX3" fmla="*/ 589471 w 589471"/>
              <a:gd name="connsiteY3" fmla="*/ 0 h 1390650"/>
            </a:gdLst>
            <a:ahLst/>
            <a:cxnLst>
              <a:cxn ang="0">
                <a:pos x="connsiteX0" y="connsiteY0"/>
              </a:cxn>
              <a:cxn ang="0">
                <a:pos x="connsiteX1" y="connsiteY1"/>
              </a:cxn>
              <a:cxn ang="0">
                <a:pos x="connsiteX2" y="connsiteY2"/>
              </a:cxn>
              <a:cxn ang="0">
                <a:pos x="connsiteX3" y="connsiteY3"/>
              </a:cxn>
            </a:cxnLst>
            <a:rect l="l" t="t" r="r" b="b"/>
            <a:pathLst>
              <a:path w="589471" h="1390650">
                <a:moveTo>
                  <a:pt x="46546" y="1390650"/>
                </a:moveTo>
                <a:cubicBezTo>
                  <a:pt x="15589" y="1164431"/>
                  <a:pt x="-15367" y="938212"/>
                  <a:pt x="8446" y="752475"/>
                </a:cubicBezTo>
                <a:cubicBezTo>
                  <a:pt x="32258" y="566737"/>
                  <a:pt x="92584" y="401637"/>
                  <a:pt x="189421" y="276225"/>
                </a:cubicBezTo>
                <a:cubicBezTo>
                  <a:pt x="286259" y="150812"/>
                  <a:pt x="437865" y="75406"/>
                  <a:pt x="589471" y="0"/>
                </a:cubicBezTo>
              </a:path>
            </a:pathLst>
          </a:custGeom>
          <a:noFill/>
          <a:ln>
            <a:solidFill>
              <a:srgbClr val="0087BF"/>
            </a:solidFill>
            <a:headEnd type="arrow"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6" name="Forma livre 5"/>
          <p:cNvSpPr/>
          <p:nvPr/>
        </p:nvSpPr>
        <p:spPr>
          <a:xfrm>
            <a:off x="2724150" y="5462804"/>
            <a:ext cx="3936080" cy="296380"/>
          </a:xfrm>
          <a:custGeom>
            <a:avLst/>
            <a:gdLst>
              <a:gd name="connsiteX0" fmla="*/ 4038600 w 4038600"/>
              <a:gd name="connsiteY0" fmla="*/ 0 h 435940"/>
              <a:gd name="connsiteX1" fmla="*/ 2952750 w 4038600"/>
              <a:gd name="connsiteY1" fmla="*/ 371475 h 435940"/>
              <a:gd name="connsiteX2" fmla="*/ 1066800 w 4038600"/>
              <a:gd name="connsiteY2" fmla="*/ 400050 h 435940"/>
              <a:gd name="connsiteX3" fmla="*/ 0 w 4038600"/>
              <a:gd name="connsiteY3" fmla="*/ 0 h 435940"/>
            </a:gdLst>
            <a:ahLst/>
            <a:cxnLst>
              <a:cxn ang="0">
                <a:pos x="connsiteX0" y="connsiteY0"/>
              </a:cxn>
              <a:cxn ang="0">
                <a:pos x="connsiteX1" y="connsiteY1"/>
              </a:cxn>
              <a:cxn ang="0">
                <a:pos x="connsiteX2" y="connsiteY2"/>
              </a:cxn>
              <a:cxn ang="0">
                <a:pos x="connsiteX3" y="connsiteY3"/>
              </a:cxn>
            </a:cxnLst>
            <a:rect l="l" t="t" r="r" b="b"/>
            <a:pathLst>
              <a:path w="4038600" h="435940">
                <a:moveTo>
                  <a:pt x="4038600" y="0"/>
                </a:moveTo>
                <a:cubicBezTo>
                  <a:pt x="3743325" y="152400"/>
                  <a:pt x="3448050" y="304800"/>
                  <a:pt x="2952750" y="371475"/>
                </a:cubicBezTo>
                <a:cubicBezTo>
                  <a:pt x="2457450" y="438150"/>
                  <a:pt x="1558925" y="461962"/>
                  <a:pt x="1066800" y="400050"/>
                </a:cubicBezTo>
                <a:cubicBezTo>
                  <a:pt x="574675" y="338138"/>
                  <a:pt x="287337" y="169069"/>
                  <a:pt x="0" y="0"/>
                </a:cubicBezTo>
              </a:path>
            </a:pathLst>
          </a:custGeom>
          <a:noFill/>
          <a:ln>
            <a:solidFill>
              <a:srgbClr val="0087BF"/>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7" name="Rectângulo 6"/>
          <p:cNvSpPr/>
          <p:nvPr/>
        </p:nvSpPr>
        <p:spPr>
          <a:xfrm>
            <a:off x="6588224" y="3265820"/>
            <a:ext cx="2583904" cy="523220"/>
          </a:xfrm>
          <a:prstGeom prst="rect">
            <a:avLst/>
          </a:prstGeom>
        </p:spPr>
        <p:txBody>
          <a:bodyPr wrap="square">
            <a:spAutoFit/>
          </a:bodyPr>
          <a:lstStyle/>
          <a:p>
            <a:pPr algn="just"/>
            <a:r>
              <a:rPr lang="pt-PT" sz="1400" dirty="0" smtClean="0">
                <a:latin typeface="Arial" pitchFamily="34" charset="0"/>
                <a:cs typeface="Arial" pitchFamily="34" charset="0"/>
              </a:rPr>
              <a:t>Matéria </a:t>
            </a:r>
          </a:p>
          <a:p>
            <a:pPr algn="just"/>
            <a:r>
              <a:rPr lang="pt-PT" sz="1400" dirty="0" smtClean="0">
                <a:latin typeface="Arial" pitchFamily="34" charset="0"/>
                <a:cs typeface="Arial" pitchFamily="34" charset="0"/>
              </a:rPr>
              <a:t>orgânica</a:t>
            </a:r>
            <a:endParaRPr lang="pt-PT" sz="1400" dirty="0">
              <a:latin typeface="Arial" pitchFamily="34" charset="0"/>
              <a:cs typeface="Arial" pitchFamily="34" charset="0"/>
            </a:endParaRPr>
          </a:p>
        </p:txBody>
      </p:sp>
      <p:sp>
        <p:nvSpPr>
          <p:cNvPr id="8" name="Rectângulo 7"/>
          <p:cNvSpPr/>
          <p:nvPr/>
        </p:nvSpPr>
        <p:spPr>
          <a:xfrm>
            <a:off x="3280048" y="5744344"/>
            <a:ext cx="2583904" cy="307777"/>
          </a:xfrm>
          <a:prstGeom prst="rect">
            <a:avLst/>
          </a:prstGeom>
        </p:spPr>
        <p:txBody>
          <a:bodyPr wrap="square">
            <a:spAutoFit/>
          </a:bodyPr>
          <a:lstStyle/>
          <a:p>
            <a:pPr algn="ctr"/>
            <a:r>
              <a:rPr lang="pt-PT" sz="1400" dirty="0" smtClean="0">
                <a:latin typeface="Arial" pitchFamily="34" charset="0"/>
                <a:cs typeface="Arial" pitchFamily="34" charset="0"/>
              </a:rPr>
              <a:t>Matéria inorgânica</a:t>
            </a:r>
            <a:endParaRPr lang="pt-PT" sz="1400" dirty="0">
              <a:latin typeface="Arial" pitchFamily="34" charset="0"/>
              <a:cs typeface="Arial" pitchFamily="34" charset="0"/>
            </a:endParaRPr>
          </a:p>
        </p:txBody>
      </p:sp>
      <p:sp>
        <p:nvSpPr>
          <p:cNvPr id="9" name="Rectângulo 8"/>
          <p:cNvSpPr/>
          <p:nvPr/>
        </p:nvSpPr>
        <p:spPr>
          <a:xfrm>
            <a:off x="3428813" y="4907523"/>
            <a:ext cx="2583904" cy="523220"/>
          </a:xfrm>
          <a:prstGeom prst="rect">
            <a:avLst/>
          </a:prstGeom>
        </p:spPr>
        <p:txBody>
          <a:bodyPr wrap="square">
            <a:spAutoFit/>
          </a:bodyPr>
          <a:lstStyle/>
          <a:p>
            <a:pPr algn="just"/>
            <a:r>
              <a:rPr lang="pt-PT" sz="1400" dirty="0" smtClean="0">
                <a:latin typeface="Arial" pitchFamily="34" charset="0"/>
                <a:cs typeface="Arial" pitchFamily="34" charset="0"/>
              </a:rPr>
              <a:t>Matéria </a:t>
            </a:r>
          </a:p>
          <a:p>
            <a:pPr algn="just"/>
            <a:r>
              <a:rPr lang="pt-PT" sz="1400" dirty="0" smtClean="0">
                <a:latin typeface="Arial" pitchFamily="34" charset="0"/>
                <a:cs typeface="Arial" pitchFamily="34" charset="0"/>
              </a:rPr>
              <a:t>orgânica</a:t>
            </a:r>
            <a:endParaRPr lang="pt-PT" sz="1400" dirty="0">
              <a:latin typeface="Arial" pitchFamily="34" charset="0"/>
              <a:cs typeface="Arial" pitchFamily="34" charset="0"/>
            </a:endParaRPr>
          </a:p>
        </p:txBody>
      </p:sp>
    </p:spTree>
    <p:extLst>
      <p:ext uri="{BB962C8B-B14F-4D97-AF65-F5344CB8AC3E}">
        <p14:creationId xmlns:p14="http://schemas.microsoft.com/office/powerpoint/2010/main" val="1326236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p:bldP spid="8" grpId="0"/>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ângulo 1"/>
          <p:cNvSpPr/>
          <p:nvPr/>
        </p:nvSpPr>
        <p:spPr>
          <a:xfrm>
            <a:off x="568127" y="2204864"/>
            <a:ext cx="7920880" cy="2123658"/>
          </a:xfrm>
          <a:prstGeom prst="rect">
            <a:avLst/>
          </a:prstGeom>
        </p:spPr>
        <p:txBody>
          <a:bodyPr wrap="square">
            <a:spAutoFit/>
          </a:bodyPr>
          <a:lstStyle/>
          <a:p>
            <a:pPr algn="ctr"/>
            <a:r>
              <a:rPr lang="pt-PT" sz="6600" b="1" dirty="0">
                <a:solidFill>
                  <a:srgbClr val="0087BF"/>
                </a:solidFill>
                <a:latin typeface="Arial Narrow" pitchFamily="34" charset="0"/>
                <a:cs typeface="Arial" pitchFamily="34" charset="0"/>
              </a:rPr>
              <a:t>Componentes de uma cadeia alimentar </a:t>
            </a:r>
          </a:p>
        </p:txBody>
      </p:sp>
    </p:spTree>
    <p:extLst>
      <p:ext uri="{BB962C8B-B14F-4D97-AF65-F5344CB8AC3E}">
        <p14:creationId xmlns:p14="http://schemas.microsoft.com/office/powerpoint/2010/main" val="402409839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ângulo 2"/>
          <p:cNvSpPr/>
          <p:nvPr/>
        </p:nvSpPr>
        <p:spPr>
          <a:xfrm>
            <a:off x="554434" y="764704"/>
            <a:ext cx="7689973" cy="2123658"/>
          </a:xfrm>
          <a:prstGeom prst="rect">
            <a:avLst/>
          </a:prstGeom>
        </p:spPr>
        <p:txBody>
          <a:bodyPr wrap="square">
            <a:spAutoFit/>
          </a:bodyPr>
          <a:lstStyle/>
          <a:p>
            <a:pPr algn="just"/>
            <a:r>
              <a:rPr lang="pt-PT" sz="2400" b="1" dirty="0" smtClean="0">
                <a:solidFill>
                  <a:srgbClr val="0087BF"/>
                </a:solidFill>
                <a:latin typeface="Arial" pitchFamily="34" charset="0"/>
                <a:cs typeface="Arial" pitchFamily="34" charset="0"/>
              </a:rPr>
              <a:t>Produtores </a:t>
            </a:r>
            <a:r>
              <a:rPr lang="pt-PT" sz="2400" dirty="0">
                <a:solidFill>
                  <a:srgbClr val="0087BF"/>
                </a:solidFill>
                <a:latin typeface="Arial" pitchFamily="34" charset="0"/>
                <a:cs typeface="Arial" pitchFamily="34" charset="0"/>
              </a:rPr>
              <a:t>ou seres </a:t>
            </a:r>
            <a:r>
              <a:rPr lang="pt-PT" sz="2400" dirty="0" smtClean="0">
                <a:solidFill>
                  <a:srgbClr val="0087BF"/>
                </a:solidFill>
                <a:latin typeface="Arial" pitchFamily="34" charset="0"/>
                <a:cs typeface="Arial" pitchFamily="34" charset="0"/>
              </a:rPr>
              <a:t>autotróficos</a:t>
            </a:r>
          </a:p>
          <a:p>
            <a:pPr algn="just"/>
            <a:endParaRPr lang="pt-PT" sz="800" dirty="0" smtClean="0">
              <a:solidFill>
                <a:srgbClr val="0087BF"/>
              </a:solidFill>
              <a:latin typeface="Arial" pitchFamily="34" charset="0"/>
              <a:cs typeface="Arial" pitchFamily="34" charset="0"/>
            </a:endParaRPr>
          </a:p>
          <a:p>
            <a:pPr algn="just">
              <a:lnSpc>
                <a:spcPts val="3000"/>
              </a:lnSpc>
            </a:pPr>
            <a:r>
              <a:rPr lang="pt-PT" sz="2000" dirty="0">
                <a:latin typeface="Arial" pitchFamily="34" charset="0"/>
                <a:cs typeface="Arial" pitchFamily="34" charset="0"/>
              </a:rPr>
              <a:t>P</a:t>
            </a:r>
            <a:r>
              <a:rPr lang="pt-PT" sz="2000" dirty="0" smtClean="0">
                <a:latin typeface="Arial" pitchFamily="34" charset="0"/>
                <a:cs typeface="Arial" pitchFamily="34" charset="0"/>
              </a:rPr>
              <a:t>roduzem </a:t>
            </a:r>
            <a:r>
              <a:rPr lang="pt-PT" sz="2000" dirty="0">
                <a:latin typeface="Arial" pitchFamily="34" charset="0"/>
                <a:cs typeface="Arial" pitchFamily="34" charset="0"/>
              </a:rPr>
              <a:t>a matéria orgânica que será usada ao longo da cadeia. São a base de todas as cadeias alimentares, uma vez que são os únicos seres vivos capazes de transformar a energia luminosa em energia química e a matéria inorgânica em matéria orgânica. </a:t>
            </a:r>
          </a:p>
        </p:txBody>
      </p:sp>
      <p:pic>
        <p:nvPicPr>
          <p:cNvPr id="1024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0913" r="7079"/>
          <a:stretch/>
        </p:blipFill>
        <p:spPr bwMode="auto">
          <a:xfrm>
            <a:off x="611560" y="3068960"/>
            <a:ext cx="2847975" cy="3384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3"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6681" r="6854"/>
          <a:stretch/>
        </p:blipFill>
        <p:spPr bwMode="auto">
          <a:xfrm>
            <a:off x="3563888" y="3068960"/>
            <a:ext cx="2514600" cy="3384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4"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16962" r="36416"/>
          <a:stretch/>
        </p:blipFill>
        <p:spPr bwMode="auto">
          <a:xfrm>
            <a:off x="6156176" y="3068960"/>
            <a:ext cx="2376263" cy="3384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4692609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ângulo 2"/>
          <p:cNvSpPr/>
          <p:nvPr/>
        </p:nvSpPr>
        <p:spPr>
          <a:xfrm>
            <a:off x="554434" y="764704"/>
            <a:ext cx="7689973" cy="1785104"/>
          </a:xfrm>
          <a:prstGeom prst="rect">
            <a:avLst/>
          </a:prstGeom>
        </p:spPr>
        <p:txBody>
          <a:bodyPr wrap="square">
            <a:spAutoFit/>
          </a:bodyPr>
          <a:lstStyle/>
          <a:p>
            <a:pPr algn="just"/>
            <a:r>
              <a:rPr lang="pt-PT" sz="2400" b="1" dirty="0" smtClean="0">
                <a:solidFill>
                  <a:srgbClr val="0087BF"/>
                </a:solidFill>
                <a:latin typeface="Arial" pitchFamily="34" charset="0"/>
                <a:cs typeface="Arial" pitchFamily="34" charset="0"/>
              </a:rPr>
              <a:t>Consumidores</a:t>
            </a:r>
            <a:endParaRPr lang="pt-PT" sz="2400" dirty="0" smtClean="0">
              <a:solidFill>
                <a:srgbClr val="0087BF"/>
              </a:solidFill>
              <a:latin typeface="Arial" pitchFamily="34" charset="0"/>
              <a:cs typeface="Arial" pitchFamily="34" charset="0"/>
            </a:endParaRPr>
          </a:p>
          <a:p>
            <a:pPr algn="just"/>
            <a:endParaRPr lang="pt-PT" sz="1100" dirty="0" smtClean="0">
              <a:solidFill>
                <a:srgbClr val="0087BF"/>
              </a:solidFill>
              <a:latin typeface="Arial" pitchFamily="34" charset="0"/>
              <a:cs typeface="Arial" pitchFamily="34" charset="0"/>
            </a:endParaRPr>
          </a:p>
          <a:p>
            <a:pPr>
              <a:lnSpc>
                <a:spcPts val="3000"/>
              </a:lnSpc>
            </a:pPr>
            <a:r>
              <a:rPr lang="pt-PT" sz="2000" dirty="0" smtClean="0">
                <a:latin typeface="Arial" pitchFamily="34" charset="0"/>
                <a:cs typeface="Arial" pitchFamily="34" charset="0"/>
              </a:rPr>
              <a:t>Alimentam-se </a:t>
            </a:r>
            <a:r>
              <a:rPr lang="pt-PT" sz="2000" dirty="0">
                <a:latin typeface="Arial" pitchFamily="34" charset="0"/>
                <a:cs typeface="Arial" pitchFamily="34" charset="0"/>
              </a:rPr>
              <a:t>de outros organismos para obter energia e matéria. Não produzirem o seu próprio alimento são, por isso, seres heterotróficos. </a:t>
            </a:r>
          </a:p>
        </p:txBody>
      </p:sp>
      <p:pic>
        <p:nvPicPr>
          <p:cNvPr id="11266" name="Picture 2"/>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colorTemperature colorTemp="4700"/>
                    </a14:imgEffect>
                  </a14:imgLayer>
                </a14:imgProps>
              </a:ext>
              <a:ext uri="{28A0092B-C50C-407E-A947-70E740481C1C}">
                <a14:useLocalDpi xmlns:a14="http://schemas.microsoft.com/office/drawing/2010/main" val="0"/>
              </a:ext>
            </a:extLst>
          </a:blip>
          <a:srcRect l="1" r="19599"/>
          <a:stretch/>
        </p:blipFill>
        <p:spPr bwMode="auto">
          <a:xfrm>
            <a:off x="319658" y="2861552"/>
            <a:ext cx="2122091" cy="3303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7"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r="4898"/>
          <a:stretch/>
        </p:blipFill>
        <p:spPr bwMode="auto">
          <a:xfrm>
            <a:off x="2477567" y="2861552"/>
            <a:ext cx="2137766" cy="3303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59164" y="2861552"/>
            <a:ext cx="2058860" cy="3303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9" name="Picture 5"/>
          <p:cNvPicPr>
            <a:picLocks noChangeAspect="1" noChangeArrowheads="1"/>
          </p:cNvPicPr>
          <p:nvPr/>
        </p:nvPicPr>
        <p:blipFill rotWithShape="1">
          <a:blip r:embed="rId6">
            <a:extLst>
              <a:ext uri="{28A0092B-C50C-407E-A947-70E740481C1C}">
                <a14:useLocalDpi xmlns:a14="http://schemas.microsoft.com/office/drawing/2010/main" val="0"/>
              </a:ext>
            </a:extLst>
          </a:blip>
          <a:srcRect r="5159"/>
          <a:stretch/>
        </p:blipFill>
        <p:spPr bwMode="auto">
          <a:xfrm>
            <a:off x="6758805" y="2856219"/>
            <a:ext cx="2061667" cy="3303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047939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ângulo 2"/>
          <p:cNvSpPr/>
          <p:nvPr/>
        </p:nvSpPr>
        <p:spPr>
          <a:xfrm>
            <a:off x="626443" y="990641"/>
            <a:ext cx="7689973" cy="3785652"/>
          </a:xfrm>
          <a:prstGeom prst="rect">
            <a:avLst/>
          </a:prstGeom>
        </p:spPr>
        <p:txBody>
          <a:bodyPr wrap="square">
            <a:spAutoFit/>
          </a:bodyPr>
          <a:lstStyle/>
          <a:p>
            <a:pPr algn="just">
              <a:lnSpc>
                <a:spcPts val="3200"/>
              </a:lnSpc>
            </a:pPr>
            <a:r>
              <a:rPr lang="pt-PT" sz="2400" dirty="0" smtClean="0">
                <a:latin typeface="Arial" pitchFamily="34" charset="0"/>
                <a:cs typeface="Arial" pitchFamily="34" charset="0"/>
              </a:rPr>
              <a:t>Os </a:t>
            </a:r>
            <a:r>
              <a:rPr lang="pt-PT" sz="2400" dirty="0">
                <a:latin typeface="Arial" pitchFamily="34" charset="0"/>
                <a:cs typeface="Arial" pitchFamily="34" charset="0"/>
              </a:rPr>
              <a:t>consumidores que se </a:t>
            </a:r>
            <a:r>
              <a:rPr lang="pt-PT" sz="2400" dirty="0" smtClean="0">
                <a:latin typeface="Arial" pitchFamily="34" charset="0"/>
                <a:cs typeface="Arial" pitchFamily="34" charset="0"/>
              </a:rPr>
              <a:t>alimentam: </a:t>
            </a:r>
          </a:p>
          <a:p>
            <a:pPr algn="just">
              <a:lnSpc>
                <a:spcPts val="3200"/>
              </a:lnSpc>
            </a:pPr>
            <a:endParaRPr lang="pt-PT" sz="1400" dirty="0" smtClean="0">
              <a:latin typeface="Arial" pitchFamily="34" charset="0"/>
              <a:cs typeface="Arial" pitchFamily="34" charset="0"/>
            </a:endParaRPr>
          </a:p>
          <a:p>
            <a:pPr marL="342900" indent="-161925" algn="just">
              <a:lnSpc>
                <a:spcPts val="3200"/>
              </a:lnSpc>
              <a:buClr>
                <a:srgbClr val="0087BF"/>
              </a:buClr>
              <a:buSzPct val="95000"/>
              <a:buFont typeface="Arial" pitchFamily="34" charset="0"/>
              <a:buChar char="•"/>
            </a:pPr>
            <a:r>
              <a:rPr lang="pt-PT" sz="2000" dirty="0" smtClean="0">
                <a:latin typeface="Arial" pitchFamily="34" charset="0"/>
                <a:cs typeface="Arial" pitchFamily="34" charset="0"/>
              </a:rPr>
              <a:t>diretamente </a:t>
            </a:r>
            <a:r>
              <a:rPr lang="pt-PT" sz="2000" dirty="0">
                <a:latin typeface="Arial" pitchFamily="34" charset="0"/>
                <a:cs typeface="Arial" pitchFamily="34" charset="0"/>
              </a:rPr>
              <a:t>das plantas, isto é, que estão no 2.º nível trófico, são os </a:t>
            </a:r>
            <a:r>
              <a:rPr lang="pt-PT" sz="2000" b="1" dirty="0">
                <a:latin typeface="Arial" pitchFamily="34" charset="0"/>
                <a:cs typeface="Arial" pitchFamily="34" charset="0"/>
              </a:rPr>
              <a:t>consumidores primários </a:t>
            </a:r>
            <a:r>
              <a:rPr lang="pt-PT" sz="2000" dirty="0">
                <a:latin typeface="Arial" pitchFamily="34" charset="0"/>
                <a:cs typeface="Arial" pitchFamily="34" charset="0"/>
              </a:rPr>
              <a:t>ou de primeira ordem (herbívoros); </a:t>
            </a:r>
            <a:endParaRPr lang="pt-PT" sz="2000" dirty="0" smtClean="0">
              <a:latin typeface="Arial" pitchFamily="34" charset="0"/>
              <a:cs typeface="Arial" pitchFamily="34" charset="0"/>
            </a:endParaRPr>
          </a:p>
          <a:p>
            <a:pPr marL="342900" indent="-161925" algn="just">
              <a:lnSpc>
                <a:spcPts val="3200"/>
              </a:lnSpc>
              <a:buClr>
                <a:srgbClr val="0087BF"/>
              </a:buClr>
              <a:buSzPct val="95000"/>
              <a:buFont typeface="Arial" pitchFamily="34" charset="0"/>
              <a:buChar char="•"/>
            </a:pPr>
            <a:r>
              <a:rPr lang="pt-PT" sz="2000" dirty="0" smtClean="0">
                <a:latin typeface="Arial" pitchFamily="34" charset="0"/>
                <a:cs typeface="Arial" pitchFamily="34" charset="0"/>
              </a:rPr>
              <a:t>de </a:t>
            </a:r>
            <a:r>
              <a:rPr lang="pt-PT" sz="2000" dirty="0">
                <a:latin typeface="Arial" pitchFamily="34" charset="0"/>
                <a:cs typeface="Arial" pitchFamily="34" charset="0"/>
              </a:rPr>
              <a:t>um consumidor primário, isto é, que estão no 3.° nível trófico, são </a:t>
            </a:r>
            <a:r>
              <a:rPr lang="pt-PT" sz="2000" b="1" dirty="0">
                <a:latin typeface="Arial" pitchFamily="34" charset="0"/>
                <a:cs typeface="Arial" pitchFamily="34" charset="0"/>
              </a:rPr>
              <a:t>consumidores secundários </a:t>
            </a:r>
            <a:r>
              <a:rPr lang="pt-PT" sz="2000" dirty="0">
                <a:latin typeface="Arial" pitchFamily="34" charset="0"/>
                <a:cs typeface="Arial" pitchFamily="34" charset="0"/>
              </a:rPr>
              <a:t>ou de segunda ordem (carnívoros</a:t>
            </a:r>
            <a:r>
              <a:rPr lang="pt-PT" sz="2000" dirty="0" smtClean="0">
                <a:latin typeface="Arial" pitchFamily="34" charset="0"/>
                <a:cs typeface="Arial" pitchFamily="34" charset="0"/>
              </a:rPr>
              <a:t>);</a:t>
            </a:r>
          </a:p>
          <a:p>
            <a:pPr marL="342900" indent="-161925" algn="just">
              <a:lnSpc>
                <a:spcPts val="3200"/>
              </a:lnSpc>
              <a:buClr>
                <a:srgbClr val="0087BF"/>
              </a:buClr>
              <a:buSzPct val="95000"/>
              <a:buFont typeface="Arial" pitchFamily="34" charset="0"/>
              <a:buChar char="•"/>
            </a:pPr>
            <a:r>
              <a:rPr lang="pt-PT" sz="2000" dirty="0" smtClean="0">
                <a:latin typeface="Arial" pitchFamily="34" charset="0"/>
                <a:cs typeface="Arial" pitchFamily="34" charset="0"/>
              </a:rPr>
              <a:t>e </a:t>
            </a:r>
            <a:r>
              <a:rPr lang="pt-PT" sz="2000" dirty="0">
                <a:latin typeface="Arial" pitchFamily="34" charset="0"/>
                <a:cs typeface="Arial" pitchFamily="34" charset="0"/>
              </a:rPr>
              <a:t>assim </a:t>
            </a:r>
            <a:r>
              <a:rPr lang="pt-PT" sz="2000" dirty="0" smtClean="0">
                <a:latin typeface="Arial" pitchFamily="34" charset="0"/>
                <a:cs typeface="Arial" pitchFamily="34" charset="0"/>
              </a:rPr>
              <a:t>sucessivamente. </a:t>
            </a:r>
            <a:endParaRPr lang="pt-PT" sz="2000" dirty="0">
              <a:latin typeface="Arial" pitchFamily="34" charset="0"/>
              <a:cs typeface="Arial" pitchFamily="34" charset="0"/>
            </a:endParaRPr>
          </a:p>
        </p:txBody>
      </p:sp>
    </p:spTree>
    <p:extLst>
      <p:ext uri="{BB962C8B-B14F-4D97-AF65-F5344CB8AC3E}">
        <p14:creationId xmlns:p14="http://schemas.microsoft.com/office/powerpoint/2010/main" val="81906290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ângulo 2"/>
          <p:cNvSpPr/>
          <p:nvPr/>
        </p:nvSpPr>
        <p:spPr>
          <a:xfrm>
            <a:off x="554434" y="764704"/>
            <a:ext cx="7689973" cy="2554545"/>
          </a:xfrm>
          <a:prstGeom prst="rect">
            <a:avLst/>
          </a:prstGeom>
        </p:spPr>
        <p:txBody>
          <a:bodyPr wrap="square">
            <a:spAutoFit/>
          </a:bodyPr>
          <a:lstStyle/>
          <a:p>
            <a:pPr algn="just"/>
            <a:r>
              <a:rPr lang="pt-PT" sz="2400" b="1" dirty="0" smtClean="0">
                <a:solidFill>
                  <a:srgbClr val="0087BF"/>
                </a:solidFill>
                <a:latin typeface="Arial" pitchFamily="34" charset="0"/>
                <a:cs typeface="Arial" pitchFamily="34" charset="0"/>
              </a:rPr>
              <a:t>Decompositores</a:t>
            </a:r>
            <a:endParaRPr lang="pt-PT" sz="2400" dirty="0" smtClean="0">
              <a:solidFill>
                <a:srgbClr val="0087BF"/>
              </a:solidFill>
              <a:latin typeface="Arial" pitchFamily="34" charset="0"/>
              <a:cs typeface="Arial" pitchFamily="34" charset="0"/>
            </a:endParaRPr>
          </a:p>
          <a:p>
            <a:pPr algn="just"/>
            <a:endParaRPr lang="pt-PT" sz="1100" dirty="0" smtClean="0">
              <a:solidFill>
                <a:srgbClr val="0087BF"/>
              </a:solidFill>
              <a:latin typeface="Arial" pitchFamily="34" charset="0"/>
              <a:cs typeface="Arial" pitchFamily="34" charset="0"/>
            </a:endParaRPr>
          </a:p>
          <a:p>
            <a:pPr algn="just">
              <a:lnSpc>
                <a:spcPts val="3000"/>
              </a:lnSpc>
            </a:pPr>
            <a:r>
              <a:rPr lang="pt-PT" sz="2000" dirty="0" smtClean="0">
                <a:latin typeface="Arial" pitchFamily="34" charset="0"/>
                <a:cs typeface="Arial" pitchFamily="34" charset="0"/>
              </a:rPr>
              <a:t>Atuam </a:t>
            </a:r>
            <a:r>
              <a:rPr lang="pt-PT" sz="2000" dirty="0">
                <a:latin typeface="Arial" pitchFamily="34" charset="0"/>
                <a:cs typeface="Arial" pitchFamily="34" charset="0"/>
              </a:rPr>
              <a:t>na transformação da matéria orgânica em matéria inorgânica. Os compostos inorgânicos simples voltam ao meio para serem reutilizados pelos produtores, gerando uma nova cadeia alimentar. Os decompositores mais importantes são os fungos e algumas bactérias. </a:t>
            </a:r>
          </a:p>
        </p:txBody>
      </p:sp>
      <p:pic>
        <p:nvPicPr>
          <p:cNvPr id="1229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9533"/>
          <a:stretch/>
        </p:blipFill>
        <p:spPr bwMode="auto">
          <a:xfrm>
            <a:off x="1259632" y="3605733"/>
            <a:ext cx="2065818" cy="2703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872" y="3605732"/>
            <a:ext cx="2079285" cy="2703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2"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4967" r="7868"/>
          <a:stretch/>
        </p:blipFill>
        <p:spPr bwMode="auto">
          <a:xfrm>
            <a:off x="5608687" y="3604193"/>
            <a:ext cx="2333625" cy="27051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2212354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ângulo 1"/>
          <p:cNvSpPr/>
          <p:nvPr/>
        </p:nvSpPr>
        <p:spPr>
          <a:xfrm>
            <a:off x="568127" y="2204864"/>
            <a:ext cx="7920880" cy="2123658"/>
          </a:xfrm>
          <a:prstGeom prst="rect">
            <a:avLst/>
          </a:prstGeom>
        </p:spPr>
        <p:txBody>
          <a:bodyPr wrap="square">
            <a:spAutoFit/>
          </a:bodyPr>
          <a:lstStyle/>
          <a:p>
            <a:pPr algn="ctr"/>
            <a:r>
              <a:rPr lang="pt-PT" sz="6600" b="1" dirty="0" smtClean="0">
                <a:solidFill>
                  <a:srgbClr val="0087BF"/>
                </a:solidFill>
                <a:latin typeface="Arial Narrow" pitchFamily="34" charset="0"/>
                <a:cs typeface="Arial" pitchFamily="34" charset="0"/>
              </a:rPr>
              <a:t>Fluxo de energia nos ecossistemas</a:t>
            </a:r>
            <a:endParaRPr lang="pt-PT" sz="6600" b="1" dirty="0">
              <a:solidFill>
                <a:srgbClr val="0087BF"/>
              </a:solidFill>
              <a:latin typeface="Arial Narrow" pitchFamily="34" charset="0"/>
              <a:cs typeface="Arial" pitchFamily="34" charset="0"/>
            </a:endParaRPr>
          </a:p>
        </p:txBody>
      </p:sp>
    </p:spTree>
    <p:extLst>
      <p:ext uri="{BB962C8B-B14F-4D97-AF65-F5344CB8AC3E}">
        <p14:creationId xmlns:p14="http://schemas.microsoft.com/office/powerpoint/2010/main" val="330709144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ângulo 1"/>
          <p:cNvSpPr/>
          <p:nvPr/>
        </p:nvSpPr>
        <p:spPr>
          <a:xfrm>
            <a:off x="197260" y="1064930"/>
            <a:ext cx="5094820" cy="707886"/>
          </a:xfrm>
          <a:prstGeom prst="rect">
            <a:avLst/>
          </a:prstGeom>
        </p:spPr>
        <p:txBody>
          <a:bodyPr wrap="square">
            <a:spAutoFit/>
          </a:bodyPr>
          <a:lstStyle/>
          <a:p>
            <a:pPr algn="just">
              <a:spcAft>
                <a:spcPts val="800"/>
              </a:spcAft>
            </a:pPr>
            <a:r>
              <a:rPr lang="pt-PT" sz="2000" dirty="0" smtClean="0">
                <a:latin typeface="Arial" pitchFamily="34" charset="0"/>
                <a:cs typeface="Arial" pitchFamily="34" charset="0"/>
              </a:rPr>
              <a:t>Assim</a:t>
            </a:r>
            <a:r>
              <a:rPr lang="pt-PT" sz="2000" dirty="0">
                <a:latin typeface="Arial" pitchFamily="34" charset="0"/>
                <a:cs typeface="Arial" pitchFamily="34" charset="0"/>
              </a:rPr>
              <a:t>, </a:t>
            </a:r>
            <a:r>
              <a:rPr lang="pt-PT" sz="2000" b="1" dirty="0">
                <a:latin typeface="Arial" pitchFamily="34" charset="0"/>
                <a:cs typeface="Arial" pitchFamily="34" charset="0"/>
              </a:rPr>
              <a:t>nem toda a energia contida nos alimentos é armazenada </a:t>
            </a:r>
            <a:r>
              <a:rPr lang="pt-PT" sz="2000" dirty="0">
                <a:latin typeface="Arial" pitchFamily="34" charset="0"/>
                <a:cs typeface="Arial" pitchFamily="34" charset="0"/>
              </a:rPr>
              <a:t>uma vez que: </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2120" y="1"/>
            <a:ext cx="3491880" cy="2325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00586" y="2394425"/>
            <a:ext cx="1371919" cy="655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3266" y="3620344"/>
            <a:ext cx="2867086" cy="18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4"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58829" y="2636912"/>
            <a:ext cx="2200182" cy="22001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ângulo 2"/>
          <p:cNvSpPr/>
          <p:nvPr/>
        </p:nvSpPr>
        <p:spPr>
          <a:xfrm>
            <a:off x="5292080" y="2060848"/>
            <a:ext cx="2182008" cy="584775"/>
          </a:xfrm>
          <a:prstGeom prst="rect">
            <a:avLst/>
          </a:prstGeom>
        </p:spPr>
        <p:txBody>
          <a:bodyPr wrap="none">
            <a:spAutoFit/>
          </a:bodyPr>
          <a:lstStyle/>
          <a:p>
            <a:pPr algn="ctr"/>
            <a:r>
              <a:rPr lang="pt-PT" sz="1600" b="1" dirty="0">
                <a:solidFill>
                  <a:srgbClr val="0087BF"/>
                </a:solidFill>
                <a:latin typeface="Arial" pitchFamily="34" charset="0"/>
                <a:cs typeface="Arial" pitchFamily="34" charset="0"/>
              </a:rPr>
              <a:t>parte dos alimentos </a:t>
            </a:r>
            <a:endParaRPr lang="pt-PT" sz="1600" b="1" dirty="0" smtClean="0">
              <a:solidFill>
                <a:srgbClr val="0087BF"/>
              </a:solidFill>
              <a:latin typeface="Arial" pitchFamily="34" charset="0"/>
              <a:cs typeface="Arial" pitchFamily="34" charset="0"/>
            </a:endParaRPr>
          </a:p>
          <a:p>
            <a:pPr algn="ctr"/>
            <a:r>
              <a:rPr lang="pt-PT" sz="1600" b="1" dirty="0" smtClean="0">
                <a:solidFill>
                  <a:srgbClr val="0087BF"/>
                </a:solidFill>
                <a:latin typeface="Arial" pitchFamily="34" charset="0"/>
                <a:cs typeface="Arial" pitchFamily="34" charset="0"/>
              </a:rPr>
              <a:t>serão </a:t>
            </a:r>
            <a:r>
              <a:rPr lang="pt-PT" sz="1600" b="1" dirty="0">
                <a:solidFill>
                  <a:srgbClr val="0087BF"/>
                </a:solidFill>
                <a:latin typeface="Arial" pitchFamily="34" charset="0"/>
                <a:cs typeface="Arial" pitchFamily="34" charset="0"/>
              </a:rPr>
              <a:t>rejeitados</a:t>
            </a:r>
            <a:endParaRPr lang="pt-PT" sz="1600" b="1" dirty="0">
              <a:solidFill>
                <a:srgbClr val="0087BF"/>
              </a:solidFill>
            </a:endParaRPr>
          </a:p>
        </p:txBody>
      </p:sp>
      <p:sp>
        <p:nvSpPr>
          <p:cNvPr id="4" name="Rectângulo 3"/>
          <p:cNvSpPr/>
          <p:nvPr/>
        </p:nvSpPr>
        <p:spPr>
          <a:xfrm>
            <a:off x="467544" y="4837094"/>
            <a:ext cx="3168352" cy="830997"/>
          </a:xfrm>
          <a:prstGeom prst="rect">
            <a:avLst/>
          </a:prstGeom>
        </p:spPr>
        <p:txBody>
          <a:bodyPr wrap="square">
            <a:spAutoFit/>
          </a:bodyPr>
          <a:lstStyle/>
          <a:p>
            <a:pPr algn="ctr"/>
            <a:r>
              <a:rPr lang="pt-PT" sz="1600" b="1" dirty="0">
                <a:solidFill>
                  <a:srgbClr val="0087BF"/>
                </a:solidFill>
                <a:latin typeface="Arial" pitchFamily="34" charset="0"/>
                <a:cs typeface="Arial" pitchFamily="34" charset="0"/>
              </a:rPr>
              <a:t>uma parte dos alimentos ingeridos não será absorvida, sendo eliminada nas fezes</a:t>
            </a:r>
          </a:p>
        </p:txBody>
      </p:sp>
      <p:sp>
        <p:nvSpPr>
          <p:cNvPr id="6" name="Rectângulo 5"/>
          <p:cNvSpPr/>
          <p:nvPr/>
        </p:nvSpPr>
        <p:spPr>
          <a:xfrm>
            <a:off x="4067944" y="5553794"/>
            <a:ext cx="4572000" cy="830997"/>
          </a:xfrm>
          <a:prstGeom prst="rect">
            <a:avLst/>
          </a:prstGeom>
        </p:spPr>
        <p:txBody>
          <a:bodyPr>
            <a:spAutoFit/>
          </a:bodyPr>
          <a:lstStyle/>
          <a:p>
            <a:pPr algn="ctr"/>
            <a:r>
              <a:rPr lang="pt-PT" sz="1600" b="1" dirty="0">
                <a:solidFill>
                  <a:srgbClr val="0087BF"/>
                </a:solidFill>
                <a:latin typeface="Arial" pitchFamily="34" charset="0"/>
                <a:cs typeface="Arial" pitchFamily="34" charset="0"/>
              </a:rPr>
              <a:t>parte da energia contida nos alimentos digeridos será utilizada em atividades vitais ou será perdida sob a forma de calor</a:t>
            </a:r>
          </a:p>
        </p:txBody>
      </p:sp>
    </p:spTree>
    <p:extLst>
      <p:ext uri="{BB962C8B-B14F-4D97-AF65-F5344CB8AC3E}">
        <p14:creationId xmlns:p14="http://schemas.microsoft.com/office/powerpoint/2010/main" val="3366923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5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05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5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05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ângulo 1"/>
          <p:cNvSpPr/>
          <p:nvPr/>
        </p:nvSpPr>
        <p:spPr>
          <a:xfrm>
            <a:off x="971600" y="1317342"/>
            <a:ext cx="7344816" cy="2759730"/>
          </a:xfrm>
          <a:prstGeom prst="rect">
            <a:avLst/>
          </a:prstGeom>
        </p:spPr>
        <p:txBody>
          <a:bodyPr wrap="square">
            <a:spAutoFit/>
          </a:bodyPr>
          <a:lstStyle/>
          <a:p>
            <a:pPr algn="just">
              <a:spcAft>
                <a:spcPts val="800"/>
              </a:spcAft>
            </a:pPr>
            <a:r>
              <a:rPr lang="pt-PT" sz="2000" dirty="0" smtClean="0">
                <a:latin typeface="Arial" pitchFamily="34" charset="0"/>
                <a:cs typeface="Arial" pitchFamily="34" charset="0"/>
              </a:rPr>
              <a:t>Grande </a:t>
            </a:r>
            <a:r>
              <a:rPr lang="pt-PT" sz="2000" dirty="0">
                <a:latin typeface="Arial" pitchFamily="34" charset="0"/>
                <a:cs typeface="Arial" pitchFamily="34" charset="0"/>
              </a:rPr>
              <a:t>parte da energia é «perdida» (dissipada) ao longo da cadeia alimentar, diminuindo de nível para nível. Pode então dizer-se que: </a:t>
            </a:r>
          </a:p>
          <a:p>
            <a:pPr algn="just">
              <a:spcAft>
                <a:spcPts val="800"/>
              </a:spcAft>
            </a:pPr>
            <a:r>
              <a:rPr lang="pt-PT" sz="2000" dirty="0">
                <a:solidFill>
                  <a:srgbClr val="0087BF"/>
                </a:solidFill>
                <a:latin typeface="Arial" pitchFamily="34" charset="0"/>
                <a:cs typeface="Arial" pitchFamily="34" charset="0"/>
              </a:rPr>
              <a:t>•</a:t>
            </a:r>
            <a:r>
              <a:rPr lang="pt-PT" sz="2000" dirty="0">
                <a:latin typeface="Arial" pitchFamily="34" charset="0"/>
                <a:cs typeface="Arial" pitchFamily="34" charset="0"/>
              </a:rPr>
              <a:t> o fluxo de energia num ecossistema é unidirecional começando sempre com a luz solar a ser captada pelos produtores; </a:t>
            </a:r>
          </a:p>
          <a:p>
            <a:pPr algn="just">
              <a:spcAft>
                <a:spcPts val="800"/>
              </a:spcAft>
            </a:pPr>
            <a:r>
              <a:rPr lang="pt-PT" sz="2000" dirty="0">
                <a:solidFill>
                  <a:srgbClr val="0087BF"/>
                </a:solidFill>
                <a:latin typeface="Arial" pitchFamily="34" charset="0"/>
                <a:cs typeface="Arial" pitchFamily="34" charset="0"/>
              </a:rPr>
              <a:t>•</a:t>
            </a:r>
            <a:r>
              <a:rPr lang="pt-PT" sz="2000" dirty="0">
                <a:latin typeface="Arial" pitchFamily="34" charset="0"/>
                <a:cs typeface="Arial" pitchFamily="34" charset="0"/>
              </a:rPr>
              <a:t> o fluxo de energia diminui à medida que aumenta o nível </a:t>
            </a:r>
            <a:r>
              <a:rPr lang="pt-PT" sz="2000" dirty="0" smtClean="0">
                <a:latin typeface="Arial" pitchFamily="34" charset="0"/>
                <a:cs typeface="Arial" pitchFamily="34" charset="0"/>
              </a:rPr>
              <a:t>trófico. </a:t>
            </a:r>
            <a:endParaRPr lang="pt-PT" sz="2000" dirty="0">
              <a:latin typeface="Arial" pitchFamily="34" charset="0"/>
              <a:cs typeface="Arial" pitchFamily="34" charset="0"/>
            </a:endParaRPr>
          </a:p>
        </p:txBody>
      </p:sp>
    </p:spTree>
    <p:extLst>
      <p:ext uri="{BB962C8B-B14F-4D97-AF65-F5344CB8AC3E}">
        <p14:creationId xmlns:p14="http://schemas.microsoft.com/office/powerpoint/2010/main" val="109225863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90" name="Picture 18"/>
          <p:cNvPicPr>
            <a:picLocks noChangeAspect="1" noChangeArrowheads="1"/>
          </p:cNvPicPr>
          <p:nvPr/>
        </p:nvPicPr>
        <p:blipFill rotWithShape="1">
          <a:blip r:embed="rId2">
            <a:extLst>
              <a:ext uri="{28A0092B-C50C-407E-A947-70E740481C1C}">
                <a14:useLocalDpi xmlns:a14="http://schemas.microsoft.com/office/drawing/2010/main" val="0"/>
              </a:ext>
            </a:extLst>
          </a:blip>
          <a:srcRect r="4778"/>
          <a:stretch/>
        </p:blipFill>
        <p:spPr bwMode="auto">
          <a:xfrm>
            <a:off x="6983981" y="2317044"/>
            <a:ext cx="2162623" cy="20495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4552" y="1124744"/>
            <a:ext cx="1440160" cy="708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59299" y="1131729"/>
            <a:ext cx="1334219" cy="7014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8"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04805" y="1148108"/>
            <a:ext cx="1467978" cy="668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9"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03143" y="1124744"/>
            <a:ext cx="1325365" cy="721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1" name="Picture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78291" y="5876440"/>
            <a:ext cx="946571" cy="537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2" name="Picture 10"/>
          <p:cNvPicPr>
            <a:picLocks noChangeAspect="1" noChangeArrowheads="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660232" y="3657736"/>
            <a:ext cx="885825"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4" name="Picture 12"/>
          <p:cNvPicPr>
            <a:picLocks noChangeAspect="1" noChangeArrowheads="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388009" y="4224320"/>
            <a:ext cx="1455761" cy="16521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6" name="Picture 14"/>
          <p:cNvPicPr>
            <a:picLocks noChangeAspect="1" noChangeArrowheads="1"/>
          </p:cNvPicPr>
          <p:nvPr/>
        </p:nvPicPr>
        <p:blipFill rotWithShape="1">
          <a:blip r:embed="rId10">
            <a:extLst>
              <a:ext uri="{28A0092B-C50C-407E-A947-70E740481C1C}">
                <a14:useLocalDpi xmlns:a14="http://schemas.microsoft.com/office/drawing/2010/main" val="0"/>
              </a:ext>
            </a:extLst>
          </a:blip>
          <a:srcRect l="10312" t="18995" r="21562" b="15409"/>
          <a:stretch/>
        </p:blipFill>
        <p:spPr bwMode="auto">
          <a:xfrm>
            <a:off x="35496" y="3253148"/>
            <a:ext cx="1038225" cy="99344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49128" y="3613188"/>
            <a:ext cx="885825"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7" name="Picture 15"/>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071911" y="3523927"/>
            <a:ext cx="655525" cy="5575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8" name="Picture 16"/>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722762" y="3749868"/>
            <a:ext cx="692995" cy="3002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858666" y="3646401"/>
            <a:ext cx="885825"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80942" y="3646401"/>
            <a:ext cx="885825"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9" name="Picture 17"/>
          <p:cNvPicPr>
            <a:picLocks noChangeAspect="1" noChangeArrowheads="1"/>
          </p:cNvPicPr>
          <p:nvPr/>
        </p:nvPicPr>
        <p:blipFill>
          <a:blip r:embed="rId1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025778" y="2999049"/>
            <a:ext cx="1725799" cy="11854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220119" y="2263523"/>
            <a:ext cx="1007176" cy="1250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 name="Picture 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864279" y="2364934"/>
            <a:ext cx="1007176" cy="1250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 name="Picture 8"/>
          <p:cNvPicPr>
            <a:picLocks noChangeAspect="1" noChangeArrowheads="1"/>
          </p:cNvPicPr>
          <p:nvPr/>
        </p:nvPicPr>
        <p:blipFill>
          <a:blip r:embed="rId1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880318" y="2059330"/>
            <a:ext cx="1007176" cy="1250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 name="Picture 8"/>
          <p:cNvPicPr>
            <a:picLocks noChangeAspect="1" noChangeArrowheads="1"/>
          </p:cNvPicPr>
          <p:nvPr/>
        </p:nvPicPr>
        <p:blipFill>
          <a:blip r:embed="rId1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065292" y="1682524"/>
            <a:ext cx="1007176" cy="1250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 name="Picture 11"/>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890020" y="4246588"/>
            <a:ext cx="619522" cy="11090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 name="Picture 11"/>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649250" y="4246587"/>
            <a:ext cx="619522" cy="11090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91" name="Picture 19"/>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3765797" y="5399932"/>
            <a:ext cx="2489869" cy="5749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 name="Picture 12"/>
          <p:cNvPicPr>
            <a:picLocks noChangeAspect="1" noChangeArrowheads="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flipH="1">
            <a:off x="2195736" y="4224320"/>
            <a:ext cx="1455761" cy="16521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CaixaDeTexto 1"/>
          <p:cNvSpPr txBox="1"/>
          <p:nvPr/>
        </p:nvSpPr>
        <p:spPr>
          <a:xfrm>
            <a:off x="108812" y="3499543"/>
            <a:ext cx="891591" cy="523220"/>
          </a:xfrm>
          <a:prstGeom prst="rect">
            <a:avLst/>
          </a:prstGeom>
          <a:noFill/>
        </p:spPr>
        <p:txBody>
          <a:bodyPr wrap="none" rtlCol="0">
            <a:spAutoFit/>
          </a:bodyPr>
          <a:lstStyle/>
          <a:p>
            <a:pPr algn="ctr"/>
            <a:r>
              <a:rPr lang="pt-PT" sz="1400" b="1" dirty="0" smtClean="0">
                <a:latin typeface="Arial" pitchFamily="34" charset="0"/>
                <a:cs typeface="Arial" pitchFamily="34" charset="0"/>
              </a:rPr>
              <a:t>Energia </a:t>
            </a:r>
          </a:p>
          <a:p>
            <a:pPr algn="ctr"/>
            <a:r>
              <a:rPr lang="pt-PT" sz="1400" b="1" dirty="0" smtClean="0">
                <a:latin typeface="Arial" pitchFamily="34" charset="0"/>
                <a:cs typeface="Arial" pitchFamily="34" charset="0"/>
              </a:rPr>
              <a:t>solar</a:t>
            </a:r>
            <a:endParaRPr lang="pt-PT" sz="1400" b="1" dirty="0">
              <a:latin typeface="Arial" pitchFamily="34" charset="0"/>
              <a:cs typeface="Arial" pitchFamily="34" charset="0"/>
            </a:endParaRPr>
          </a:p>
        </p:txBody>
      </p:sp>
    </p:spTree>
    <p:extLst>
      <p:ext uri="{BB962C8B-B14F-4D97-AF65-F5344CB8AC3E}">
        <p14:creationId xmlns:p14="http://schemas.microsoft.com/office/powerpoint/2010/main" val="2959977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repeatCount="2000" fill="hold" nodeType="clickEffect">
                                  <p:stCondLst>
                                    <p:cond delay="0"/>
                                  </p:stCondLst>
                                  <p:childTnLst>
                                    <p:animEffect transition="out" filter="fade">
                                      <p:cBhvr>
                                        <p:cTn id="6" dur="500" tmFilter="0, 0; .2, .5; .8, .5; 1, 0"/>
                                        <p:tgtEl>
                                          <p:spTgt spid="3086"/>
                                        </p:tgtEl>
                                      </p:cBhvr>
                                    </p:animEffect>
                                    <p:animScale>
                                      <p:cBhvr>
                                        <p:cTn id="7" dur="250" autoRev="1" fill="hold"/>
                                        <p:tgtEl>
                                          <p:spTgt spid="3086"/>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3087"/>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3076"/>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23"/>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21"/>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3088"/>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3077"/>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24"/>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22"/>
                                        </p:tgtEl>
                                        <p:attrNameLst>
                                          <p:attrName>style.visibility</p:attrName>
                                        </p:attrNameLst>
                                      </p:cBhvr>
                                      <p:to>
                                        <p:strVal val="visible"/>
                                      </p:to>
                                    </p:set>
                                  </p:childTnLst>
                                </p:cTn>
                              </p:par>
                              <p:par>
                                <p:cTn id="36" presetID="1" presetClass="entr" presetSubtype="0" fill="hold" nodeType="withEffect">
                                  <p:stCondLst>
                                    <p:cond delay="0"/>
                                  </p:stCondLst>
                                  <p:childTnLst>
                                    <p:set>
                                      <p:cBhvr>
                                        <p:cTn id="37" dur="1" fill="hold">
                                          <p:stCondLst>
                                            <p:cond delay="0"/>
                                          </p:stCondLst>
                                        </p:cTn>
                                        <p:tgtEl>
                                          <p:spTgt spid="3089"/>
                                        </p:tgtEl>
                                        <p:attrNameLst>
                                          <p:attrName>style.visibility</p:attrName>
                                        </p:attrNameLst>
                                      </p:cBhvr>
                                      <p:to>
                                        <p:strVal val="visible"/>
                                      </p:to>
                                    </p:set>
                                  </p:childTnLst>
                                </p:cTn>
                              </p:par>
                              <p:par>
                                <p:cTn id="38" presetID="1" presetClass="entr" presetSubtype="0" fill="hold" nodeType="withEffect">
                                  <p:stCondLst>
                                    <p:cond delay="0"/>
                                  </p:stCondLst>
                                  <p:childTnLst>
                                    <p:set>
                                      <p:cBhvr>
                                        <p:cTn id="39" dur="1" fill="hold">
                                          <p:stCondLst>
                                            <p:cond delay="0"/>
                                          </p:stCondLst>
                                        </p:cTn>
                                        <p:tgtEl>
                                          <p:spTgt spid="3078"/>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25"/>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3082"/>
                                        </p:tgtEl>
                                        <p:attrNameLst>
                                          <p:attrName>style.visibility</p:attrName>
                                        </p:attrNameLst>
                                      </p:cBhvr>
                                      <p:to>
                                        <p:strVal val="visible"/>
                                      </p:to>
                                    </p:set>
                                  </p:childTnLst>
                                </p:cTn>
                              </p:par>
                              <p:par>
                                <p:cTn id="48" presetID="1" presetClass="entr" presetSubtype="0" fill="hold" nodeType="withEffect">
                                  <p:stCondLst>
                                    <p:cond delay="0"/>
                                  </p:stCondLst>
                                  <p:childTnLst>
                                    <p:set>
                                      <p:cBhvr>
                                        <p:cTn id="49" dur="1" fill="hold">
                                          <p:stCondLst>
                                            <p:cond delay="0"/>
                                          </p:stCondLst>
                                        </p:cTn>
                                        <p:tgtEl>
                                          <p:spTgt spid="3090"/>
                                        </p:tgtEl>
                                        <p:attrNameLst>
                                          <p:attrName>style.visibility</p:attrName>
                                        </p:attrNameLst>
                                      </p:cBhvr>
                                      <p:to>
                                        <p:strVal val="visible"/>
                                      </p:to>
                                    </p:set>
                                  </p:childTnLst>
                                </p:cTn>
                              </p:par>
                              <p:par>
                                <p:cTn id="50" presetID="1" presetClass="entr" presetSubtype="0" fill="hold" nodeType="withEffect">
                                  <p:stCondLst>
                                    <p:cond delay="0"/>
                                  </p:stCondLst>
                                  <p:childTnLst>
                                    <p:set>
                                      <p:cBhvr>
                                        <p:cTn id="51" dur="1" fill="hold">
                                          <p:stCondLst>
                                            <p:cond delay="0"/>
                                          </p:stCondLst>
                                        </p:cTn>
                                        <p:tgtEl>
                                          <p:spTgt spid="3079"/>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nodeType="clickEffect">
                                  <p:stCondLst>
                                    <p:cond delay="0"/>
                                  </p:stCondLst>
                                  <p:childTnLst>
                                    <p:set>
                                      <p:cBhvr>
                                        <p:cTn id="55" dur="1" fill="hold">
                                          <p:stCondLst>
                                            <p:cond delay="0"/>
                                          </p:stCondLst>
                                        </p:cTn>
                                        <p:tgtEl>
                                          <p:spTgt spid="26"/>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nodeType="clickEffect">
                                  <p:stCondLst>
                                    <p:cond delay="0"/>
                                  </p:stCondLst>
                                  <p:childTnLst>
                                    <p:set>
                                      <p:cBhvr>
                                        <p:cTn id="59" dur="1" fill="hold">
                                          <p:stCondLst>
                                            <p:cond delay="0"/>
                                          </p:stCondLst>
                                        </p:cTn>
                                        <p:tgtEl>
                                          <p:spTgt spid="27"/>
                                        </p:tgtEl>
                                        <p:attrNameLst>
                                          <p:attrName>style.visibility</p:attrName>
                                        </p:attrNameLst>
                                      </p:cBhvr>
                                      <p:to>
                                        <p:strVal val="visible"/>
                                      </p:to>
                                    </p:set>
                                  </p:childTnLst>
                                </p:cTn>
                              </p:par>
                              <p:par>
                                <p:cTn id="60" presetID="1" presetClass="entr" presetSubtype="0" fill="hold" nodeType="withEffect">
                                  <p:stCondLst>
                                    <p:cond delay="0"/>
                                  </p:stCondLst>
                                  <p:childTnLst>
                                    <p:set>
                                      <p:cBhvr>
                                        <p:cTn id="61" dur="1" fill="hold">
                                          <p:stCondLst>
                                            <p:cond delay="0"/>
                                          </p:stCondLst>
                                        </p:cTn>
                                        <p:tgtEl>
                                          <p:spTgt spid="28"/>
                                        </p:tgtEl>
                                        <p:attrNameLst>
                                          <p:attrName>style.visibility</p:attrName>
                                        </p:attrNameLst>
                                      </p:cBhvr>
                                      <p:to>
                                        <p:strVal val="visible"/>
                                      </p:to>
                                    </p:set>
                                  </p:childTnLst>
                                </p:cTn>
                              </p:par>
                              <p:par>
                                <p:cTn id="62" presetID="1" presetClass="entr" presetSubtype="0" fill="hold" nodeType="withEffect">
                                  <p:stCondLst>
                                    <p:cond delay="0"/>
                                  </p:stCondLst>
                                  <p:childTnLst>
                                    <p:set>
                                      <p:cBhvr>
                                        <p:cTn id="63" dur="1" fill="hold">
                                          <p:stCondLst>
                                            <p:cond delay="0"/>
                                          </p:stCondLst>
                                        </p:cTn>
                                        <p:tgtEl>
                                          <p:spTgt spid="30"/>
                                        </p:tgtEl>
                                        <p:attrNameLst>
                                          <p:attrName>style.visibility</p:attrName>
                                        </p:attrNameLst>
                                      </p:cBhvr>
                                      <p:to>
                                        <p:strVal val="visible"/>
                                      </p:to>
                                    </p:set>
                                  </p:childTnLst>
                                </p:cTn>
                              </p:par>
                              <p:par>
                                <p:cTn id="64" presetID="1" presetClass="entr" presetSubtype="0" fill="hold" nodeType="withEffect">
                                  <p:stCondLst>
                                    <p:cond delay="0"/>
                                  </p:stCondLst>
                                  <p:childTnLst>
                                    <p:set>
                                      <p:cBhvr>
                                        <p:cTn id="65" dur="1" fill="hold">
                                          <p:stCondLst>
                                            <p:cond delay="0"/>
                                          </p:stCondLst>
                                        </p:cTn>
                                        <p:tgtEl>
                                          <p:spTgt spid="3084"/>
                                        </p:tgtEl>
                                        <p:attrNameLst>
                                          <p:attrName>style.visibility</p:attrName>
                                        </p:attrNameLst>
                                      </p:cBhvr>
                                      <p:to>
                                        <p:strVal val="visible"/>
                                      </p:to>
                                    </p:set>
                                  </p:childTnLst>
                                </p:cTn>
                              </p:par>
                              <p:par>
                                <p:cTn id="66" presetID="1" presetClass="entr" presetSubtype="0" fill="hold" nodeType="withEffect">
                                  <p:stCondLst>
                                    <p:cond delay="0"/>
                                  </p:stCondLst>
                                  <p:childTnLst>
                                    <p:set>
                                      <p:cBhvr>
                                        <p:cTn id="67" dur="1" fill="hold">
                                          <p:stCondLst>
                                            <p:cond delay="0"/>
                                          </p:stCondLst>
                                        </p:cTn>
                                        <p:tgtEl>
                                          <p:spTgt spid="3091"/>
                                        </p:tgtEl>
                                        <p:attrNameLst>
                                          <p:attrName>style.visibility</p:attrName>
                                        </p:attrNameLst>
                                      </p:cBhvr>
                                      <p:to>
                                        <p:strVal val="visible"/>
                                      </p:to>
                                    </p:set>
                                  </p:childTnLst>
                                </p:cTn>
                              </p:par>
                            </p:childTnLst>
                          </p:cTn>
                        </p:par>
                      </p:childTnLst>
                    </p:cTn>
                  </p:par>
                  <p:par>
                    <p:cTn id="68" fill="hold">
                      <p:stCondLst>
                        <p:cond delay="indefinite"/>
                      </p:stCondLst>
                      <p:childTnLst>
                        <p:par>
                          <p:cTn id="69" fill="hold">
                            <p:stCondLst>
                              <p:cond delay="0"/>
                            </p:stCondLst>
                            <p:childTnLst>
                              <p:par>
                                <p:cTn id="70" presetID="1" presetClass="entr" presetSubtype="0" fill="hold" nodeType="clickEffect">
                                  <p:stCondLst>
                                    <p:cond delay="0"/>
                                  </p:stCondLst>
                                  <p:childTnLst>
                                    <p:set>
                                      <p:cBhvr>
                                        <p:cTn id="71" dur="1" fill="hold">
                                          <p:stCondLst>
                                            <p:cond delay="0"/>
                                          </p:stCondLst>
                                        </p:cTn>
                                        <p:tgtEl>
                                          <p:spTgt spid="30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410</TotalTime>
  <Words>564</Words>
  <Application>Microsoft Office PowerPoint</Application>
  <PresentationFormat>Apresentação no Ecrã (4:3)</PresentationFormat>
  <Paragraphs>47</Paragraphs>
  <Slides>19</Slides>
  <Notes>0</Notes>
  <HiddenSlides>0</HiddenSlides>
  <MMClips>0</MMClips>
  <ScaleCrop>false</ScaleCrop>
  <HeadingPairs>
    <vt:vector size="4" baseType="variant">
      <vt:variant>
        <vt:lpstr>Tema</vt:lpstr>
      </vt:variant>
      <vt:variant>
        <vt:i4>1</vt:i4>
      </vt:variant>
      <vt:variant>
        <vt:lpstr>Títulos dos diapositivos</vt:lpstr>
      </vt:variant>
      <vt:variant>
        <vt:i4>19</vt:i4>
      </vt:variant>
    </vt:vector>
  </HeadingPairs>
  <TitlesOfParts>
    <vt:vector size="20" baseType="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Bloco Grafico, LDA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Maria Lopes Santos</dc:creator>
  <cp:lastModifiedBy>Maria Lopes Santos</cp:lastModifiedBy>
  <cp:revision>87</cp:revision>
  <dcterms:created xsi:type="dcterms:W3CDTF">2014-02-07T16:37:28Z</dcterms:created>
  <dcterms:modified xsi:type="dcterms:W3CDTF">2014-06-04T10:56:07Z</dcterms:modified>
</cp:coreProperties>
</file>