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57" r:id="rId2"/>
    <p:sldId id="281" r:id="rId3"/>
    <p:sldId id="258" r:id="rId4"/>
    <p:sldId id="282" r:id="rId5"/>
    <p:sldId id="283" r:id="rId6"/>
    <p:sldId id="284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é Machado" initials="J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B46"/>
    <a:srgbClr val="555555"/>
    <a:srgbClr val="3CA2BE"/>
    <a:srgbClr val="9BBA58"/>
    <a:srgbClr val="B66D31"/>
    <a:srgbClr val="CF010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702" autoAdjust="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108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547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00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042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48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629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917" y="188640"/>
            <a:ext cx="425788" cy="521686"/>
          </a:xfrm>
          <a:prstGeom prst="rect">
            <a:avLst/>
          </a:prstGeom>
        </p:spPr>
      </p:pic>
      <p:sp>
        <p:nvSpPr>
          <p:cNvPr id="8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12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719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52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19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08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073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6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6735" y="188640"/>
            <a:ext cx="8686800" cy="841248"/>
          </a:xfrm>
        </p:spPr>
        <p:txBody>
          <a:bodyPr>
            <a:normAutofit/>
          </a:bodyPr>
          <a:lstStyle/>
          <a:p>
            <a:r>
              <a:rPr lang="pt-PT" sz="2400" b="1" cap="none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Célula – unidade básica da Biodiversidade</a:t>
            </a:r>
            <a:endParaRPr lang="pt-PT" sz="2400" b="1" cap="none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82" y="997056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Quantos seres vivos diferentes existem na Terra?</a:t>
            </a:r>
            <a:endParaRPr lang="pt-PT" sz="20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5446965"/>
            <a:ext cx="81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Já foram identificadas cerca de 1 800 000 espécies, mas poderão existir entre 5 e 150 milhões...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1560" y="3726619"/>
            <a:ext cx="81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Na Terra existe uma grande</a:t>
            </a:r>
          </a:p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Biodiversidade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4614126" y="4527999"/>
            <a:ext cx="216024" cy="576064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683568" y="5347527"/>
            <a:ext cx="811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Variedade de espécies existentes num determinado local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4572000" y="3159847"/>
            <a:ext cx="216024" cy="569224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Picture 13" descr="Captura de ecrã 2014-05-23, às 15.41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558352"/>
            <a:ext cx="3598044" cy="3609183"/>
          </a:xfrm>
          <a:prstGeom prst="rect">
            <a:avLst/>
          </a:prstGeom>
        </p:spPr>
      </p:pic>
      <p:pic>
        <p:nvPicPr>
          <p:cNvPr id="15" name="Picture 14" descr="Captura de ecrã 2014-05-23, às 15.41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02564"/>
            <a:ext cx="4608512" cy="3554627"/>
          </a:xfrm>
          <a:prstGeom prst="rect">
            <a:avLst/>
          </a:prstGeom>
        </p:spPr>
      </p:pic>
      <p:pic>
        <p:nvPicPr>
          <p:cNvPr id="18" name="Picture 17" descr="Captura de ecrã 2014-05-23, às 15.42.2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628800"/>
            <a:ext cx="3347960" cy="3500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46181 " pathEditMode="relative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" grpId="1"/>
      <p:bldP spid="22" grpId="0"/>
      <p:bldP spid="23" grpId="0" animBg="1"/>
      <p:bldP spid="24" grpId="0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5796" y="92719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24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é uma espécie?</a:t>
            </a:r>
            <a:endParaRPr lang="pt-PT" sz="24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81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Conjunto de seres vivos com características semelhantes, que se podem reproduzir entre si, originando descendentes férteis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940658"/>
            <a:ext cx="676075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2400" b="1">
                <a:solidFill>
                  <a:srgbClr val="5FBB46"/>
                </a:solidFill>
                <a:latin typeface="Arial"/>
                <a:cs typeface="Arial"/>
              </a:defRPr>
            </a:lvl1pPr>
          </a:lstStyle>
          <a:p>
            <a:r>
              <a:rPr lang="pt-PT" dirty="0"/>
              <a:t>O burro e o cavalo são da mesma espécie?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051609" y="1711423"/>
            <a:ext cx="7040783" cy="3650263"/>
            <a:chOff x="1217035" y="2276474"/>
            <a:chExt cx="7040783" cy="3650263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13" b="5971"/>
            <a:stretch/>
          </p:blipFill>
          <p:spPr bwMode="auto">
            <a:xfrm>
              <a:off x="1217035" y="2276474"/>
              <a:ext cx="1555286" cy="1914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5" r="4464"/>
            <a:stretch/>
          </p:blipFill>
          <p:spPr bwMode="auto">
            <a:xfrm>
              <a:off x="5696293" y="2276474"/>
              <a:ext cx="2561525" cy="1914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32" r="9723"/>
            <a:stretch/>
          </p:blipFill>
          <p:spPr bwMode="auto">
            <a:xfrm>
              <a:off x="3118186" y="3909982"/>
              <a:ext cx="2124364" cy="20167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V="1">
              <a:off x="2843213" y="2852737"/>
              <a:ext cx="2737420" cy="0"/>
            </a:xfrm>
            <a:prstGeom prst="line">
              <a:avLst/>
            </a:prstGeom>
            <a:noFill/>
            <a:ln w="28440">
              <a:solidFill>
                <a:srgbClr val="5FBB4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4183425" y="2843570"/>
              <a:ext cx="50" cy="997297"/>
            </a:xfrm>
            <a:prstGeom prst="line">
              <a:avLst/>
            </a:prstGeom>
            <a:noFill/>
            <a:ln w="28440">
              <a:solidFill>
                <a:srgbClr val="5FBB4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 Box 1"/>
          <p:cNvSpPr txBox="1">
            <a:spLocks noChangeArrowheads="1"/>
          </p:cNvSpPr>
          <p:nvPr/>
        </p:nvSpPr>
        <p:spPr bwMode="auto">
          <a:xfrm>
            <a:off x="683568" y="5445224"/>
            <a:ext cx="784860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  <a:buClr>
                <a:srgbClr val="404040"/>
              </a:buClr>
            </a:pP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Um burro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pode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acasalar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com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uma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égua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,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originando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descendentes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,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uma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mula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ou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um macho,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que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são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estéreis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en-GB" b="1" dirty="0">
              <a:solidFill>
                <a:srgbClr val="984807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  <a:buClr>
                <a:srgbClr val="404040"/>
              </a:buClr>
            </a:pPr>
            <a:endParaRPr lang="en-GB" sz="2000" dirty="0">
              <a:solidFill>
                <a:srgbClr val="404040"/>
              </a:solidFill>
              <a:latin typeface="Verdana" charset="0"/>
              <a:cs typeface="Lucida Sans Unicode" charset="0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  <a:buClr>
                <a:srgbClr val="404040"/>
              </a:buClr>
            </a:pPr>
            <a:endParaRPr lang="en-GB" sz="2000" dirty="0">
              <a:solidFill>
                <a:srgbClr val="404040"/>
              </a:solidFill>
              <a:latin typeface="Verdana" charset="0"/>
              <a:cs typeface="Lucida Sans Unicode" charset="0"/>
            </a:endParaRPr>
          </a:p>
        </p:txBody>
      </p:sp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503412" y="5445224"/>
            <a:ext cx="8208912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450"/>
              </a:spcBef>
              <a:buClr>
                <a:srgbClr val="404040"/>
              </a:buClr>
            </a:pP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O burro e o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cavalo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CF0101"/>
                </a:solidFill>
                <a:latin typeface="Arial"/>
                <a:cs typeface="Arial"/>
              </a:rPr>
              <a:t>não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são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da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mesma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espécie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porque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,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apesar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de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terem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características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semelhantes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e de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poderem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reproduzir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-se, </a:t>
            </a:r>
            <a:r>
              <a:rPr lang="en-GB" b="1" dirty="0" err="1" smtClean="0">
                <a:solidFill>
                  <a:srgbClr val="404040"/>
                </a:solidFill>
                <a:latin typeface="Arial"/>
                <a:cs typeface="Arial"/>
              </a:rPr>
              <a:t>originam</a:t>
            </a:r>
            <a:r>
              <a:rPr lang="en-GB" b="1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CF0101"/>
                </a:solidFill>
                <a:latin typeface="Arial"/>
                <a:cs typeface="Arial"/>
              </a:rPr>
              <a:t>descendentes</a:t>
            </a:r>
            <a:r>
              <a:rPr lang="en-GB" b="1" dirty="0" smtClean="0">
                <a:solidFill>
                  <a:srgbClr val="CF0101"/>
                </a:solidFill>
                <a:latin typeface="Arial"/>
                <a:cs typeface="Arial"/>
              </a:rPr>
              <a:t> </a:t>
            </a:r>
            <a:r>
              <a:rPr lang="en-GB" b="1" dirty="0" err="1" smtClean="0">
                <a:solidFill>
                  <a:srgbClr val="CF0101"/>
                </a:solidFill>
                <a:latin typeface="Arial"/>
                <a:cs typeface="Arial"/>
              </a:rPr>
              <a:t>estéreis</a:t>
            </a:r>
            <a:r>
              <a:rPr lang="en-GB" b="1" dirty="0" smtClean="0">
                <a:solidFill>
                  <a:schemeClr val="tx1"/>
                </a:solidFill>
                <a:latin typeface="Arial"/>
                <a:cs typeface="Arial"/>
              </a:rPr>
              <a:t>.</a:t>
            </a:r>
            <a:endParaRPr lang="en-GB" sz="2000" dirty="0">
              <a:solidFill>
                <a:schemeClr val="tx1"/>
              </a:solidFill>
              <a:latin typeface="Verdana" charset="0"/>
              <a:cs typeface="Lucida Sans Unicode" charset="0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  <a:buClr>
                <a:srgbClr val="404040"/>
              </a:buClr>
            </a:pPr>
            <a:endParaRPr lang="en-GB" sz="2000" dirty="0">
              <a:solidFill>
                <a:srgbClr val="404040"/>
              </a:solidFill>
              <a:latin typeface="Verdana" charset="0"/>
              <a:cs typeface="Lucida Sans Unicode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7504" y="-27384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Célula – unidade básica da Biodiversidade</a:t>
            </a:r>
            <a:endParaRPr lang="pt-PT" sz="1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30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13" grpId="0"/>
      <p:bldP spid="13" grpId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220072" y="6506872"/>
            <a:ext cx="3923928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88"/>
          <a:stretch/>
        </p:blipFill>
        <p:spPr bwMode="auto">
          <a:xfrm>
            <a:off x="6156176" y="3056911"/>
            <a:ext cx="2987824" cy="38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92877" y="908720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5FBB46"/>
                </a:solidFill>
                <a:latin typeface="Arial"/>
                <a:cs typeface="Arial"/>
              </a:rPr>
              <a:t>Quais são as características comuns aos seres vivos?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9592" y="177281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Todos os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3608" y="2204864"/>
            <a:ext cx="768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5FBB46"/>
              </a:buClr>
              <a:buSzPct val="90000"/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rocam matéria e energia com o exterior;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3608" y="2564904"/>
            <a:ext cx="768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5FBB46"/>
              </a:buClr>
              <a:buSzPct val="90000"/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riginam  outros organismos semelhantes;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43608" y="2915652"/>
            <a:ext cx="768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5FBB46"/>
              </a:buClr>
              <a:buSzPct val="90000"/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espondem a estímulos do meio;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3608" y="3275692"/>
            <a:ext cx="768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5FBB46"/>
              </a:buClr>
              <a:buSzPct val="90000"/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ossuem como unidade básica, a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célula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592" y="422108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Organismos constituídos por apenas uma célula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2339752" y="4941168"/>
            <a:ext cx="216024" cy="569224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TextBox 32"/>
          <p:cNvSpPr txBox="1"/>
          <p:nvPr/>
        </p:nvSpPr>
        <p:spPr>
          <a:xfrm>
            <a:off x="755576" y="5590981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Seres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unicelulares</a:t>
            </a:r>
            <a:endParaRPr lang="pt-PT" b="1" dirty="0">
              <a:solidFill>
                <a:srgbClr val="CF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88024" y="422108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Organismos constituídos por diversas células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6372200" y="4941168"/>
            <a:ext cx="216024" cy="569224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TextBox 35"/>
          <p:cNvSpPr txBox="1"/>
          <p:nvPr/>
        </p:nvSpPr>
        <p:spPr>
          <a:xfrm>
            <a:off x="4788024" y="5590981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Seres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pluricelulares</a:t>
            </a:r>
            <a:endParaRPr lang="pt-PT" b="1" dirty="0">
              <a:solidFill>
                <a:srgbClr val="CF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101" b="84404" l="14091" r="865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7784" y="5373216"/>
            <a:ext cx="1775318" cy="1319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7904" y="6104329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Euglena</a:t>
            </a:r>
            <a:endParaRPr lang="en-US" sz="12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07504" y="-27384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Célula – unidade básica da Biodiversidade</a:t>
            </a:r>
            <a:endParaRPr lang="pt-PT" sz="1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5820" y="864295"/>
            <a:ext cx="7812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FBB46"/>
                </a:solidFill>
                <a:latin typeface="Arial"/>
                <a:cs typeface="Arial"/>
              </a:rPr>
              <a:t>Quem observou as células pela primeira vez?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682859"/>
            <a:ext cx="8219256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pt-PT" sz="1700" b="1" dirty="0" smtClean="0">
                <a:latin typeface="Arial"/>
                <a:cs typeface="Arial"/>
              </a:rPr>
              <a:t>Em 1665, Robert Hooke, observou uma lâmina fina de cortiça, utilizando um microscópio que ele próprio construiu.</a:t>
            </a:r>
          </a:p>
        </p:txBody>
      </p:sp>
      <p:pic>
        <p:nvPicPr>
          <p:cNvPr id="4" name="Picture 2" descr="http://www.smithlifescience.com/cork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9160" y="3861048"/>
            <a:ext cx="3275978" cy="2486586"/>
          </a:xfrm>
          <a:prstGeom prst="rect">
            <a:avLst/>
          </a:prstGeom>
          <a:noFill/>
        </p:spPr>
      </p:pic>
      <p:pic>
        <p:nvPicPr>
          <p:cNvPr id="5" name="Picture 4" descr="http://t0.gstatic.com/images?q=tbn:ANd9GcT1pDCgzxbKXaMbUauAZO3HM2dTEDRAl0SOgT0qBVsjqvhljLg&amp;t=1&amp;usg=__1EJ4XTK6u2MIVFrmBv78hzNxY9Y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329" y="2444782"/>
            <a:ext cx="2818656" cy="364851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139952" y="3106802"/>
            <a:ext cx="4531392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300"/>
              </a:lnSpc>
            </a:pPr>
            <a:r>
              <a:rPr lang="pt-PT" sz="1700" b="1" dirty="0" smtClean="0">
                <a:latin typeface="Arial"/>
                <a:cs typeface="Arial"/>
              </a:rPr>
              <a:t>Hooke observou pequenas cavidades, as quais baptizou de células.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7504" y="-27384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Célula – unidade básica da Biodiversidade</a:t>
            </a:r>
            <a:endParaRPr lang="pt-PT" sz="1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425" y="2242876"/>
            <a:ext cx="2405757" cy="293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877" y="1023119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Constituição básica da célula</a:t>
            </a:r>
            <a:endParaRPr lang="pt-PT" sz="24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81082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Todas as células são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224287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5FBB46"/>
              </a:buClr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presentam uma fronteira –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membrana celular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através da qual ocorrem trocas com o exterior;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3539020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5FBB46"/>
              </a:buClr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presentam um meio aquoso –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citoplasma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onde existem vários componentes, que interagem;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08" y="512319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5FBB46"/>
              </a:buClr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presentam </a:t>
            </a:r>
          </a:p>
          <a:p>
            <a:pPr algn="just">
              <a:buClr>
                <a:srgbClr val="5FBB46"/>
              </a:buClr>
            </a:pPr>
            <a:r>
              <a:rPr lang="pt-PT" b="1" dirty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material genético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 rot="1934310">
            <a:off x="1951985" y="2919761"/>
            <a:ext cx="139914" cy="429742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Box 9"/>
          <p:cNvSpPr txBox="1"/>
          <p:nvPr/>
        </p:nvSpPr>
        <p:spPr>
          <a:xfrm>
            <a:off x="899591" y="3291010"/>
            <a:ext cx="223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5FBB46"/>
              </a:buClr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elimitado por uma membrana –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têm núcleo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 rot="19130199">
            <a:off x="3218245" y="2912791"/>
            <a:ext cx="141832" cy="421450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3213213" y="3291010"/>
            <a:ext cx="2798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5FBB46"/>
              </a:buClr>
              <a:buFont typeface="Arial"/>
              <a:buChar char="•"/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ão delimitado por uma membrana –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têm núcleo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1907704" y="4214340"/>
            <a:ext cx="139914" cy="429742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/>
          <p:cNvSpPr txBox="1"/>
          <p:nvPr/>
        </p:nvSpPr>
        <p:spPr>
          <a:xfrm>
            <a:off x="827584" y="47183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élula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eucariótica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4211960" y="4214340"/>
            <a:ext cx="139914" cy="429742"/>
          </a:xfrm>
          <a:prstGeom prst="downArrow">
            <a:avLst/>
          </a:prstGeom>
          <a:solidFill>
            <a:srgbClr val="5FBB46"/>
          </a:solidFill>
          <a:ln>
            <a:solidFill>
              <a:srgbClr val="5F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18"/>
          <p:cNvSpPr txBox="1"/>
          <p:nvPr/>
        </p:nvSpPr>
        <p:spPr>
          <a:xfrm>
            <a:off x="3779912" y="47183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élula </a:t>
            </a:r>
            <a:r>
              <a:rPr lang="pt-PT" b="1" dirty="0" smtClean="0">
                <a:solidFill>
                  <a:srgbClr val="CF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procariótica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0" y="1622052"/>
            <a:ext cx="8599686" cy="683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pt-PT" b="1" dirty="0" smtClean="0">
                <a:solidFill>
                  <a:srgbClr val="555555"/>
                </a:solidFill>
                <a:latin typeface="Arial"/>
                <a:cs typeface="Arial"/>
              </a:rPr>
              <a:t>Apesar de existirem células com diferentes tamanhos, formas e graus de complexidade todas as células apresentam uma estrutura base comum.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07504" y="-27384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Célula – unidade básica da Biodiversidade</a:t>
            </a:r>
            <a:endParaRPr lang="pt-PT" sz="1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245" y="5187429"/>
            <a:ext cx="1445393" cy="140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334" y="5319943"/>
            <a:ext cx="1533404" cy="114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0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594E-6 1.35974E-6 L 0.004 -0.43178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2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 animBg="1"/>
      <p:bldP spid="10" grpId="0"/>
      <p:bldP spid="13" grpId="0" animBg="1"/>
      <p:bldP spid="14" grpId="0"/>
      <p:bldP spid="15" grpId="0" animBg="1"/>
      <p:bldP spid="16" grpId="0"/>
      <p:bldP spid="18" grpId="0" animBg="1"/>
      <p:bldP spid="19" grpId="0"/>
      <p:bldP spid="21" grpId="1"/>
      <p:bldP spid="21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0149" y="1682858"/>
            <a:ext cx="859968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 smtClean="0">
                <a:solidFill>
                  <a:srgbClr val="555555"/>
                </a:solidFill>
                <a:latin typeface="Arial"/>
                <a:cs typeface="Arial"/>
              </a:rPr>
              <a:t>As células eucarióticas subdividem-se em dois grupos: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24208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5FBB46"/>
              </a:buClr>
              <a:buFont typeface="Arial"/>
              <a:buChar char="•"/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Células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vegetais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2195736" y="2852936"/>
            <a:ext cx="216024" cy="569224"/>
          </a:xfrm>
          <a:prstGeom prst="downArrow">
            <a:avLst/>
          </a:prstGeom>
          <a:solidFill>
            <a:srgbClr val="3CA2BE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3" b="96094" l="9302" r="8930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404" y="3501008"/>
            <a:ext cx="2730500" cy="1625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8816" y="52343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Parede celular</a:t>
            </a:r>
            <a:endParaRPr lang="pt-PT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4008" y="241159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Clr>
                <a:srgbClr val="5FBB46"/>
              </a:buClr>
              <a:buFont typeface="Arial"/>
              <a:buChar char="•"/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Células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animais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6228184" y="2852936"/>
            <a:ext cx="216024" cy="569224"/>
          </a:xfrm>
          <a:prstGeom prst="downArrow">
            <a:avLst/>
          </a:prstGeom>
          <a:solidFill>
            <a:srgbClr val="3CA2BE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9" name="Picture 18" descr="Captura de ecrã 2014-05-23, às 17.11.24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00" b="100000" l="2878" r="964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501008"/>
            <a:ext cx="1765300" cy="1587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44208" y="508518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pt-PT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5736" y="5085184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pt-PT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8816" y="564925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Cloroplastos</a:t>
            </a:r>
            <a:endParaRPr lang="pt-PT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44208" y="55189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pt-PT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95736" y="5518973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pt-PT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99792" y="6095037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Vacúolo</a:t>
            </a:r>
            <a:r>
              <a:rPr lang="pt-PT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grandes dimensões</a:t>
            </a:r>
            <a:endParaRPr lang="pt-PT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4208" y="5951021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pt-PT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5951021"/>
            <a:ext cx="43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pt-PT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07504" y="-27384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Célula – unidade básica da Biodiversidade</a:t>
            </a:r>
            <a:endParaRPr lang="pt-PT" sz="1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"/>
          <p:cNvSpPr txBox="1"/>
          <p:nvPr/>
        </p:nvSpPr>
        <p:spPr>
          <a:xfrm>
            <a:off x="392877" y="1023119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Células eucarióticas</a:t>
            </a:r>
            <a:endParaRPr lang="pt-PT" sz="24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1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8" grpId="0"/>
      <p:bldP spid="9" grpId="0" animBg="1"/>
      <p:bldP spid="13" grpId="0"/>
      <p:bldP spid="16" grpId="0"/>
      <p:bldP spid="17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4989</TotalTime>
  <Words>379</Words>
  <Application>Microsoft Office PowerPoint</Application>
  <PresentationFormat>Apresentação no Ecrã (4:3)</PresentationFormat>
  <Paragraphs>54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Tema do Office</vt:lpstr>
      <vt:lpstr>A Célula – unidade básica da Biodiversidade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188</cp:revision>
  <dcterms:created xsi:type="dcterms:W3CDTF">2009-09-27T18:49:07Z</dcterms:created>
  <dcterms:modified xsi:type="dcterms:W3CDTF">2014-06-04T13:45:26Z</dcterms:modified>
</cp:coreProperties>
</file>