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312" r:id="rId2"/>
    <p:sldId id="264" r:id="rId3"/>
    <p:sldId id="292" r:id="rId4"/>
    <p:sldId id="293" r:id="rId5"/>
    <p:sldId id="278" r:id="rId6"/>
    <p:sldId id="313" r:id="rId7"/>
    <p:sldId id="308" r:id="rId8"/>
    <p:sldId id="309" r:id="rId9"/>
    <p:sldId id="310" r:id="rId10"/>
    <p:sldId id="311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BF"/>
    <a:srgbClr val="DDF5FF"/>
    <a:srgbClr val="15BCFF"/>
    <a:srgbClr val="00A7EA"/>
    <a:srgbClr val="D1F2FF"/>
    <a:srgbClr val="93E0FF"/>
    <a:srgbClr val="FFFF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80" autoAdjust="0"/>
    <p:restoredTop sz="94702" autoAdjust="0"/>
  </p:normalViewPr>
  <p:slideViewPr>
    <p:cSldViewPr>
      <p:cViewPr>
        <p:scale>
          <a:sx n="99" d="100"/>
          <a:sy n="99" d="100"/>
        </p:scale>
        <p:origin x="-1170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BF0125-D158-014F-862B-348DF34AAA30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6A0ADD55-C2F5-3A4F-AB16-BE17B855FB5E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87BF"/>
          </a:solidFill>
        </a:ln>
      </dgm:spPr>
      <dgm:t>
        <a:bodyPr/>
        <a:lstStyle/>
        <a:p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Queima</a:t>
          </a:r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combustíveis</a:t>
          </a:r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fósseis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4701DF-0FBF-F54F-B078-6F7E5E730FA5}" type="parTrans" cxnId="{FE9C9E7B-FEE5-8B42-99C6-36F95FA211A8}">
      <dgm:prSet/>
      <dgm:spPr/>
      <dgm:t>
        <a:bodyPr/>
        <a:lstStyle/>
        <a:p>
          <a:endParaRPr lang="en-US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61B543-A451-014B-B6FF-226B3B458914}" type="sibTrans" cxnId="{FE9C9E7B-FEE5-8B42-99C6-36F95FA211A8}">
      <dgm:prSet/>
      <dgm:spPr/>
      <dgm:t>
        <a:bodyPr/>
        <a:lstStyle/>
        <a:p>
          <a:endParaRPr lang="en-US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76C1B9-D4A9-3946-A991-9A7E54C1A120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87BF"/>
          </a:solidFill>
        </a:ln>
      </dgm:spPr>
      <dgm:t>
        <a:bodyPr/>
        <a:lstStyle/>
        <a:p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Libertação</a:t>
          </a:r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SOx</a:t>
          </a:r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 e </a:t>
          </a:r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NOx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D136A6-7FED-5A4A-B3FA-80F04EEB5698}" type="parTrans" cxnId="{176DFB27-1D97-BB4D-A880-8E3423E18831}">
      <dgm:prSet/>
      <dgm:spPr/>
      <dgm:t>
        <a:bodyPr/>
        <a:lstStyle/>
        <a:p>
          <a:endParaRPr lang="en-US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D79361-815F-F44B-9928-A0291E46D41F}" type="sibTrans" cxnId="{176DFB27-1D97-BB4D-A880-8E3423E18831}">
      <dgm:prSet/>
      <dgm:spPr/>
      <dgm:t>
        <a:bodyPr/>
        <a:lstStyle/>
        <a:p>
          <a:endParaRPr lang="en-US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44030E-0B72-9D47-81D6-B9A63A5D4237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87BF"/>
          </a:solidFill>
        </a:ln>
      </dgm:spPr>
      <dgm:t>
        <a:bodyPr/>
        <a:lstStyle/>
        <a:p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Reação</a:t>
          </a:r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 entre </a:t>
          </a:r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SOx</a:t>
          </a:r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 e </a:t>
          </a:r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NOx</a:t>
          </a:r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 com vapor de </a:t>
          </a:r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água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E6841A-4EBE-FC4B-B051-8EFD269165B4}" type="parTrans" cxnId="{70A4BE1D-A8FA-3447-B048-037164BB370F}">
      <dgm:prSet/>
      <dgm:spPr/>
      <dgm:t>
        <a:bodyPr/>
        <a:lstStyle/>
        <a:p>
          <a:endParaRPr lang="en-US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C9E3B6-41BC-BE41-B37A-9580D68F67D0}" type="sibTrans" cxnId="{70A4BE1D-A8FA-3447-B048-037164BB370F}">
      <dgm:prSet/>
      <dgm:spPr/>
      <dgm:t>
        <a:bodyPr/>
        <a:lstStyle/>
        <a:p>
          <a:endParaRPr lang="en-US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FA3712-5998-B54F-BDEC-A221AF560492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87BF"/>
          </a:solidFill>
        </a:ln>
      </dgm:spPr>
      <dgm:t>
        <a:bodyPr/>
        <a:lstStyle/>
        <a:p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Formação</a:t>
          </a:r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ácidos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24008E-B157-CD4C-9E90-2F87B52EA496}" type="parTrans" cxnId="{87626B3D-0463-CC4B-9E13-A6A7F58BBDF8}">
      <dgm:prSet/>
      <dgm:spPr/>
      <dgm:t>
        <a:bodyPr/>
        <a:lstStyle/>
        <a:p>
          <a:endParaRPr lang="en-US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D54B17-3118-1748-813F-BFFF7E3FF7E5}" type="sibTrans" cxnId="{87626B3D-0463-CC4B-9E13-A6A7F58BBDF8}">
      <dgm:prSet/>
      <dgm:spPr/>
      <dgm:t>
        <a:bodyPr/>
        <a:lstStyle/>
        <a:p>
          <a:endParaRPr lang="en-US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7B44D5-4844-8941-9627-CF6B5BAF8017}" type="pres">
      <dgm:prSet presAssocID="{5CBF0125-D158-014F-862B-348DF34AAA30}" presName="Name0" presStyleCnt="0">
        <dgm:presLayoutVars>
          <dgm:dir/>
          <dgm:animLvl val="lvl"/>
          <dgm:resizeHandles val="exact"/>
        </dgm:presLayoutVars>
      </dgm:prSet>
      <dgm:spPr/>
    </dgm:pt>
    <dgm:pt modelId="{7F55957B-9FDD-1042-AECA-A22C888FFB02}" type="pres">
      <dgm:prSet presAssocID="{6A0ADD55-C2F5-3A4F-AB16-BE17B855FB5E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88C744-D5DA-4840-BFDA-55FD5A29FFDA}" type="pres">
      <dgm:prSet presAssocID="{DD61B543-A451-014B-B6FF-226B3B458914}" presName="parTxOnlySpace" presStyleCnt="0"/>
      <dgm:spPr/>
    </dgm:pt>
    <dgm:pt modelId="{1D64BA9D-3161-8548-BEC1-86BE8E201470}" type="pres">
      <dgm:prSet presAssocID="{3876C1B9-D4A9-3946-A991-9A7E54C1A120}" presName="parTxOnly" presStyleLbl="node1" presStyleIdx="1" presStyleCnt="4" custScaleX="1165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1A579E-9C86-DF4E-864C-838019CAFDE5}" type="pres">
      <dgm:prSet presAssocID="{8CD79361-815F-F44B-9928-A0291E46D41F}" presName="parTxOnlySpace" presStyleCnt="0"/>
      <dgm:spPr/>
    </dgm:pt>
    <dgm:pt modelId="{3ACDB45A-CA73-BA4D-A9CB-AA2D5B7FE700}" type="pres">
      <dgm:prSet presAssocID="{B044030E-0B72-9D47-81D6-B9A63A5D4237}" presName="parTxOnly" presStyleLbl="node1" presStyleIdx="2" presStyleCnt="4" custScaleX="1250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05E007-7A73-4F4B-BC4D-76B4433E6F3D}" type="pres">
      <dgm:prSet presAssocID="{C2C9E3B6-41BC-BE41-B37A-9580D68F67D0}" presName="parTxOnlySpace" presStyleCnt="0"/>
      <dgm:spPr/>
    </dgm:pt>
    <dgm:pt modelId="{85DA8F84-B88C-1C43-892F-1DFDD947FEA2}" type="pres">
      <dgm:prSet presAssocID="{33FA3712-5998-B54F-BDEC-A221AF560492}" presName="parTxOnly" presStyleLbl="node1" presStyleIdx="3" presStyleCnt="4" custScaleY="1125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9B4A34-33A4-FA49-9807-DF2C8E41C319}" type="presOf" srcId="{3876C1B9-D4A9-3946-A991-9A7E54C1A120}" destId="{1D64BA9D-3161-8548-BEC1-86BE8E201470}" srcOrd="0" destOrd="0" presId="urn:microsoft.com/office/officeart/2005/8/layout/chevron1"/>
    <dgm:cxn modelId="{176DFB27-1D97-BB4D-A880-8E3423E18831}" srcId="{5CBF0125-D158-014F-862B-348DF34AAA30}" destId="{3876C1B9-D4A9-3946-A991-9A7E54C1A120}" srcOrd="1" destOrd="0" parTransId="{91D136A6-7FED-5A4A-B3FA-80F04EEB5698}" sibTransId="{8CD79361-815F-F44B-9928-A0291E46D41F}"/>
    <dgm:cxn modelId="{70A4BE1D-A8FA-3447-B048-037164BB370F}" srcId="{5CBF0125-D158-014F-862B-348DF34AAA30}" destId="{B044030E-0B72-9D47-81D6-B9A63A5D4237}" srcOrd="2" destOrd="0" parTransId="{16E6841A-4EBE-FC4B-B051-8EFD269165B4}" sibTransId="{C2C9E3B6-41BC-BE41-B37A-9580D68F67D0}"/>
    <dgm:cxn modelId="{87626B3D-0463-CC4B-9E13-A6A7F58BBDF8}" srcId="{5CBF0125-D158-014F-862B-348DF34AAA30}" destId="{33FA3712-5998-B54F-BDEC-A221AF560492}" srcOrd="3" destOrd="0" parTransId="{8224008E-B157-CD4C-9E90-2F87B52EA496}" sibTransId="{4DD54B17-3118-1748-813F-BFFF7E3FF7E5}"/>
    <dgm:cxn modelId="{BB60F19E-78F9-B745-B55C-5C6454753398}" type="presOf" srcId="{5CBF0125-D158-014F-862B-348DF34AAA30}" destId="{4E7B44D5-4844-8941-9627-CF6B5BAF8017}" srcOrd="0" destOrd="0" presId="urn:microsoft.com/office/officeart/2005/8/layout/chevron1"/>
    <dgm:cxn modelId="{C51CD6C6-2E01-B94F-AD4A-C1ABF8FF6667}" type="presOf" srcId="{B044030E-0B72-9D47-81D6-B9A63A5D4237}" destId="{3ACDB45A-CA73-BA4D-A9CB-AA2D5B7FE700}" srcOrd="0" destOrd="0" presId="urn:microsoft.com/office/officeart/2005/8/layout/chevron1"/>
    <dgm:cxn modelId="{FE9C9E7B-FEE5-8B42-99C6-36F95FA211A8}" srcId="{5CBF0125-D158-014F-862B-348DF34AAA30}" destId="{6A0ADD55-C2F5-3A4F-AB16-BE17B855FB5E}" srcOrd="0" destOrd="0" parTransId="{EB4701DF-0FBF-F54F-B078-6F7E5E730FA5}" sibTransId="{DD61B543-A451-014B-B6FF-226B3B458914}"/>
    <dgm:cxn modelId="{26919DCE-5F1B-C74B-BB8E-58F928A7249B}" type="presOf" srcId="{6A0ADD55-C2F5-3A4F-AB16-BE17B855FB5E}" destId="{7F55957B-9FDD-1042-AECA-A22C888FFB02}" srcOrd="0" destOrd="0" presId="urn:microsoft.com/office/officeart/2005/8/layout/chevron1"/>
    <dgm:cxn modelId="{2FF5D753-CC79-7B4A-BD93-FF1E2F802743}" type="presOf" srcId="{33FA3712-5998-B54F-BDEC-A221AF560492}" destId="{85DA8F84-B88C-1C43-892F-1DFDD947FEA2}" srcOrd="0" destOrd="0" presId="urn:microsoft.com/office/officeart/2005/8/layout/chevron1"/>
    <dgm:cxn modelId="{A4E8611E-4EF0-3548-83F8-CCC6E5D49BC4}" type="presParOf" srcId="{4E7B44D5-4844-8941-9627-CF6B5BAF8017}" destId="{7F55957B-9FDD-1042-AECA-A22C888FFB02}" srcOrd="0" destOrd="0" presId="urn:microsoft.com/office/officeart/2005/8/layout/chevron1"/>
    <dgm:cxn modelId="{69DBCA5B-6160-8142-BBAF-9E7C07B8FE2F}" type="presParOf" srcId="{4E7B44D5-4844-8941-9627-CF6B5BAF8017}" destId="{4788C744-D5DA-4840-BFDA-55FD5A29FFDA}" srcOrd="1" destOrd="0" presId="urn:microsoft.com/office/officeart/2005/8/layout/chevron1"/>
    <dgm:cxn modelId="{E37A07BA-0DA8-9D43-A80E-074EF9B57008}" type="presParOf" srcId="{4E7B44D5-4844-8941-9627-CF6B5BAF8017}" destId="{1D64BA9D-3161-8548-BEC1-86BE8E201470}" srcOrd="2" destOrd="0" presId="urn:microsoft.com/office/officeart/2005/8/layout/chevron1"/>
    <dgm:cxn modelId="{D1B7EDF5-FB5C-2645-9DA1-182352BB7A0D}" type="presParOf" srcId="{4E7B44D5-4844-8941-9627-CF6B5BAF8017}" destId="{421A579E-9C86-DF4E-864C-838019CAFDE5}" srcOrd="3" destOrd="0" presId="urn:microsoft.com/office/officeart/2005/8/layout/chevron1"/>
    <dgm:cxn modelId="{1EEAC3F8-50FD-E14C-A0B8-FCDE093AFEA0}" type="presParOf" srcId="{4E7B44D5-4844-8941-9627-CF6B5BAF8017}" destId="{3ACDB45A-CA73-BA4D-A9CB-AA2D5B7FE700}" srcOrd="4" destOrd="0" presId="urn:microsoft.com/office/officeart/2005/8/layout/chevron1"/>
    <dgm:cxn modelId="{DAEBAEA1-D98B-D244-A3A7-D8A83E9EC4A6}" type="presParOf" srcId="{4E7B44D5-4844-8941-9627-CF6B5BAF8017}" destId="{3505E007-7A73-4F4B-BC4D-76B4433E6F3D}" srcOrd="5" destOrd="0" presId="urn:microsoft.com/office/officeart/2005/8/layout/chevron1"/>
    <dgm:cxn modelId="{6750AF40-E0BE-6F43-A09A-C96898750CB3}" type="presParOf" srcId="{4E7B44D5-4844-8941-9627-CF6B5BAF8017}" destId="{85DA8F84-B88C-1C43-892F-1DFDD947FEA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55957B-9FDD-1042-AECA-A22C888FFB02}">
      <dsp:nvSpPr>
        <dsp:cNvPr id="0" name=""/>
        <dsp:cNvSpPr/>
      </dsp:nvSpPr>
      <dsp:spPr>
        <a:xfrm>
          <a:off x="680" y="399243"/>
          <a:ext cx="1784202" cy="71368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rgbClr val="0087BF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Queima</a:t>
          </a: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combustíveis</a:t>
          </a: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fósseis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7520" y="399243"/>
        <a:ext cx="1070522" cy="713680"/>
      </dsp:txXfrm>
    </dsp:sp>
    <dsp:sp modelId="{1D64BA9D-3161-8548-BEC1-86BE8E201470}">
      <dsp:nvSpPr>
        <dsp:cNvPr id="0" name=""/>
        <dsp:cNvSpPr/>
      </dsp:nvSpPr>
      <dsp:spPr>
        <a:xfrm>
          <a:off x="1606462" y="399243"/>
          <a:ext cx="2079719" cy="71368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rgbClr val="0087BF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Libertação</a:t>
          </a: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SOx</a:t>
          </a: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 e </a:t>
          </a: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NOx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63302" y="399243"/>
        <a:ext cx="1366039" cy="713680"/>
      </dsp:txXfrm>
    </dsp:sp>
    <dsp:sp modelId="{3ACDB45A-CA73-BA4D-A9CB-AA2D5B7FE700}">
      <dsp:nvSpPr>
        <dsp:cNvPr id="0" name=""/>
        <dsp:cNvSpPr/>
      </dsp:nvSpPr>
      <dsp:spPr>
        <a:xfrm>
          <a:off x="3507761" y="399243"/>
          <a:ext cx="2230591" cy="71368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rgbClr val="0087BF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Reação</a:t>
          </a: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 entre </a:t>
          </a: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SOx</a:t>
          </a: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 e </a:t>
          </a: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NOx</a:t>
          </a: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 com vapor de </a:t>
          </a: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água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4601" y="399243"/>
        <a:ext cx="1516911" cy="713680"/>
      </dsp:txXfrm>
    </dsp:sp>
    <dsp:sp modelId="{85DA8F84-B88C-1C43-892F-1DFDD947FEA2}">
      <dsp:nvSpPr>
        <dsp:cNvPr id="0" name=""/>
        <dsp:cNvSpPr/>
      </dsp:nvSpPr>
      <dsp:spPr>
        <a:xfrm>
          <a:off x="5559933" y="354592"/>
          <a:ext cx="1784202" cy="80298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rgbClr val="0087BF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Formação</a:t>
          </a: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ácidos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61425" y="354592"/>
        <a:ext cx="981219" cy="8029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E835E-00C9-4FC8-8823-AA1AB3045E17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9E51F-E55E-4008-AA00-877A9FB5ED2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724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431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4126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69828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9700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8433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9332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55564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3259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479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2515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39075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35496" y="-17140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800" b="1" dirty="0">
                <a:solidFill>
                  <a:srgbClr val="0087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Chuva ácida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9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8761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0" r="5850"/>
          <a:stretch/>
        </p:blipFill>
        <p:spPr bwMode="auto">
          <a:xfrm>
            <a:off x="-1" y="1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555776" y="2295476"/>
            <a:ext cx="4032448" cy="226704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7B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Chuvas ácidas</a:t>
            </a:r>
            <a:endParaRPr kumimoji="0" lang="pt-PT" sz="6600" b="1" i="0" u="none" strike="noStrike" kern="1200" cap="none" spc="0" normalizeH="0" baseline="0" noProof="0" dirty="0">
              <a:ln>
                <a:noFill/>
              </a:ln>
              <a:solidFill>
                <a:srgbClr val="0087B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17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8"/>
          <p:cNvSpPr txBox="1">
            <a:spLocks noGrp="1" noChangeArrowheads="1"/>
          </p:cNvSpPr>
          <p:nvPr>
            <p:ph idx="1"/>
          </p:nvPr>
        </p:nvSpPr>
        <p:spPr bwMode="auto">
          <a:xfrm>
            <a:off x="179512" y="5273332"/>
            <a:ext cx="86868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  <a:buNone/>
            </a:pPr>
            <a:r>
              <a:rPr lang="pt-PT" sz="2400" b="1" dirty="0" smtClean="0"/>
              <a:t>Por que razão a chuva «normal» é ácida?</a:t>
            </a:r>
          </a:p>
          <a:p>
            <a:pPr marL="0" indent="0" algn="ctr" eaLnBrk="1" hangingPunct="1">
              <a:spcBef>
                <a:spcPct val="50000"/>
              </a:spcBef>
              <a:buNone/>
            </a:pPr>
            <a:r>
              <a:rPr lang="pt-PT" sz="2400" dirty="0" smtClean="0"/>
              <a:t>CO</a:t>
            </a:r>
            <a:r>
              <a:rPr lang="pt-PT" sz="2400" baseline="-25000" dirty="0" smtClean="0"/>
              <a:t>2</a:t>
            </a:r>
            <a:r>
              <a:rPr lang="pt-PT" sz="2400" dirty="0"/>
              <a:t>(g) + H</a:t>
            </a:r>
            <a:r>
              <a:rPr lang="pt-PT" sz="2400" baseline="-25000" dirty="0"/>
              <a:t>2</a:t>
            </a:r>
            <a:r>
              <a:rPr lang="pt-PT" sz="2400" dirty="0"/>
              <a:t>O (l) </a:t>
            </a:r>
            <a:r>
              <a:rPr lang="pt-PT" b="1" dirty="0">
                <a:sym typeface="Wingdings 3" charset="0"/>
              </a:rPr>
              <a:t></a:t>
            </a:r>
            <a:r>
              <a:rPr lang="pt-PT" dirty="0"/>
              <a:t> </a:t>
            </a:r>
            <a:r>
              <a:rPr lang="pt-PT" sz="2400" dirty="0">
                <a:cs typeface="Arial" charset="0"/>
              </a:rPr>
              <a:t> H</a:t>
            </a:r>
            <a:r>
              <a:rPr lang="pt-PT" sz="2400" baseline="-25000" dirty="0">
                <a:cs typeface="Arial" charset="0"/>
              </a:rPr>
              <a:t>2</a:t>
            </a:r>
            <a:r>
              <a:rPr lang="pt-PT" sz="2400" dirty="0">
                <a:cs typeface="Arial" charset="0"/>
              </a:rPr>
              <a:t>CO</a:t>
            </a:r>
            <a:r>
              <a:rPr lang="pt-PT" sz="2400" baseline="-25000" dirty="0">
                <a:cs typeface="Arial" charset="0"/>
              </a:rPr>
              <a:t>3</a:t>
            </a:r>
            <a:r>
              <a:rPr lang="pt-PT" sz="2400" dirty="0">
                <a:cs typeface="Arial" charset="0"/>
              </a:rPr>
              <a:t>(</a:t>
            </a:r>
            <a:r>
              <a:rPr lang="pt-PT" sz="2400" dirty="0" err="1">
                <a:cs typeface="Arial" charset="0"/>
              </a:rPr>
              <a:t>aq</a:t>
            </a:r>
            <a:r>
              <a:rPr lang="pt-PT" sz="2400" dirty="0">
                <a:cs typeface="Arial" charset="0"/>
              </a:rPr>
              <a:t>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4282" y="2508856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800" b="1" i="0" u="none" strike="noStrike" kern="1200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Captura de ecrã 2013-03-3, às 18.08.06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790" y="2276872"/>
            <a:ext cx="6328420" cy="21778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7564" y="836712"/>
            <a:ext cx="7848872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Chuva</a:t>
            </a:r>
            <a:r>
              <a:rPr lang="en-US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ácida</a:t>
            </a:r>
            <a:endParaRPr lang="en-US" sz="2400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050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Precipitação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apresenta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um valor de pH inferior a 5,6.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Pode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ocorrer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sob a forma de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chuva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de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neve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de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nevoeiro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até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partículas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secas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14282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Formação da chuva ácida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81973500"/>
              </p:ext>
            </p:extLst>
          </p:nvPr>
        </p:nvGraphicFramePr>
        <p:xfrm>
          <a:off x="899592" y="1628800"/>
          <a:ext cx="7344816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690" y="3022639"/>
            <a:ext cx="4864621" cy="3430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1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1920614"/>
              </p:ext>
            </p:extLst>
          </p:nvPr>
        </p:nvGraphicFramePr>
        <p:xfrm>
          <a:off x="611386" y="1557338"/>
          <a:ext cx="7993062" cy="486410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808037"/>
                <a:gridCol w="808038"/>
                <a:gridCol w="1552575"/>
                <a:gridCol w="2160587"/>
                <a:gridCol w="2663825"/>
              </a:tblGrid>
              <a:tr h="82862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ＭＳ Ｐゴシック" charset="0"/>
                      </a:endParaRPr>
                    </a:p>
                  </a:txBody>
                  <a:tcPr marT="45717" marB="45717" horzOverflow="overflow"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800" b="1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Nome</a:t>
                      </a:r>
                      <a:endParaRPr kumimoji="0" lang="pt-PT" sz="18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rgbClr val="15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800" b="1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Propriedades</a:t>
                      </a:r>
                      <a:endParaRPr kumimoji="0" lang="pt-PT" sz="18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rgbClr val="93E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800" b="1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kumimoji="0" lang="pt-PT" sz="1800" b="1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ontes</a:t>
                      </a:r>
                      <a:endParaRPr kumimoji="0" lang="pt-PT" sz="18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rgbClr val="D1F2FF"/>
                    </a:solidFill>
                  </a:tcPr>
                </a:tc>
              </a:tr>
              <a:tr h="83021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endParaRPr kumimoji="0" lang="pt-PT" sz="1400" b="1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endParaRPr kumimoji="0" lang="pt-PT" sz="1400" b="1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</a:t>
                      </a:r>
                      <a:r>
                        <a:rPr kumimoji="0" lang="pt-PT" sz="1400" b="1" u="none" strike="noStrike" cap="none" normalizeH="0" baseline="-2500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endParaRPr kumimoji="0" lang="pt-PT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</a:t>
                      </a:r>
                      <a:r>
                        <a:rPr kumimoji="0" lang="pt-PT" sz="1400" b="1" u="none" strike="noStrike" cap="none" normalizeH="0" baseline="-2500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pt-PT" sz="14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Dióxido de enxofre</a:t>
                      </a:r>
                      <a:endParaRPr kumimoji="0" lang="pt-P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rgbClr val="15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Gás tóxico, cheiro intenso, incolor</a:t>
                      </a:r>
                      <a:endParaRPr kumimoji="0" lang="pt-P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rgbClr val="93E0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Produção de energia e aquecimento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Processos industriais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Transportes</a:t>
                      </a:r>
                      <a:endParaRPr kumimoji="0" lang="pt-PT" sz="140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Vulcões</a:t>
                      </a:r>
                      <a:endParaRPr kumimoji="0" lang="pt-P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rgbClr val="D1F2FF"/>
                    </a:solidFill>
                  </a:tcPr>
                </a:tc>
              </a:tr>
              <a:tr h="8095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</a:t>
                      </a:r>
                      <a:r>
                        <a:rPr kumimoji="0" lang="pt-PT" sz="1400" b="1" u="none" strike="noStrike" cap="none" normalizeH="0" baseline="-2500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pt-PT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Trióxido</a:t>
                      </a: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enxofre</a:t>
                      </a:r>
                      <a:endParaRPr kumimoji="0" lang="pt-P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rgbClr val="15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Gás tóxico, incolor</a:t>
                      </a:r>
                      <a:endParaRPr kumimoji="0" lang="pt-P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rgbClr val="93E0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911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endParaRPr kumimoji="0" lang="pt-PT" sz="1400" b="1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endParaRPr kumimoji="0" lang="pt-PT" sz="1400" b="1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kumimoji="0" lang="pt-PT" sz="1400" b="1" u="none" strike="noStrike" cap="none" normalizeH="0" baseline="-25000" dirty="0" err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kumimoji="0" lang="pt-PT" sz="14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kumimoji="0" lang="pt-PT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Monóxido de azoto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endParaRPr kumimoji="0" lang="pt-P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rgbClr val="15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Gás tóxico, incolor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endParaRPr kumimoji="0" lang="pt-P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rgbClr val="93E0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Produção de energia e </a:t>
                      </a:r>
                      <a:r>
                        <a:rPr kumimoji="0" lang="pt-PT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aquecimento</a:t>
                      </a:r>
                      <a:endParaRPr kumimoji="0" lang="pt-PT" sz="140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Processos </a:t>
                      </a:r>
                      <a:r>
                        <a:rPr kumimoji="0" lang="pt-PT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industriais</a:t>
                      </a:r>
                      <a:endParaRPr kumimoji="0" lang="pt-PT" sz="140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Transportes</a:t>
                      </a:r>
                      <a:endParaRPr kumimoji="0" lang="pt-PT" sz="1400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Fogos florestais</a:t>
                      </a:r>
                      <a:endParaRPr kumimoji="0" lang="pt-P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rgbClr val="D1F2FF"/>
                    </a:solidFill>
                  </a:tcPr>
                </a:tc>
              </a:tr>
              <a:tr h="1304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kumimoji="0" lang="pt-PT" sz="1400" b="1" u="none" strike="noStrike" cap="none" normalizeH="0" baseline="-2500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pt-PT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Dióxido de azoto</a:t>
                      </a:r>
                      <a:endParaRPr kumimoji="0" lang="pt-P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rgbClr val="15B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r>
                        <a:rPr kumimoji="0" lang="pt-PT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Gás tóxico de cor avermelhada.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charset="0"/>
                        <a:buNone/>
                        <a:tabLst/>
                      </a:pPr>
                      <a:endParaRPr kumimoji="0" lang="pt-PT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 horzOverflow="overflow">
                    <a:solidFill>
                      <a:srgbClr val="93E0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214282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Formação da chuva ácida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"/>
          <a:stretch/>
        </p:blipFill>
        <p:spPr bwMode="auto">
          <a:xfrm>
            <a:off x="0" y="2348880"/>
            <a:ext cx="4825013" cy="4518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uvem 2"/>
          <p:cNvSpPr/>
          <p:nvPr/>
        </p:nvSpPr>
        <p:spPr>
          <a:xfrm>
            <a:off x="6602901" y="1556792"/>
            <a:ext cx="2217569" cy="1021958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Nuvem 8"/>
          <p:cNvSpPr/>
          <p:nvPr/>
        </p:nvSpPr>
        <p:spPr>
          <a:xfrm>
            <a:off x="5262683" y="1852330"/>
            <a:ext cx="2096638" cy="1021958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Nuvem 6"/>
          <p:cNvSpPr/>
          <p:nvPr/>
        </p:nvSpPr>
        <p:spPr>
          <a:xfrm>
            <a:off x="6017370" y="2363309"/>
            <a:ext cx="2803102" cy="1713763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/>
          <p:cNvSpPr txBox="1"/>
          <p:nvPr/>
        </p:nvSpPr>
        <p:spPr>
          <a:xfrm>
            <a:off x="6444607" y="2852936"/>
            <a:ext cx="20874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pt-PT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+ H</a:t>
            </a:r>
            <a:r>
              <a:rPr lang="pt-PT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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pt-PT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pt-PT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  <a:p>
            <a:pPr algn="ctr"/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pt-PT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+ H</a:t>
            </a:r>
            <a:r>
              <a:rPr lang="pt-PT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 H</a:t>
            </a:r>
            <a:r>
              <a:rPr lang="pt-PT" sz="1600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3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SO</a:t>
            </a:r>
            <a:r>
              <a:rPr lang="pt-PT" sz="1600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3</a:t>
            </a:r>
            <a:endParaRPr lang="pt-PT" sz="16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006844" y="3159104"/>
            <a:ext cx="511679" cy="307777"/>
          </a:xfrm>
          <a:prstGeom prst="rect">
            <a:avLst/>
          </a:prstGeom>
          <a:solidFill>
            <a:srgbClr val="DDF5FF"/>
          </a:solidFill>
        </p:spPr>
        <p:txBody>
          <a:bodyPr wrap="none">
            <a:spAutoFit/>
          </a:bodyPr>
          <a:lstStyle/>
          <a:p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pt-PT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400" b="1" dirty="0"/>
          </a:p>
        </p:txBody>
      </p:sp>
      <p:sp>
        <p:nvSpPr>
          <p:cNvPr id="11" name="Rectângulo 10"/>
          <p:cNvSpPr/>
          <p:nvPr/>
        </p:nvSpPr>
        <p:spPr>
          <a:xfrm>
            <a:off x="5625916" y="2866699"/>
            <a:ext cx="3914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400" dirty="0"/>
          </a:p>
        </p:txBody>
      </p:sp>
      <p:cxnSp>
        <p:nvCxnSpPr>
          <p:cNvPr id="12" name="Conexão recta unidireccional 11"/>
          <p:cNvCxnSpPr/>
          <p:nvPr/>
        </p:nvCxnSpPr>
        <p:spPr>
          <a:xfrm>
            <a:off x="4511394" y="3305270"/>
            <a:ext cx="449162" cy="0"/>
          </a:xfrm>
          <a:prstGeom prst="straightConnector1">
            <a:avLst/>
          </a:prstGeom>
          <a:ln w="28575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xão recta unidireccional 13"/>
          <p:cNvCxnSpPr/>
          <p:nvPr/>
        </p:nvCxnSpPr>
        <p:spPr>
          <a:xfrm>
            <a:off x="5560329" y="3386075"/>
            <a:ext cx="884278" cy="80806"/>
          </a:xfrm>
          <a:prstGeom prst="straightConnector1">
            <a:avLst/>
          </a:prstGeom>
          <a:ln w="28575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unidireccional 15"/>
          <p:cNvCxnSpPr/>
          <p:nvPr/>
        </p:nvCxnSpPr>
        <p:spPr>
          <a:xfrm flipV="1">
            <a:off x="5560329" y="3011051"/>
            <a:ext cx="884278" cy="227512"/>
          </a:xfrm>
          <a:prstGeom prst="straightConnector1">
            <a:avLst/>
          </a:prstGeom>
          <a:ln w="28575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227685"/>
            <a:ext cx="158194" cy="34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737" y="4554593"/>
            <a:ext cx="158194" cy="34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167" y="4903609"/>
            <a:ext cx="79097" cy="1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967" y="5208409"/>
            <a:ext cx="79097" cy="1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322" y="4227685"/>
            <a:ext cx="79097" cy="1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588" y="4414658"/>
            <a:ext cx="79097" cy="1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364" y="4608416"/>
            <a:ext cx="79097" cy="1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052" y="4792713"/>
            <a:ext cx="79097" cy="1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ângulo 29"/>
          <p:cNvSpPr/>
          <p:nvPr/>
        </p:nvSpPr>
        <p:spPr>
          <a:xfrm>
            <a:off x="6696358" y="5522760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Chuva ácida</a:t>
            </a:r>
            <a:endParaRPr lang="pt-PT" b="1" dirty="0">
              <a:solidFill>
                <a:srgbClr val="0087BF"/>
              </a:solidFill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214282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Formação da chuva ácida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652">
            <a:off x="5241973" y="4049157"/>
            <a:ext cx="3942205" cy="2368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Nuvem 3"/>
          <p:cNvSpPr/>
          <p:nvPr/>
        </p:nvSpPr>
        <p:spPr>
          <a:xfrm>
            <a:off x="1620855" y="1456323"/>
            <a:ext cx="2217569" cy="1021958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Nuvem 4"/>
          <p:cNvSpPr/>
          <p:nvPr/>
        </p:nvSpPr>
        <p:spPr>
          <a:xfrm>
            <a:off x="277400" y="1682763"/>
            <a:ext cx="2096638" cy="1021958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Nuvem 5"/>
          <p:cNvSpPr/>
          <p:nvPr/>
        </p:nvSpPr>
        <p:spPr>
          <a:xfrm>
            <a:off x="1054570" y="2182743"/>
            <a:ext cx="3373414" cy="1462281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aixaDeTexto 6"/>
          <p:cNvSpPr txBox="1"/>
          <p:nvPr/>
        </p:nvSpPr>
        <p:spPr>
          <a:xfrm>
            <a:off x="1124044" y="2660795"/>
            <a:ext cx="2972288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6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NO</a:t>
            </a:r>
            <a:r>
              <a:rPr lang="pt-PT" sz="1600" baseline="-25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+ H</a:t>
            </a:r>
            <a:r>
              <a:rPr lang="pt-PT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 HNO</a:t>
            </a:r>
            <a:r>
              <a:rPr lang="pt-PT" sz="1600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2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+ HNO</a:t>
            </a:r>
            <a:r>
              <a:rPr lang="pt-PT" sz="1600" baseline="-250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3</a:t>
            </a:r>
            <a:endParaRPr lang="pt-PT" sz="16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3650090" y="5266693"/>
            <a:ext cx="453970" cy="307777"/>
          </a:xfrm>
          <a:prstGeom prst="rect">
            <a:avLst/>
          </a:prstGeom>
          <a:solidFill>
            <a:srgbClr val="DDF5FF"/>
          </a:solidFill>
        </p:spPr>
        <p:txBody>
          <a:bodyPr wrap="none">
            <a:spAutoFit/>
          </a:bodyPr>
          <a:lstStyle/>
          <a:p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endParaRPr lang="pt-PT" sz="1400" b="1" dirty="0"/>
          </a:p>
        </p:txBody>
      </p:sp>
      <p:cxnSp>
        <p:nvCxnSpPr>
          <p:cNvPr id="9" name="Conexão recta unidireccional 8"/>
          <p:cNvCxnSpPr/>
          <p:nvPr/>
        </p:nvCxnSpPr>
        <p:spPr>
          <a:xfrm flipH="1" flipV="1">
            <a:off x="3203850" y="4310987"/>
            <a:ext cx="1080116" cy="922302"/>
          </a:xfrm>
          <a:prstGeom prst="straightConnector1">
            <a:avLst/>
          </a:prstGeom>
          <a:ln w="28575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22" y="3809571"/>
            <a:ext cx="158194" cy="34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19" y="4136479"/>
            <a:ext cx="158194" cy="34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249" y="4485495"/>
            <a:ext cx="79097" cy="1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049" y="4790295"/>
            <a:ext cx="79097" cy="1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04" y="3809571"/>
            <a:ext cx="79097" cy="1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670" y="3996544"/>
            <a:ext cx="79097" cy="1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446" y="4190302"/>
            <a:ext cx="79097" cy="1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134" y="4374599"/>
            <a:ext cx="79097" cy="1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ângulo 21"/>
          <p:cNvSpPr/>
          <p:nvPr/>
        </p:nvSpPr>
        <p:spPr>
          <a:xfrm>
            <a:off x="3532474" y="4404850"/>
            <a:ext cx="3914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400" dirty="0"/>
          </a:p>
        </p:txBody>
      </p:sp>
      <p:sp>
        <p:nvSpPr>
          <p:cNvPr id="23" name="Rectângulo 22"/>
          <p:cNvSpPr/>
          <p:nvPr/>
        </p:nvSpPr>
        <p:spPr>
          <a:xfrm>
            <a:off x="2554178" y="3947298"/>
            <a:ext cx="7970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2 NO</a:t>
            </a:r>
            <a:r>
              <a:rPr lang="pt-PT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PT" sz="1600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4544703" y="1992322"/>
            <a:ext cx="434777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Na presença de água, o dióxido de azoto dá origem a ácido nitroso e a ácido nítrico, formando soluções ácidas, segundo:</a:t>
            </a:r>
          </a:p>
          <a:p>
            <a:pPr algn="just"/>
            <a:endParaRPr lang="pt-PT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5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2 HNO</a:t>
            </a:r>
            <a:r>
              <a:rPr lang="pt-PT" sz="1500" b="1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2 </a:t>
            </a:r>
            <a:r>
              <a:rPr lang="pt-PT" sz="15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(g) + </a:t>
            </a:r>
            <a:r>
              <a:rPr lang="pt-PT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sz="15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(l) </a:t>
            </a:r>
            <a:r>
              <a:rPr lang="pt-PT" sz="15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 HNO</a:t>
            </a:r>
            <a:r>
              <a:rPr lang="pt-PT" sz="1500" b="1" baseline="-250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2</a:t>
            </a:r>
            <a:r>
              <a:rPr lang="pt-PT" sz="15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</a:t>
            </a:r>
            <a:r>
              <a:rPr lang="pt-PT" sz="15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(</a:t>
            </a:r>
            <a:r>
              <a:rPr lang="pt-PT" sz="1500" b="1" dirty="0" err="1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aq</a:t>
            </a:r>
            <a:r>
              <a:rPr lang="pt-PT" sz="15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) + HNO</a:t>
            </a:r>
            <a:r>
              <a:rPr lang="pt-PT" sz="1500" b="1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3 </a:t>
            </a:r>
            <a:r>
              <a:rPr lang="pt-PT" sz="15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(</a:t>
            </a:r>
            <a:r>
              <a:rPr lang="pt-PT" sz="1500" b="1" dirty="0" err="1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aq</a:t>
            </a:r>
            <a:r>
              <a:rPr lang="pt-PT" sz="15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)</a:t>
            </a:r>
            <a:endParaRPr lang="pt-PT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rapézio 29"/>
          <p:cNvSpPr/>
          <p:nvPr/>
        </p:nvSpPr>
        <p:spPr>
          <a:xfrm rot="5400000">
            <a:off x="5092474" y="5503941"/>
            <a:ext cx="530095" cy="341862"/>
          </a:xfrm>
          <a:prstGeom prst="trapezoid">
            <a:avLst>
              <a:gd name="adj" fmla="val 51790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Nuvem 27"/>
          <p:cNvSpPr/>
          <p:nvPr/>
        </p:nvSpPr>
        <p:spPr>
          <a:xfrm>
            <a:off x="4135193" y="5132113"/>
            <a:ext cx="1198245" cy="1192492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4096" name="Conexão recta 4095"/>
          <p:cNvCxnSpPr/>
          <p:nvPr/>
        </p:nvCxnSpPr>
        <p:spPr>
          <a:xfrm flipH="1">
            <a:off x="5107706" y="5719098"/>
            <a:ext cx="328390" cy="148913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9" name="Arco 4098"/>
          <p:cNvSpPr/>
          <p:nvPr/>
        </p:nvSpPr>
        <p:spPr>
          <a:xfrm rot="11465450">
            <a:off x="4313417" y="5834768"/>
            <a:ext cx="462572" cy="351100"/>
          </a:xfrm>
          <a:prstGeom prst="arc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214282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Formação da chuva ácida</a:t>
            </a:r>
          </a:p>
        </p:txBody>
      </p:sp>
    </p:spTree>
    <p:extLst>
      <p:ext uri="{BB962C8B-B14F-4D97-AF65-F5344CB8AC3E}">
        <p14:creationId xmlns:p14="http://schemas.microsoft.com/office/powerpoint/2010/main" val="366241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94333E-6 L -0.15365 -0.184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91" y="-92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" name="TextBox 2"/>
          <p:cNvSpPr txBox="1"/>
          <p:nvPr/>
        </p:nvSpPr>
        <p:spPr>
          <a:xfrm>
            <a:off x="4788024" y="2365355"/>
            <a:ext cx="39604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Enfraquecimento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plantas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devido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morte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folhas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intoxicação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do solo</a:t>
            </a:r>
          </a:p>
          <a:p>
            <a:pPr marL="342900" indent="-342900" algn="just">
              <a:buClr>
                <a:srgbClr val="0087BF"/>
              </a:buClr>
              <a:buFont typeface="Arial" panose="020B0604020202020204" pitchFamily="34" charset="0"/>
              <a:buChar char="•"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0087BF"/>
              </a:buClr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Lixiviação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dos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nutrientes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chuva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ácida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dissolve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nutrientes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do solo 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arrasta-os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zonas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profundas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2" r="24333"/>
          <a:stretch/>
        </p:blipFill>
        <p:spPr bwMode="auto">
          <a:xfrm>
            <a:off x="467544" y="1700808"/>
            <a:ext cx="3905336" cy="4191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14282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 </a:t>
            </a: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chuva ácida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99993" y="1903485"/>
            <a:ext cx="44644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0087BF"/>
              </a:buClr>
              <a:buFont typeface="Arial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Lagos,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rios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pântanos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acidificados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pH = 5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0087BF"/>
              </a:buClr>
              <a:buFontTx/>
              <a:buChar char="-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0087BF"/>
              </a:buClr>
              <a:buFont typeface="Arial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acidez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dos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lagos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aumenta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o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número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 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diversidade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peixes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vão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diminuindo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0087BF"/>
              </a:buClr>
              <a:buFontTx/>
              <a:buChar char="-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0087BF"/>
              </a:buClr>
              <a:buFont typeface="Arial"/>
              <a:buChar char="•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Acidez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dos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lagos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aumenta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Primavera,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quando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neve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derrete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reprodução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dos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organismos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fica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comprometida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pois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é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nesta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época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novos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peixes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nascem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14282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 </a:t>
            </a: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chuva ácida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r="20826"/>
          <a:stretch/>
        </p:blipFill>
        <p:spPr bwMode="auto">
          <a:xfrm>
            <a:off x="467545" y="1700398"/>
            <a:ext cx="3905336" cy="419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214282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 </a:t>
            </a: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chuva ácida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427" y="1556792"/>
            <a:ext cx="6441146" cy="4783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848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39552" y="2041753"/>
            <a:ext cx="5111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PT" sz="2400" b="1" dirty="0" smtClean="0">
                <a:solidFill>
                  <a:srgbClr val="0087BF"/>
                </a:solidFill>
              </a:rPr>
              <a:t>1. </a:t>
            </a:r>
            <a:r>
              <a:rPr lang="pt-PT" sz="2400" dirty="0" smtClean="0"/>
              <a:t>Limpeza </a:t>
            </a:r>
            <a:r>
              <a:rPr lang="pt-PT" sz="2400" dirty="0"/>
              <a:t>de fumos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39552" y="2906941"/>
            <a:ext cx="72723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PT" sz="2400" b="1" dirty="0" smtClean="0">
                <a:solidFill>
                  <a:srgbClr val="0087BF"/>
                </a:solidFill>
              </a:rPr>
              <a:t>2. </a:t>
            </a:r>
            <a:r>
              <a:rPr lang="pt-PT" sz="2400" dirty="0" smtClean="0"/>
              <a:t>Conversores </a:t>
            </a:r>
            <a:r>
              <a:rPr lang="pt-PT" sz="2400" dirty="0"/>
              <a:t>catalíticos dos automóveis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39552" y="3697937"/>
            <a:ext cx="5111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PT" sz="2400" b="1" dirty="0" smtClean="0">
                <a:solidFill>
                  <a:srgbClr val="0087BF"/>
                </a:solidFill>
              </a:rPr>
              <a:t>3. </a:t>
            </a:r>
            <a:r>
              <a:rPr lang="pt-PT" sz="2400" dirty="0" smtClean="0"/>
              <a:t>Dessulfurização do carvão</a:t>
            </a:r>
            <a:endParaRPr lang="pt-PT" sz="2400" dirty="0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39552" y="4563125"/>
            <a:ext cx="8136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PT" sz="2400" b="1" dirty="0" smtClean="0">
                <a:solidFill>
                  <a:srgbClr val="0087BF"/>
                </a:solidFill>
              </a:rPr>
              <a:t>4. </a:t>
            </a:r>
            <a:r>
              <a:rPr lang="pt-PT" sz="2400" dirty="0" smtClean="0"/>
              <a:t>Neutralização da água dos rios e lagos, adicionando cal</a:t>
            </a:r>
            <a:endParaRPr lang="pt-PT" sz="24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14282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 de minimização</a:t>
            </a:r>
          </a:p>
        </p:txBody>
      </p:sp>
    </p:spTree>
    <p:extLst>
      <p:ext uri="{BB962C8B-B14F-4D97-AF65-F5344CB8AC3E}">
        <p14:creationId xmlns:p14="http://schemas.microsoft.com/office/powerpoint/2010/main" val="43012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1083</TotalTime>
  <Words>353</Words>
  <Application>Microsoft Office PowerPoint</Application>
  <PresentationFormat>Apresentação no Ecrã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1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Constituição e funcionamento dos ecossistemas</dc:title>
  <dc:creator>Carlos</dc:creator>
  <cp:lastModifiedBy>Maria Lopes Santos</cp:lastModifiedBy>
  <cp:revision>101</cp:revision>
  <dcterms:created xsi:type="dcterms:W3CDTF">2009-09-27T18:49:07Z</dcterms:created>
  <dcterms:modified xsi:type="dcterms:W3CDTF">2014-06-04T14:28:08Z</dcterms:modified>
</cp:coreProperties>
</file>