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5" r:id="rId2"/>
    <p:sldId id="258" r:id="rId3"/>
    <p:sldId id="283" r:id="rId4"/>
    <p:sldId id="270" r:id="rId5"/>
    <p:sldId id="272" r:id="rId6"/>
    <p:sldId id="273" r:id="rId7"/>
    <p:sldId id="275" r:id="rId8"/>
    <p:sldId id="274" r:id="rId9"/>
    <p:sldId id="276" r:id="rId10"/>
    <p:sldId id="263" r:id="rId11"/>
    <p:sldId id="277" r:id="rId12"/>
    <p:sldId id="278" r:id="rId13"/>
    <p:sldId id="279" r:id="rId14"/>
    <p:sldId id="280" r:id="rId15"/>
    <p:sldId id="261" r:id="rId16"/>
    <p:sldId id="281" r:id="rId17"/>
    <p:sldId id="282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086"/>
    <a:srgbClr val="0087BF"/>
    <a:srgbClr val="555555"/>
    <a:srgbClr val="96C832"/>
    <a:srgbClr val="007CA8"/>
    <a:srgbClr val="FFFFAF"/>
    <a:srgbClr val="FFFF66"/>
    <a:srgbClr val="009ED6"/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748"/>
          <a:stretch/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9552" y="620688"/>
            <a:ext cx="8136904" cy="156966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96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Ecossistemas</a:t>
            </a:r>
            <a:endParaRPr lang="pt-PT" sz="9600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48" b="100000" l="0" r="100000">
                        <a14:backgroundMark x1="67579" y1="28970" x2="67579" y2="28970"/>
                        <a14:backgroundMark x1="69684" y1="23735" x2="69684" y2="23735"/>
                        <a14:backgroundMark x1="66842" y1="22339" x2="66842" y2="22339"/>
                      </a14:backgroundRemoval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436"/>
          <a:stretch/>
        </p:blipFill>
        <p:spPr bwMode="auto">
          <a:xfrm>
            <a:off x="-29159" y="3305809"/>
            <a:ext cx="9192046" cy="35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84721" y="4814837"/>
            <a:ext cx="2327222" cy="155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39552" y="1124744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smtClean="0">
                <a:latin typeface="Arial" pitchFamily="34" charset="0"/>
                <a:cs typeface="Arial" pitchFamily="34" charset="0"/>
              </a:rPr>
              <a:t>Todos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os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ambientes naturais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são constituídos por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seres vivos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que se relacionam entre si e por fatores do ambiente que 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influenciam os 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seres vivos e que são influenciados por eles. </a:t>
            </a:r>
            <a:endParaRPr lang="pt-PT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pt-PT" sz="16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800" dirty="0" smtClean="0">
                <a:latin typeface="Arial" pitchFamily="34" charset="0"/>
                <a:cs typeface="Arial" pitchFamily="34" charset="0"/>
              </a:rPr>
              <a:t>São, então</a:t>
            </a:r>
            <a:r>
              <a:rPr lang="pt-PT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pt-PT" sz="2800" b="1" dirty="0" smtClean="0">
                <a:latin typeface="Arial" pitchFamily="34" charset="0"/>
                <a:cs typeface="Arial" pitchFamily="34" charset="0"/>
              </a:rPr>
              <a:t>ecossistemas</a:t>
            </a:r>
            <a:r>
              <a:rPr lang="pt-PT" sz="28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84721" y="5928401"/>
            <a:ext cx="1370863" cy="812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91374"/>
            <a:ext cx="725195" cy="95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8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76759" flipH="1">
            <a:off x="-459052" y="-263245"/>
            <a:ext cx="2942283" cy="204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860032" y="6453336"/>
            <a:ext cx="4283968" cy="404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4"/>
          <a:stretch/>
        </p:blipFill>
        <p:spPr bwMode="auto">
          <a:xfrm>
            <a:off x="5652120" y="5226167"/>
            <a:ext cx="3491880" cy="163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39552" y="1700808"/>
            <a:ext cx="813690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Os ecossistemas são constituídos por dois tipos de componentes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400" dirty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>
                <a:latin typeface="Arial" pitchFamily="34" charset="0"/>
                <a:cs typeface="Arial" pitchFamily="34" charset="0"/>
              </a:rPr>
              <a:t>componentes bióticos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– correspondem aos seres vivos (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plantas, animais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, protozoários, algas, fungos e bactérias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algn="just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400" dirty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400" b="1" dirty="0">
                <a:latin typeface="Arial" pitchFamily="34" charset="0"/>
                <a:cs typeface="Arial" pitchFamily="34" charset="0"/>
              </a:rPr>
              <a:t>componentes abióticos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– são os </a:t>
            </a:r>
            <a:r>
              <a:rPr lang="pt-PT" sz="2400">
                <a:latin typeface="Arial" pitchFamily="34" charset="0"/>
                <a:cs typeface="Arial" pitchFamily="34" charset="0"/>
              </a:rPr>
              <a:t>componentes </a:t>
            </a:r>
            <a:r>
              <a:rPr lang="pt-PT" sz="2400" smtClean="0">
                <a:latin typeface="Arial" pitchFamily="34" charset="0"/>
                <a:cs typeface="Arial" pitchFamily="34" charset="0"/>
              </a:rPr>
              <a:t>físico-   -químicos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de um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determinado meio que influenciam os seres vivos. Podem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ser fatores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climáticos, como a luz, o vento, a temperatura e a água,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ou fatores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edáficos, como as rochas e os solos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82402" y="1124744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dirty="0">
                <a:latin typeface="Arial" pitchFamily="34" charset="0"/>
                <a:cs typeface="Arial" pitchFamily="34" charset="0"/>
              </a:rPr>
              <a:t>Tal como os organismos, </a:t>
            </a:r>
            <a:r>
              <a:rPr lang="pt-PT" sz="4000" b="1" dirty="0">
                <a:latin typeface="Arial" pitchFamily="34" charset="0"/>
                <a:cs typeface="Arial" pitchFamily="34" charset="0"/>
              </a:rPr>
              <a:t>os ecossistemas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 apresentam </a:t>
            </a:r>
            <a:r>
              <a:rPr lang="pt-PT" sz="4000" b="1" dirty="0">
                <a:latin typeface="Arial" pitchFamily="34" charset="0"/>
                <a:cs typeface="Arial" pitchFamily="34" charset="0"/>
              </a:rPr>
              <a:t>vários </a:t>
            </a:r>
            <a:r>
              <a:rPr lang="pt-PT" sz="4000" b="1" dirty="0" smtClean="0">
                <a:latin typeface="Arial" pitchFamily="34" charset="0"/>
                <a:cs typeface="Arial" pitchFamily="34" charset="0"/>
              </a:rPr>
              <a:t>níveis de </a:t>
            </a:r>
            <a:r>
              <a:rPr lang="pt-PT" sz="4000" b="1" dirty="0">
                <a:latin typeface="Arial" pitchFamily="34" charset="0"/>
                <a:cs typeface="Arial" pitchFamily="34" charset="0"/>
              </a:rPr>
              <a:t>organização biológica</a:t>
            </a:r>
            <a:r>
              <a:rPr lang="pt-PT" sz="4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459350"/>
            <a:ext cx="6038875" cy="338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 rot="750292">
            <a:off x="6218948" y="4735922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Organização dos </a:t>
            </a:r>
          </a:p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ecossistemas</a:t>
            </a:r>
            <a:endParaRPr lang="pt-PT" sz="2400" b="1" dirty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4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" b="8314"/>
          <a:stretch/>
        </p:blipFill>
        <p:spPr bwMode="auto">
          <a:xfrm>
            <a:off x="2271071" y="2283706"/>
            <a:ext cx="6549402" cy="40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54540" y="83671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Espécie</a:t>
            </a:r>
            <a:endParaRPr lang="pt-PT" sz="4000" b="1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14920" y="851226"/>
            <a:ext cx="8305552" cy="5519528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58936" y="1539557"/>
            <a:ext cx="7704856" cy="129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Grupo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de seres vivos com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características semelhantes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, que se podem reproduzir entre si originando descendentes férteis.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73016"/>
            <a:ext cx="2716896" cy="1934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51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" b="8314"/>
          <a:stretch/>
        </p:blipFill>
        <p:spPr bwMode="auto">
          <a:xfrm>
            <a:off x="2271071" y="2283706"/>
            <a:ext cx="6549402" cy="40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54540" y="83671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População</a:t>
            </a:r>
            <a:endParaRPr lang="pt-PT" sz="4000" b="1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14920" y="851226"/>
            <a:ext cx="8305552" cy="5519528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58936" y="1539557"/>
            <a:ext cx="791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Conjunto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de seres vivos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da mesma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espécie que habitam no mesmo local, num determinado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período de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tempo, e que mantêm relações entre si.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04718" y="4392833"/>
            <a:ext cx="1831378" cy="117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69191" r="11422"/>
          <a:stretch/>
        </p:blipFill>
        <p:spPr bwMode="auto">
          <a:xfrm>
            <a:off x="5436096" y="5077718"/>
            <a:ext cx="725916" cy="42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69191" r="11422"/>
          <a:stretch/>
        </p:blipFill>
        <p:spPr bwMode="auto">
          <a:xfrm>
            <a:off x="6150340" y="5077717"/>
            <a:ext cx="725916" cy="42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697092" y="3656359"/>
            <a:ext cx="1016423" cy="72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713515" y="3857550"/>
            <a:ext cx="1016423" cy="72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4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" b="8314"/>
          <a:stretch/>
        </p:blipFill>
        <p:spPr bwMode="auto">
          <a:xfrm>
            <a:off x="2271071" y="2283706"/>
            <a:ext cx="6549402" cy="40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54540" y="83671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Comunidade </a:t>
            </a:r>
            <a:r>
              <a:rPr lang="pt-PT" sz="4000" b="1" dirty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biótica ou </a:t>
            </a:r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biocenose</a:t>
            </a:r>
            <a:endParaRPr lang="pt-PT" sz="4000" b="1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14920" y="851226"/>
            <a:ext cx="8305552" cy="5519528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5"/>
          <p:cNvSpPr/>
          <p:nvPr/>
        </p:nvSpPr>
        <p:spPr>
          <a:xfrm>
            <a:off x="658936" y="1539557"/>
            <a:ext cx="7916484" cy="129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É 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conjunto de várias populações que são interdependentes e que podem coexistir num determinado espaço geográfico.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4" y="3577454"/>
            <a:ext cx="697657" cy="648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707" y="3717032"/>
            <a:ext cx="1378055" cy="181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4" y="4437112"/>
            <a:ext cx="1167744" cy="109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28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" b="8314"/>
          <a:stretch/>
        </p:blipFill>
        <p:spPr bwMode="auto">
          <a:xfrm>
            <a:off x="2271071" y="2283706"/>
            <a:ext cx="6549402" cy="40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54540" y="83671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Biótopo</a:t>
            </a:r>
            <a:endParaRPr lang="pt-PT" sz="4000" b="1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14920" y="851226"/>
            <a:ext cx="8305552" cy="5519528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58936" y="1539557"/>
            <a:ext cx="7916484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Área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geográfica com determinadas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características físico--químicas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condicionadas pelos componentes abióticos,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e povoada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por um grupo de seres vivos bem adaptados ao meio.</a:t>
            </a:r>
          </a:p>
        </p:txBody>
      </p:sp>
      <p:pic>
        <p:nvPicPr>
          <p:cNvPr id="13314" name="Picture 2" descr="\\srv-files1.portoeditora.pt\ficheiros\Lisboa Editora\Coordenacao\015_Maria Lopes Santos\PROJETOS EM CURSO\CIÊNCIAS NATURAIS 8\MANUAL_20121734\5 DOSSIÊ DE IMAGENS\WE_VALUE\20121734_ID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"/>
          <a:stretch/>
        </p:blipFill>
        <p:spPr bwMode="auto">
          <a:xfrm>
            <a:off x="3534859" y="3436620"/>
            <a:ext cx="3420000" cy="221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2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3" b="8314"/>
          <a:stretch/>
        </p:blipFill>
        <p:spPr bwMode="auto">
          <a:xfrm>
            <a:off x="2271071" y="2283706"/>
            <a:ext cx="6549402" cy="40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54540" y="836712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4000" b="1" dirty="0" smtClean="0">
                <a:solidFill>
                  <a:srgbClr val="0087BF"/>
                </a:solidFill>
                <a:latin typeface="Arial Narrow" pitchFamily="34" charset="0"/>
                <a:cs typeface="Arial" pitchFamily="34" charset="0"/>
              </a:rPr>
              <a:t>Ecossistema</a:t>
            </a:r>
            <a:endParaRPr lang="pt-PT" sz="4000" b="1" dirty="0">
              <a:solidFill>
                <a:srgbClr val="0087B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14920" y="851226"/>
            <a:ext cx="8305552" cy="5519528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ctângulo 5"/>
          <p:cNvSpPr/>
          <p:nvPr/>
        </p:nvSpPr>
        <p:spPr>
          <a:xfrm>
            <a:off x="658936" y="1539557"/>
            <a:ext cx="7916484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pt-PT" sz="2400" dirty="0" smtClean="0">
                <a:latin typeface="Arial" pitchFamily="34" charset="0"/>
                <a:cs typeface="Arial" pitchFamily="34" charset="0"/>
              </a:rPr>
              <a:t>Engloba 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conjunto dos seres vivos que habitam num certo território e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o meio envolvente, as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relações que se estabelecem entre os seres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vivos e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a influência mútua entre os seres vivos e os fatores do meio.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3550196" y="3472433"/>
            <a:ext cx="3456384" cy="21408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2" b="4630"/>
          <a:stretch/>
        </p:blipFill>
        <p:spPr bwMode="auto">
          <a:xfrm>
            <a:off x="3755683" y="3472433"/>
            <a:ext cx="3045410" cy="2140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074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671"/>
          <a:stretch/>
        </p:blipFill>
        <p:spPr bwMode="auto">
          <a:xfrm>
            <a:off x="2988145" y="1700808"/>
            <a:ext cx="6156177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5"/>
          <a:stretch/>
        </p:blipFill>
        <p:spPr bwMode="auto">
          <a:xfrm>
            <a:off x="971600" y="2204864"/>
            <a:ext cx="227196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683568" y="1052736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local ou ambiente onde vive uma população ou um indivíduo é o seu </a:t>
            </a:r>
            <a:r>
              <a:rPr lang="pt-PT" sz="2400" b="1" i="1" dirty="0">
                <a:latin typeface="Arial" pitchFamily="34" charset="0"/>
                <a:cs typeface="Arial" pitchFamily="34" charset="0"/>
              </a:rPr>
              <a:t>habitat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PT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PT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95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48478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Duas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espécies podem viver num mesmo </a:t>
            </a:r>
            <a:r>
              <a:rPr lang="pt-PT" sz="2400" i="1" dirty="0">
                <a:latin typeface="Arial" pitchFamily="34" charset="0"/>
                <a:cs typeface="Arial" pitchFamily="34" charset="0"/>
              </a:rPr>
              <a:t>habitat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 não o utilizar da mesma forma. </a:t>
            </a:r>
            <a:endParaRPr lang="pt-PT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400" dirty="0" smtClean="0">
                <a:latin typeface="Arial" pitchFamily="34" charset="0"/>
                <a:cs typeface="Arial" pitchFamily="34" charset="0"/>
              </a:rPr>
              <a:t>À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forma específica de uma espécie utilizar o </a:t>
            </a:r>
            <a:r>
              <a:rPr lang="pt-PT" sz="2400" i="1" dirty="0">
                <a:latin typeface="Arial" pitchFamily="34" charset="0"/>
                <a:cs typeface="Arial" pitchFamily="34" charset="0"/>
              </a:rPr>
              <a:t>habitat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dá-se o nome de </a:t>
            </a:r>
            <a:r>
              <a:rPr lang="pt-PT" sz="2400" b="1" dirty="0">
                <a:latin typeface="Arial" pitchFamily="34" charset="0"/>
                <a:cs typeface="Arial" pitchFamily="34" charset="0"/>
              </a:rPr>
              <a:t>nicho ecológico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. </a:t>
            </a:r>
            <a:endParaRPr lang="pt-PT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PT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Cada espécie tem um abrigo,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um tipo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de alimentação e de reprodução e um território próprios,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utilizando o </a:t>
            </a:r>
            <a:r>
              <a:rPr lang="pt-PT" sz="2400" i="1" dirty="0">
                <a:latin typeface="Arial" pitchFamily="34" charset="0"/>
                <a:cs typeface="Arial" pitchFamily="34" charset="0"/>
              </a:rPr>
              <a:t>habitat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 de forma específica.</a:t>
            </a:r>
          </a:p>
        </p:txBody>
      </p:sp>
    </p:spTree>
    <p:extLst>
      <p:ext uri="{BB962C8B-B14F-4D97-AF65-F5344CB8AC3E}">
        <p14:creationId xmlns:p14="http://schemas.microsoft.com/office/powerpoint/2010/main" val="372194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0872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Não seria possível duas espécies partilharem exatamente o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mesmo nicho ecológico: a</a:t>
            </a:r>
            <a:r>
              <a:rPr lang="pt-PT" sz="2400" dirty="0" smtClean="0"/>
              <a:t>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competição constante seria inevitável e, eventualmente, levaria ao desaparecimento de uma das espécies desse local. </a:t>
            </a:r>
          </a:p>
        </p:txBody>
      </p:sp>
      <p:pic>
        <p:nvPicPr>
          <p:cNvPr id="2050" name="Picture 2" descr="\\srv-files1.portoeditora.pt\ficheiros\Lisboa Editora\Coordenacao\015_Maria Lopes Santos\PROJETOS EM CURSO\CIÊNCIAS NATURAIS 8\MANUAL_20121734\5 DOSSIÊ DE IMAGENS\VANDA FOSTER\JPEGS\DD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6" y="2708920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05796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Ao longo do tempo as espécies podem evoluir de maneira</a:t>
            </a:r>
          </a:p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diferente, reduzindo a sobreposição dos nichos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ecológicos.</a:t>
            </a:r>
            <a:endParaRPr lang="pt-P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\\srv-files1.portoeditora.pt\ficheiros\Lisboa Editora\Coordenacao\015_Maria Lopes Santos\PROJETOS EM CURSO\CIÊNCIAS NATURAIS 8\MANUAL_20121734\5 DOSSIÊ DE IMAGENS\VANDA FOSTER\JPEGS\DD1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988" y="2420888"/>
            <a:ext cx="3962024" cy="39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4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05796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latin typeface="Arial" pitchFamily="34" charset="0"/>
                <a:cs typeface="Arial" pitchFamily="34" charset="0"/>
              </a:rPr>
              <a:t>Em outras situações, as espécies especializam-se na exploração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de um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recurso, enquanto outras tornam-se menos específicas nos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recursos que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exploram.</a:t>
            </a:r>
          </a:p>
        </p:txBody>
      </p:sp>
      <p:pic>
        <p:nvPicPr>
          <p:cNvPr id="4098" name="Picture 2" descr="\\srv-files1.portoeditora.pt\ficheiros\Lisboa Editora\Coordenacao\015_Maria Lopes Santos\PROJETOS EM CURSO\CIÊNCIAS NATURAIS 8\MANUAL_20121734\5 DOSSIÊ DE IMAGENS\VANDA FOSTER\JPEGS\DD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276" y="2492896"/>
            <a:ext cx="4015449" cy="401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73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20687"/>
            <a:ext cx="4248473" cy="565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11560" y="1556792"/>
            <a:ext cx="3924436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PT" sz="3200" dirty="0">
                <a:latin typeface="Arial" pitchFamily="34" charset="0"/>
                <a:cs typeface="Arial" pitchFamily="34" charset="0"/>
              </a:rPr>
              <a:t>Vamos analisar </a:t>
            </a:r>
            <a:endParaRPr lang="pt-PT" sz="320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4000"/>
              </a:lnSpc>
            </a:pPr>
            <a:r>
              <a:rPr lang="pt-PT" sz="3200" dirty="0" smtClean="0">
                <a:latin typeface="Arial" pitchFamily="34" charset="0"/>
                <a:cs typeface="Arial" pitchFamily="34" charset="0"/>
              </a:rPr>
              <a:t>dois </a:t>
            </a:r>
            <a:r>
              <a:rPr lang="pt-PT" sz="3200" dirty="0">
                <a:latin typeface="Arial" pitchFamily="34" charset="0"/>
                <a:cs typeface="Arial" pitchFamily="34" charset="0"/>
              </a:rPr>
              <a:t>exemplos</a:t>
            </a:r>
            <a:r>
              <a:rPr lang="pt-PT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3161" y="980728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</a:pPr>
            <a:r>
              <a:rPr lang="pt-PT" sz="5400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corvo-marinho-de-crista e o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corvo-marinho-de-faces-brancas têm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características muito similares: penas de cor escura,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corpo grande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 um bico longo. No entanto, apresentam nichos ecológicos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diferentes.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76" y="2808312"/>
            <a:ext cx="3526244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5364088" y="6578302"/>
            <a:ext cx="3672408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54" y="2987427"/>
            <a:ext cx="2404114" cy="3869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107504" y="3339569"/>
            <a:ext cx="19967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400" dirty="0">
                <a:latin typeface="Arial" pitchFamily="34" charset="0"/>
                <a:cs typeface="Arial" pitchFamily="34" charset="0"/>
              </a:rPr>
              <a:t>O </a:t>
            </a:r>
            <a:r>
              <a:rPr lang="pt-PT" sz="1400" b="1" dirty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corvo-marinho-de</a:t>
            </a:r>
            <a:r>
              <a:rPr lang="pt-PT" sz="1400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-crista</a:t>
            </a:r>
            <a:r>
              <a:rPr lang="pt-PT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400" dirty="0">
                <a:latin typeface="Arial" pitchFamily="34" charset="0"/>
                <a:cs typeface="Arial" pitchFamily="34" charset="0"/>
              </a:rPr>
              <a:t>procura peixes nas águas pouco profundas e nidifica na base dos rochedos.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6751687" y="3483005"/>
            <a:ext cx="23568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dirty="0">
                <a:latin typeface="Arial" pitchFamily="34" charset="0"/>
                <a:cs typeface="Arial" pitchFamily="34" charset="0"/>
              </a:rPr>
              <a:t> O </a:t>
            </a:r>
            <a:r>
              <a:rPr lang="pt-PT" sz="1400" b="1" dirty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corvo-marinho-de-faces-brancas</a:t>
            </a:r>
          </a:p>
          <a:p>
            <a:pPr algn="ctr"/>
            <a:r>
              <a:rPr lang="pt-PT" sz="1400" dirty="0">
                <a:latin typeface="Arial" pitchFamily="34" charset="0"/>
                <a:cs typeface="Arial" pitchFamily="34" charset="0"/>
              </a:rPr>
              <a:t>pesca no alto mar e nidifica</a:t>
            </a:r>
          </a:p>
          <a:p>
            <a:pPr algn="ctr"/>
            <a:r>
              <a:rPr lang="pt-PT" sz="1400" dirty="0">
                <a:latin typeface="Arial" pitchFamily="34" charset="0"/>
                <a:cs typeface="Arial" pitchFamily="34" charset="0"/>
              </a:rPr>
              <a:t>em locais mais elevados</a:t>
            </a:r>
            <a:r>
              <a:rPr lang="pt-PT" sz="1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3203848" y="4653136"/>
            <a:ext cx="2520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Como têm diferentes hábitos, </a:t>
            </a:r>
            <a:r>
              <a:rPr lang="pt-PT" sz="2000" b="1" dirty="0">
                <a:latin typeface="Arial" pitchFamily="34" charset="0"/>
                <a:cs typeface="Arial" pitchFamily="34" charset="0"/>
              </a:rPr>
              <a:t>não ocorre competição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entre estas duas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espécies. 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0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3161" y="980728"/>
            <a:ext cx="8280920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80"/>
              </a:lnSpc>
            </a:pPr>
            <a:r>
              <a:rPr lang="pt-PT" sz="5400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N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estuários, por exemplo, apesar de as espécies de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aves partilharem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o mesmo </a:t>
            </a:r>
            <a:r>
              <a:rPr lang="pt-PT" sz="2400" i="1" dirty="0">
                <a:latin typeface="Arial" pitchFamily="34" charset="0"/>
                <a:cs typeface="Arial" pitchFamily="34" charset="0"/>
              </a:rPr>
              <a:t>habitat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, ocupam nichos ecológicos </a:t>
            </a:r>
            <a:r>
              <a:rPr lang="pt-PT" sz="2400" dirty="0" smtClean="0">
                <a:latin typeface="Arial" pitchFamily="34" charset="0"/>
                <a:cs typeface="Arial" pitchFamily="34" charset="0"/>
              </a:rPr>
              <a:t>diferentes por </a:t>
            </a:r>
            <a:r>
              <a:rPr lang="pt-PT" sz="2400" dirty="0">
                <a:latin typeface="Arial" pitchFamily="34" charset="0"/>
                <a:cs typeface="Arial" pitchFamily="34" charset="0"/>
              </a:rPr>
              <a:t>possuírem diferentes hábitos alimentares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5364088" y="6578302"/>
            <a:ext cx="3672408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170" name="Picture 2" descr="\\srv-files1.portoeditora.pt\ficheiros\Lisboa Editora\Coordenacao\015_Maria Lopes Santos\PROJETOS EM CURSO\CIÊNCIAS NATURAIS 8\MANUAL_20121734\5 DOSSIÊ DE IMAGENS\WE_VALUE\JPEGS\Validadas\20121734_ID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256" y="2951204"/>
            <a:ext cx="5401056" cy="370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1978537" y="2795786"/>
            <a:ext cx="1296144" cy="2595364"/>
          </a:xfrm>
          <a:prstGeom prst="rect">
            <a:avLst/>
          </a:prstGeom>
          <a:noFill/>
          <a:ln w="19050"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3305960" y="2795786"/>
            <a:ext cx="896019" cy="324036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00B0F0"/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4241299" y="2795786"/>
            <a:ext cx="978317" cy="3855690"/>
          </a:xfrm>
          <a:prstGeom prst="rect">
            <a:avLst/>
          </a:prstGeom>
          <a:noFill/>
          <a:ln w="19050">
            <a:solidFill>
              <a:srgbClr val="006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00B0F0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5246134" y="2795786"/>
            <a:ext cx="978317" cy="295232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00B0F0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6255308" y="2795786"/>
            <a:ext cx="1125004" cy="2005554"/>
          </a:xfrm>
          <a:prstGeom prst="rect">
            <a:avLst/>
          </a:prstGeom>
          <a:noFill/>
          <a:ln w="19050">
            <a:solidFill>
              <a:srgbClr val="006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5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522</Words>
  <Application>Microsoft Office PowerPoint</Application>
  <PresentationFormat>Apresentação no Ecrã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58</cp:revision>
  <dcterms:created xsi:type="dcterms:W3CDTF">2014-02-07T16:37:28Z</dcterms:created>
  <dcterms:modified xsi:type="dcterms:W3CDTF">2014-06-04T10:56:40Z</dcterms:modified>
</cp:coreProperties>
</file>