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7" r:id="rId2"/>
    <p:sldId id="300" r:id="rId3"/>
    <p:sldId id="281" r:id="rId4"/>
    <p:sldId id="285" r:id="rId5"/>
    <p:sldId id="282" r:id="rId6"/>
    <p:sldId id="283" r:id="rId7"/>
    <p:sldId id="286" r:id="rId8"/>
    <p:sldId id="297" r:id="rId9"/>
    <p:sldId id="298" r:id="rId10"/>
    <p:sldId id="299" r:id="rId11"/>
    <p:sldId id="288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sé Machado" initials="JM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7BF"/>
    <a:srgbClr val="96C832"/>
    <a:srgbClr val="EABD00"/>
    <a:srgbClr val="FFCC00"/>
    <a:srgbClr val="9BBA58"/>
    <a:srgbClr val="CF0101"/>
    <a:srgbClr val="3CA2BE"/>
    <a:srgbClr val="B66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 autoAdjust="0"/>
    <p:restoredTop sz="94702" autoAdjust="0"/>
  </p:normalViewPr>
  <p:slideViewPr>
    <p:cSldViewPr>
      <p:cViewPr>
        <p:scale>
          <a:sx n="100" d="100"/>
          <a:sy n="100" d="100"/>
        </p:scale>
        <p:origin x="-630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E835E-00C9-4FC8-8823-AA1AB3045E17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9E51F-E55E-4008-AA00-877A9FB5ED2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61084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5478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800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0425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4810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2629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101099"/>
            <a:ext cx="425788" cy="521686"/>
          </a:xfrm>
          <a:prstGeom prst="rect">
            <a:avLst/>
          </a:prstGeom>
        </p:spPr>
      </p:pic>
      <p:sp>
        <p:nvSpPr>
          <p:cNvPr id="5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9" name="Rectângulo 8"/>
          <p:cNvSpPr/>
          <p:nvPr userDrawn="1"/>
        </p:nvSpPr>
        <p:spPr>
          <a:xfrm>
            <a:off x="107504" y="103758"/>
            <a:ext cx="771291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5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Gestão dos ecossistemas e desenvolvimento sustentável</a:t>
            </a:r>
          </a:p>
        </p:txBody>
      </p:sp>
    </p:spTree>
    <p:extLst>
      <p:ext uri="{BB962C8B-B14F-4D97-AF65-F5344CB8AC3E}">
        <p14:creationId xmlns:p14="http://schemas.microsoft.com/office/powerpoint/2010/main" val="38421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57193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9527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1194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36087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0739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261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891877"/>
            <a:ext cx="7704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4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Gestão dos ecossistemas e desenvolvimento sustentável</a:t>
            </a:r>
            <a:endParaRPr lang="pt-PT" sz="4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8"/>
          <a:stretch/>
        </p:blipFill>
        <p:spPr bwMode="auto">
          <a:xfrm>
            <a:off x="241336" y="3429000"/>
            <a:ext cx="2699659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295" y="3300215"/>
            <a:ext cx="2960762" cy="220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000" y="3117111"/>
            <a:ext cx="3377536" cy="2567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5" t="8961"/>
          <a:stretch/>
        </p:blipFill>
        <p:spPr bwMode="auto">
          <a:xfrm>
            <a:off x="5052316" y="2856130"/>
            <a:ext cx="3840163" cy="3089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516444" y="4509120"/>
            <a:ext cx="8114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Durante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séculos o Homem destruiu </a:t>
            </a:r>
            <a:r>
              <a:rPr lang="pt-PT" i="1" dirty="0" smtClean="0">
                <a:latin typeface="Arial" panose="020B0604020202020204" pitchFamily="34" charset="0"/>
                <a:cs typeface="Arial" panose="020B0604020202020204" pitchFamily="34" charset="0"/>
              </a:rPr>
              <a:t>habitats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criar campos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agrícolas, fazer estradas, construir cidades e para depositar resíduos</a:t>
            </a:r>
            <a:r>
              <a:rPr lang="pt-PT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21"/>
          <p:cNvSpPr txBox="1"/>
          <p:nvPr/>
        </p:nvSpPr>
        <p:spPr>
          <a:xfrm>
            <a:off x="394482" y="5445224"/>
            <a:ext cx="8114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entanto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há muito tempo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começou a perceber-se que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comportamento estava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colocar em risco as gerações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futuras</a:t>
            </a:r>
            <a:r>
              <a:rPr lang="pt-PT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21"/>
          <p:cNvSpPr txBox="1"/>
          <p:nvPr/>
        </p:nvSpPr>
        <p:spPr>
          <a:xfrm>
            <a:off x="516444" y="5373216"/>
            <a:ext cx="8114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Cresceu a consciência </a:t>
            </a:r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que o desenvolvimento científico, tecnológico e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industrial, só </a:t>
            </a:r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si, não garantirão o futuro da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humanidade. </a:t>
            </a:r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99"/>
          <a:stretch/>
        </p:blipFill>
        <p:spPr bwMode="auto">
          <a:xfrm>
            <a:off x="543719" y="952547"/>
            <a:ext cx="2014092" cy="290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8" r="39403"/>
          <a:stretch/>
        </p:blipFill>
        <p:spPr bwMode="auto">
          <a:xfrm>
            <a:off x="2703959" y="952547"/>
            <a:ext cx="1914525" cy="290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5" r="36834"/>
          <a:stretch/>
        </p:blipFill>
        <p:spPr bwMode="auto">
          <a:xfrm>
            <a:off x="4815850" y="952547"/>
            <a:ext cx="1819275" cy="290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22" t="8961" r="31443"/>
          <a:stretch/>
        </p:blipFill>
        <p:spPr bwMode="auto">
          <a:xfrm>
            <a:off x="6808415" y="952546"/>
            <a:ext cx="1724025" cy="290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171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4" grpId="0"/>
      <p:bldP spid="14" grpId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01012" y="620688"/>
            <a:ext cx="83582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que evoluiu </a:t>
            </a: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pressão humana sobre os ecossistemas?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1"/>
          <p:cNvSpPr txBox="1"/>
          <p:nvPr/>
        </p:nvSpPr>
        <p:spPr>
          <a:xfrm>
            <a:off x="1392094" y="5589240"/>
            <a:ext cx="6359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O crescimento acentuado da população aumentou a pressão sobre os ecossistemas a partir do séc.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XX</a:t>
            </a:r>
            <a:r>
              <a:rPr lang="pt-PT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PT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55" y="1772816"/>
            <a:ext cx="7735491" cy="3332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930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1"/>
          <p:cNvSpPr txBox="1"/>
          <p:nvPr/>
        </p:nvSpPr>
        <p:spPr>
          <a:xfrm>
            <a:off x="1187624" y="2132856"/>
            <a:ext cx="3384376" cy="646331"/>
          </a:xfrm>
          <a:prstGeom prst="rect">
            <a:avLst/>
          </a:prstGeom>
          <a:noFill/>
          <a:ln w="28575"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Responder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às necessidades das populações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pt-PT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PT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1"/>
          <p:cNvSpPr txBox="1"/>
          <p:nvPr/>
        </p:nvSpPr>
        <p:spPr>
          <a:xfrm>
            <a:off x="5722565" y="2132855"/>
            <a:ext cx="2089286" cy="646331"/>
          </a:xfrm>
          <a:prstGeom prst="rect">
            <a:avLst/>
          </a:prstGeom>
          <a:noFill/>
          <a:ln w="28575">
            <a:solidFill>
              <a:srgbClr val="0087BF"/>
            </a:solidFill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just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dirty="0"/>
              <a:t>Preservar os ecossistemas?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4482" y="673532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se devemos fazer?</a:t>
            </a: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9" name="TextBox 21"/>
          <p:cNvSpPr txBox="1"/>
          <p:nvPr/>
        </p:nvSpPr>
        <p:spPr>
          <a:xfrm>
            <a:off x="2231740" y="5511319"/>
            <a:ext cx="4680520" cy="461665"/>
          </a:xfrm>
          <a:prstGeom prst="rect">
            <a:avLst/>
          </a:prstGeom>
          <a:solidFill>
            <a:srgbClr val="96C832"/>
          </a:solidFill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Desenvolvimento </a:t>
            </a:r>
            <a:r>
              <a:rPr lang="pt-PT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Sustentável </a:t>
            </a:r>
            <a:endParaRPr lang="pt-PT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1"/>
          <p:cNvSpPr txBox="1"/>
          <p:nvPr/>
        </p:nvSpPr>
        <p:spPr>
          <a:xfrm>
            <a:off x="2231740" y="3501008"/>
            <a:ext cx="4680520" cy="1200329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Hoje </a:t>
            </a:r>
            <a:r>
              <a:rPr lang="pt-P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dia cresce a necessidade de conciliar o </a:t>
            </a:r>
            <a:r>
              <a:rPr lang="pt-PT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desenvolvimento com </a:t>
            </a:r>
            <a:r>
              <a:rPr lang="pt-P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preservação da natureza, de modo a que possa ocorrer </a:t>
            </a:r>
            <a:r>
              <a:rPr lang="pt-PT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muitas gerações. </a:t>
            </a:r>
            <a:endParaRPr lang="pt-PT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ta para baixo 2"/>
          <p:cNvSpPr/>
          <p:nvPr/>
        </p:nvSpPr>
        <p:spPr>
          <a:xfrm>
            <a:off x="4429093" y="4797254"/>
            <a:ext cx="285815" cy="504056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540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52544E-6 L 0.02188 0.09042 C 0.02587 0.11008 0.03681 0.13344 0.05104 0.15495 C 0.06736 0.17923 0.08316 0.19519 0.09705 0.20282 L 0.16285 0.24213 " pathEditMode="relative" rAng="2891972" ptsTypes="FffFF">
                                      <p:cBhvr>
                                        <p:cTn id="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138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78 -0.02151 L -0.01302 0.08696 C -0.00886 0.11101 -0.01389 0.13876 -0.02448 0.16397 C -0.03594 0.19195 -0.05052 0.21068 -0.06754 0.2197 L -0.14393 0.26249 " pathEditMode="relative" rAng="7131894" ptsTypes="FffFF">
                                      <p:cBhvr>
                                        <p:cTn id="3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8" y="164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7" grpId="2" animBg="1"/>
      <p:bldP spid="26" grpId="0" animBg="1"/>
      <p:bldP spid="26" grpId="1" animBg="1"/>
      <p:bldP spid="26" grpId="2" animBg="1"/>
      <p:bldP spid="14" grpId="0"/>
      <p:bldP spid="29" grpId="0" animBg="1"/>
      <p:bldP spid="28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21"/>
          <p:cNvSpPr txBox="1"/>
          <p:nvPr/>
        </p:nvSpPr>
        <p:spPr>
          <a:xfrm>
            <a:off x="1365960" y="2132856"/>
            <a:ext cx="6378947" cy="1138773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17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desenvolvimento sustentável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procura satisfazer as 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necessidades da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geração </a:t>
            </a:r>
            <a:r>
              <a:rPr lang="pt-PT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atual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, sem comprometer a capacidade das gerações 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futuras de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satisfazerem as suas próprias 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necessidades. </a:t>
            </a:r>
            <a:endParaRPr lang="pt-PT" sz="1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21"/>
          <p:cNvSpPr txBox="1"/>
          <p:nvPr/>
        </p:nvSpPr>
        <p:spPr>
          <a:xfrm>
            <a:off x="1342634" y="4509120"/>
            <a:ext cx="6402273" cy="1400383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just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700" dirty="0"/>
              <a:t>Pretende que as pessoas, agora e no futuro, atinjam um nível satisfatório de desenvolvimento social e económico e de realização humana e cultural fazendo, ao mesmo tempo, um uso razoável dos recursos da Terra e preservando as espécies e os habitats naturais.</a:t>
            </a:r>
          </a:p>
        </p:txBody>
      </p:sp>
      <p:sp>
        <p:nvSpPr>
          <p:cNvPr id="47" name="Seta para baixo 46"/>
          <p:cNvSpPr/>
          <p:nvPr/>
        </p:nvSpPr>
        <p:spPr>
          <a:xfrm>
            <a:off x="4412525" y="3657194"/>
            <a:ext cx="285815" cy="504056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TextBox 23"/>
          <p:cNvSpPr txBox="1"/>
          <p:nvPr/>
        </p:nvSpPr>
        <p:spPr>
          <a:xfrm>
            <a:off x="401012" y="673532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é o desenvolvimento sustentável?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02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92877" y="692696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desenvolvimento sustentável deve ter em conta…</a:t>
            </a:r>
            <a:endParaRPr lang="pt-PT" sz="24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3696" y="1970129"/>
            <a:ext cx="2542120" cy="707886"/>
          </a:xfrm>
          <a:prstGeom prst="rect">
            <a:avLst/>
          </a:prstGeom>
          <a:noFill/>
          <a:ln w="38100"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rgbClr val="96C8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Sustentabilidade ambiental</a:t>
            </a:r>
            <a:endParaRPr lang="pt-PT" sz="2000" b="1" dirty="0">
              <a:solidFill>
                <a:srgbClr val="96C8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48472" y="1970129"/>
            <a:ext cx="2619672" cy="70788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rgbClr val="9BBA5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>
                <a:solidFill>
                  <a:srgbClr val="EABD00"/>
                </a:solidFill>
              </a:rPr>
              <a:t>Sustentabilidade económica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4208" y="1970129"/>
            <a:ext cx="2494112" cy="707886"/>
          </a:xfrm>
          <a:prstGeom prst="rect">
            <a:avLst/>
          </a:prstGeom>
          <a:noFill/>
          <a:ln w="38100">
            <a:solidFill>
              <a:srgbClr val="0087BF"/>
            </a:solidFill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rgbClr val="9BBA5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>
                <a:solidFill>
                  <a:srgbClr val="0087BF"/>
                </a:solidFill>
              </a:rPr>
              <a:t>Sustentabilidade social</a:t>
            </a:r>
          </a:p>
        </p:txBody>
      </p:sp>
      <p:sp>
        <p:nvSpPr>
          <p:cNvPr id="13" name="TextBox 21"/>
          <p:cNvSpPr txBox="1"/>
          <p:nvPr/>
        </p:nvSpPr>
        <p:spPr>
          <a:xfrm>
            <a:off x="501966" y="3369474"/>
            <a:ext cx="241385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Manutenção dos ecossistemas, assegurando as suas funções, preservando o meio, as espécies e a qualidade de vida das populações</a:t>
            </a:r>
            <a:endParaRPr lang="pt-PT" sz="1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21"/>
          <p:cNvSpPr txBox="1"/>
          <p:nvPr/>
        </p:nvSpPr>
        <p:spPr>
          <a:xfrm>
            <a:off x="3248472" y="2953975"/>
            <a:ext cx="2763688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lucro, para além da vertente financeira é também medido nas vertentes ambiental e social.</a:t>
            </a:r>
          </a:p>
          <a:p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Potencia o uso mais correto dos recursos humanos e dos naturais garantido o não esgotamento dos recursos</a:t>
            </a:r>
            <a:endParaRPr lang="pt-PT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21"/>
          <p:cNvSpPr txBox="1"/>
          <p:nvPr/>
        </p:nvSpPr>
        <p:spPr>
          <a:xfrm>
            <a:off x="6516215" y="3369473"/>
            <a:ext cx="2392557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Promover o equilíbrio social.</a:t>
            </a:r>
          </a:p>
          <a:p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Garantir que o desenvolvimento económico não </a:t>
            </a:r>
            <a:r>
              <a:rPr lang="pt-PT" sz="1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afeta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os valores humanos e culturais </a:t>
            </a:r>
            <a:endParaRPr lang="pt-PT" sz="1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07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 animBg="1"/>
      <p:bldP spid="28" grpId="0" animBg="1"/>
      <p:bldP spid="29" grpId="0" animBg="1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75862"/>
            <a:ext cx="777240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1583668" y="1844824"/>
            <a:ext cx="5976664" cy="1077218"/>
          </a:xfrm>
          <a:prstGeom prst="rect">
            <a:avLst/>
          </a:prstGeom>
          <a:ln w="28575">
            <a:solidFill>
              <a:srgbClr val="96C83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conservação dos ecossistemas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através de políticas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desenvolvimento sustentável ,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permitirá ao Homem continuar a beneficiar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todas as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potencialidades do planeta Terra para assegurar o bem-estar das populações.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392877" y="620688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7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fazer para conservar os ecossistemas?</a:t>
            </a:r>
            <a:endParaRPr lang="pt-PT" sz="27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1043608" y="1844824"/>
            <a:ext cx="6768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Os vários dirigentes mundiais têm vindo a discutir estratégias, em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encontros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mundiais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como a </a:t>
            </a:r>
            <a:r>
              <a:rPr lang="pt-PT" sz="16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Cimeira Mundial sobre </a:t>
            </a:r>
            <a:r>
              <a:rPr lang="pt-PT" sz="1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Desenvolvimento Sustentável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 2012 (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Rio+20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" name="Rectângulo 11"/>
          <p:cNvSpPr/>
          <p:nvPr/>
        </p:nvSpPr>
        <p:spPr>
          <a:xfrm>
            <a:off x="5026789" y="4634805"/>
            <a:ext cx="2880320" cy="338554"/>
          </a:xfrm>
          <a:prstGeom prst="rect">
            <a:avLst/>
          </a:prstGeom>
          <a:ln w="28575">
            <a:solidFill>
              <a:srgbClr val="96C83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600" b="1" dirty="0">
                <a:solidFill>
                  <a:srgbClr val="96C8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medidas de recuperação</a:t>
            </a:r>
          </a:p>
        </p:txBody>
      </p:sp>
      <p:sp>
        <p:nvSpPr>
          <p:cNvPr id="26" name="Rectângulo 25"/>
          <p:cNvSpPr/>
          <p:nvPr/>
        </p:nvSpPr>
        <p:spPr>
          <a:xfrm>
            <a:off x="1259632" y="4653136"/>
            <a:ext cx="2448272" cy="338554"/>
          </a:xfrm>
          <a:prstGeom prst="rect">
            <a:avLst/>
          </a:prstGeom>
          <a:ln w="28575">
            <a:solidFill>
              <a:srgbClr val="96C83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96C8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medidas </a:t>
            </a:r>
            <a:r>
              <a:rPr lang="pt-PT" sz="1600" b="1" dirty="0">
                <a:solidFill>
                  <a:srgbClr val="96C8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PT" sz="1600" b="1" dirty="0" smtClean="0">
                <a:solidFill>
                  <a:srgbClr val="96C8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prevenção</a:t>
            </a:r>
            <a:r>
              <a:rPr lang="pt-PT" sz="1600" dirty="0" smtClean="0">
                <a:solidFill>
                  <a:srgbClr val="96C8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PT" sz="1600" dirty="0">
              <a:solidFill>
                <a:srgbClr val="96C8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ângulo 26"/>
          <p:cNvSpPr/>
          <p:nvPr/>
        </p:nvSpPr>
        <p:spPr>
          <a:xfrm>
            <a:off x="782029" y="3227784"/>
            <a:ext cx="74314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conservação dos ecossistemas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pode ser feita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através de: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Conexão recta unidireccional 16"/>
          <p:cNvCxnSpPr/>
          <p:nvPr/>
        </p:nvCxnSpPr>
        <p:spPr>
          <a:xfrm flipH="1">
            <a:off x="2483769" y="3893877"/>
            <a:ext cx="2021632" cy="625554"/>
          </a:xfrm>
          <a:prstGeom prst="straightConnector1">
            <a:avLst/>
          </a:prstGeom>
          <a:ln w="28575">
            <a:solidFill>
              <a:srgbClr val="0087B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xão recta unidireccional 28"/>
          <p:cNvCxnSpPr/>
          <p:nvPr/>
        </p:nvCxnSpPr>
        <p:spPr>
          <a:xfrm>
            <a:off x="4505401" y="3893877"/>
            <a:ext cx="1873110" cy="625554"/>
          </a:xfrm>
          <a:prstGeom prst="straightConnector1">
            <a:avLst/>
          </a:prstGeom>
          <a:ln w="28575">
            <a:solidFill>
              <a:srgbClr val="0087B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ângulo 29"/>
          <p:cNvSpPr/>
          <p:nvPr/>
        </p:nvSpPr>
        <p:spPr>
          <a:xfrm>
            <a:off x="1259632" y="5536670"/>
            <a:ext cx="12961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Exemplos?</a:t>
            </a:r>
            <a:endParaRPr lang="pt-PT" sz="16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ângulo 30"/>
          <p:cNvSpPr/>
          <p:nvPr/>
        </p:nvSpPr>
        <p:spPr>
          <a:xfrm>
            <a:off x="3779911" y="5549872"/>
            <a:ext cx="14406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Vantagens?</a:t>
            </a:r>
            <a:endParaRPr lang="pt-PT" sz="16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ângulo 31"/>
          <p:cNvSpPr/>
          <p:nvPr/>
        </p:nvSpPr>
        <p:spPr>
          <a:xfrm>
            <a:off x="5976156" y="5549872"/>
            <a:ext cx="16921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Desvantagens?</a:t>
            </a:r>
            <a:endParaRPr lang="pt-PT" sz="16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81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/>
      <p:bldP spid="6" grpId="0"/>
      <p:bldP spid="6" grpId="1"/>
      <p:bldP spid="12" grpId="0" animBg="1"/>
      <p:bldP spid="26" grpId="0" animBg="1"/>
      <p:bldP spid="26" grpId="1" animBg="1"/>
      <p:bldP spid="27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251520" y="620688"/>
            <a:ext cx="83582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7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Serviços </a:t>
            </a:r>
            <a:r>
              <a:rPr lang="pt-PT" sz="27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PT" sz="27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ecossistemas</a:t>
            </a:r>
            <a:endParaRPr lang="pt-PT" sz="27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1"/>
          <p:cNvSpPr txBox="1"/>
          <p:nvPr/>
        </p:nvSpPr>
        <p:spPr>
          <a:xfrm>
            <a:off x="395537" y="1873548"/>
            <a:ext cx="576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 Homem beneficia de recursos e processos que são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proporcionados pelos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ecossistemas.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Estes serviços estão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ligados ao bem-estar humano.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21"/>
          <p:cNvSpPr txBox="1"/>
          <p:nvPr/>
        </p:nvSpPr>
        <p:spPr>
          <a:xfrm>
            <a:off x="875972" y="3763613"/>
            <a:ext cx="4707905" cy="646331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Esses benefícios são conhecidos como </a:t>
            </a:r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serviços dos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ecossistemas</a:t>
            </a:r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21"/>
          <p:cNvSpPr txBox="1"/>
          <p:nvPr/>
        </p:nvSpPr>
        <p:spPr>
          <a:xfrm>
            <a:off x="1212370" y="5109210"/>
            <a:ext cx="4035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Quais serão os serviços prestados pelos ecossistemas?</a:t>
            </a:r>
            <a:endParaRPr lang="pt-PT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eta para baixo 11"/>
          <p:cNvSpPr/>
          <p:nvPr/>
        </p:nvSpPr>
        <p:spPr>
          <a:xfrm>
            <a:off x="3087018" y="2996952"/>
            <a:ext cx="285815" cy="504056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5" r="10649"/>
          <a:stretch/>
        </p:blipFill>
        <p:spPr bwMode="auto">
          <a:xfrm>
            <a:off x="6156176" y="1340768"/>
            <a:ext cx="2789991" cy="491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01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3" grpId="0"/>
      <p:bldP spid="14" grpId="0" animBg="1"/>
      <p:bldP spid="15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92877" y="548680"/>
            <a:ext cx="83582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7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Categorias dos serviços </a:t>
            </a:r>
            <a:r>
              <a:rPr lang="pt-PT" sz="27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PT" sz="27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ecossistemas</a:t>
            </a:r>
            <a:endParaRPr lang="pt-PT" sz="27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21"/>
          <p:cNvSpPr txBox="1"/>
          <p:nvPr/>
        </p:nvSpPr>
        <p:spPr>
          <a:xfrm>
            <a:off x="4334136" y="4919279"/>
            <a:ext cx="2016224" cy="1138773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Serviços  necessários para gerar todos os outros serviços.</a:t>
            </a:r>
            <a:endParaRPr lang="pt-PT" sz="1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26"/>
          <p:cNvSpPr txBox="1"/>
          <p:nvPr/>
        </p:nvSpPr>
        <p:spPr>
          <a:xfrm>
            <a:off x="3357328" y="1268760"/>
            <a:ext cx="2542120" cy="400110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rgbClr val="96C8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  <a:endParaRPr lang="pt-PT" sz="2000" b="1" dirty="0">
              <a:solidFill>
                <a:srgbClr val="96C8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26"/>
          <p:cNvSpPr txBox="1"/>
          <p:nvPr/>
        </p:nvSpPr>
        <p:spPr>
          <a:xfrm>
            <a:off x="412020" y="3328417"/>
            <a:ext cx="2542120" cy="400110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rgbClr val="96C8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Suporte</a:t>
            </a:r>
            <a:endParaRPr lang="pt-PT" sz="2000" b="1" dirty="0">
              <a:solidFill>
                <a:srgbClr val="96C8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26"/>
          <p:cNvSpPr txBox="1"/>
          <p:nvPr/>
        </p:nvSpPr>
        <p:spPr>
          <a:xfrm>
            <a:off x="3357328" y="3328417"/>
            <a:ext cx="2542120" cy="400110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rgbClr val="96C8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Regulação</a:t>
            </a:r>
            <a:endParaRPr lang="pt-PT" sz="2000" b="1" dirty="0">
              <a:solidFill>
                <a:srgbClr val="96C8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26"/>
          <p:cNvSpPr txBox="1"/>
          <p:nvPr/>
        </p:nvSpPr>
        <p:spPr>
          <a:xfrm>
            <a:off x="6350360" y="3328417"/>
            <a:ext cx="2542120" cy="400110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rgbClr val="96C8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Culturais</a:t>
            </a:r>
            <a:endParaRPr lang="pt-PT" sz="2000" b="1" dirty="0">
              <a:solidFill>
                <a:srgbClr val="96C8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21"/>
          <p:cNvSpPr txBox="1"/>
          <p:nvPr/>
        </p:nvSpPr>
        <p:spPr>
          <a:xfrm>
            <a:off x="240892" y="5060534"/>
            <a:ext cx="1803536" cy="877163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700" dirty="0"/>
              <a:t>Produtos obtidos dos ecossistemas.</a:t>
            </a:r>
          </a:p>
        </p:txBody>
      </p:sp>
      <p:sp>
        <p:nvSpPr>
          <p:cNvPr id="16" name="TextBox 21"/>
          <p:cNvSpPr txBox="1"/>
          <p:nvPr/>
        </p:nvSpPr>
        <p:spPr>
          <a:xfrm>
            <a:off x="6861471" y="4919279"/>
            <a:ext cx="1876300" cy="1138773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700" dirty="0"/>
              <a:t>Benefícios dos processos de regulação dos ecossistemas.</a:t>
            </a:r>
          </a:p>
        </p:txBody>
      </p:sp>
      <p:sp>
        <p:nvSpPr>
          <p:cNvPr id="17" name="TextBox 21"/>
          <p:cNvSpPr txBox="1"/>
          <p:nvPr/>
        </p:nvSpPr>
        <p:spPr>
          <a:xfrm>
            <a:off x="2329124" y="4929730"/>
            <a:ext cx="1866606" cy="1138773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700" dirty="0"/>
              <a:t>Benefícios </a:t>
            </a:r>
          </a:p>
          <a:p>
            <a:r>
              <a:rPr lang="pt-PT" sz="1700" dirty="0"/>
              <a:t>não materiais obtidos dos ecossistemas.</a:t>
            </a:r>
          </a:p>
        </p:txBody>
      </p:sp>
    </p:spTree>
    <p:extLst>
      <p:ext uri="{BB962C8B-B14F-4D97-AF65-F5344CB8AC3E}">
        <p14:creationId xmlns:p14="http://schemas.microsoft.com/office/powerpoint/2010/main" val="167276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C 0.00069 -0.03194 0.00191 -0.05833 0.00764 -0.08819 C 0.00885 -0.09491 0.00938 -0.10416 0.01215 -0.10995 C 0.01458 -0.11551 0.01788 -0.12222 0.01979 -0.12824 C 0.02483 -0.14352 0.02639 -0.16088 0.0309 -0.17639 C 0.03125 -0.17824 0.03125 -0.18009 0.03194 -0.18148 C 0.03299 -0.18356 0.03507 -0.18449 0.03646 -0.18634 " pathEditMode="relative" rAng="0" ptsTypes="ffffffA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-9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85185E-6 C 0.0007 -0.01458 -8.33333E-7 -0.03657 0.00695 -0.05092 C 0.01632 -0.07014 0.02934 -0.08518 0.04445 -0.10023 C 0.05712 -0.11319 0.06875 -0.12685 0.08455 -0.13657 C 0.08872 -0.13912 0.09306 -0.14051 0.09757 -0.14213 C 0.09896 -0.14282 0.10035 -0.14305 0.10174 -0.14375 C 0.11684 -0.15139 0.1066 -0.14815 0.11771 -0.15116 C 0.13715 -0.16319 0.15417 -0.16088 0.17639 -0.16528 C 0.21945 -0.16435 0.26146 -0.16134 0.30434 -0.15972 C 0.34392 -0.12986 0.37552 -0.16018 0.41059 -0.16412 C 0.43854 -0.16296 0.46198 -0.16273 0.48976 -0.16273 " pathEditMode="relative" rAng="0" ptsTypes="ffffffffffA">
                                      <p:cBhvr>
                                        <p:cTn id="4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79" y="-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0.01736 C 0.00226 -0.00116 0.00156 -0.01968 0.00035 -0.0382 C -0.00052 -0.0507 -0.01059 -0.08403 -0.01077 -0.08449 C -0.01563 -0.10556 -0.01667 -0.12778 -0.02049 -0.14931 C -0.02413 -0.16991 -0.02899 -0.19005 -0.03299 -0.21042 C -0.03715 -0.23148 -0.03542 -0.2338 -0.04271 -0.25857 C -0.04566 -0.26875 -0.05018 -0.27824 -0.05382 -0.2882 C -0.05469 -0.29074 -0.0566 -0.2956 -0.0566 -0.29537 C -0.06354 -0.33843 -0.06337 -0.38195 -0.06771 -0.42523 C -0.0691 -0.43982 -0.07743 -0.45093 -0.07743 -0.46597 " pathEditMode="relative" rAng="0" ptsTypes="fffffffffA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28" y="-2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40741E-7 C -0.00938 -0.00301 -0.01823 -0.00718 -0.02761 -0.01019 C -0.03993 -0.02153 -0.0599 -0.02917 -0.07431 -0.03727 C -0.09688 -0.04977 -0.11997 -0.0669 -0.14427 -0.07431 C -0.14931 -0.07894 -0.15365 -0.08218 -0.15938 -0.08449 C -0.16892 -0.09329 -0.18108 -0.1 -0.19236 -0.10463 C -0.2007 -0.11482 -0.2132 -0.11875 -0.22396 -0.12315 C -0.22552 -0.12384 -0.22656 -0.1257 -0.22813 -0.12662 C -0.22986 -0.12732 -0.23177 -0.12755 -0.23368 -0.12824 C -0.24375 -0.13657 -0.25729 -0.14375 -0.26927 -0.14676 C -0.28403 -0.15579 -0.29688 -0.15556 -0.31337 -0.15695 C -0.3191 -0.1588 -0.32517 -0.16181 -0.33108 -0.16181 " pathEditMode="relative" rAng="0" ptsTypes="fffffffffffA"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63" y="-8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5" grpId="0" animBg="1"/>
      <p:bldP spid="15" grpId="1" animBg="1"/>
      <p:bldP spid="8" grpId="0" animBg="1"/>
      <p:bldP spid="9" grpId="0" animBg="1"/>
      <p:bldP spid="10" grpId="0" animBg="1"/>
      <p:bldP spid="11" grpId="0" animBg="1"/>
      <p:bldP spid="12" grpId="0" animBg="1"/>
      <p:bldP spid="12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92877" y="620688"/>
            <a:ext cx="83582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7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Categorias dos serviços </a:t>
            </a:r>
            <a:r>
              <a:rPr lang="pt-PT" sz="27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PT" sz="27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ecossistemas</a:t>
            </a:r>
            <a:endParaRPr lang="pt-PT" sz="27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21"/>
          <p:cNvSpPr txBox="1"/>
          <p:nvPr/>
        </p:nvSpPr>
        <p:spPr>
          <a:xfrm>
            <a:off x="4442072" y="5391396"/>
            <a:ext cx="2243460" cy="830997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Formação do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• Ciclos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nutrientes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Produção primária</a:t>
            </a:r>
            <a:endParaRPr lang="pt-PT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26"/>
          <p:cNvSpPr txBox="1"/>
          <p:nvPr/>
        </p:nvSpPr>
        <p:spPr>
          <a:xfrm>
            <a:off x="3322116" y="1340768"/>
            <a:ext cx="2542120" cy="400110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rgbClr val="96C83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/>
              <a:t>Produção</a:t>
            </a:r>
            <a:endParaRPr lang="pt-PT" dirty="0"/>
          </a:p>
        </p:txBody>
      </p:sp>
      <p:sp>
        <p:nvSpPr>
          <p:cNvPr id="9" name="TextBox 26"/>
          <p:cNvSpPr txBox="1"/>
          <p:nvPr/>
        </p:nvSpPr>
        <p:spPr>
          <a:xfrm>
            <a:off x="415200" y="3125868"/>
            <a:ext cx="2542120" cy="400110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rgbClr val="96C83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/>
              <a:t>Suporte</a:t>
            </a:r>
            <a:endParaRPr lang="pt-PT" dirty="0"/>
          </a:p>
        </p:txBody>
      </p:sp>
      <p:sp>
        <p:nvSpPr>
          <p:cNvPr id="10" name="TextBox 26"/>
          <p:cNvSpPr txBox="1"/>
          <p:nvPr/>
        </p:nvSpPr>
        <p:spPr>
          <a:xfrm>
            <a:off x="3322116" y="3125868"/>
            <a:ext cx="2542120" cy="400110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rgbClr val="96C83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/>
              <a:t>Regulação</a:t>
            </a:r>
            <a:endParaRPr lang="pt-PT" dirty="0"/>
          </a:p>
        </p:txBody>
      </p:sp>
      <p:sp>
        <p:nvSpPr>
          <p:cNvPr id="11" name="TextBox 26"/>
          <p:cNvSpPr txBox="1"/>
          <p:nvPr/>
        </p:nvSpPr>
        <p:spPr>
          <a:xfrm>
            <a:off x="6315148" y="3125868"/>
            <a:ext cx="2542120" cy="400110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rgbClr val="96C83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/>
              <a:t>Culturais</a:t>
            </a:r>
            <a:endParaRPr lang="pt-PT" dirty="0"/>
          </a:p>
        </p:txBody>
      </p:sp>
      <p:sp>
        <p:nvSpPr>
          <p:cNvPr id="12" name="TextBox 21"/>
          <p:cNvSpPr txBox="1"/>
          <p:nvPr/>
        </p:nvSpPr>
        <p:spPr>
          <a:xfrm>
            <a:off x="205680" y="5376007"/>
            <a:ext cx="1803536" cy="1107996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pt-PT" sz="1600" b="0" dirty="0"/>
              <a:t>• Alimento</a:t>
            </a:r>
          </a:p>
          <a:p>
            <a:pPr algn="l"/>
            <a:r>
              <a:rPr lang="pt-PT" sz="1600" b="0" dirty="0"/>
              <a:t>• Água potável</a:t>
            </a:r>
          </a:p>
          <a:p>
            <a:pPr algn="l"/>
            <a:r>
              <a:rPr lang="pt-PT" sz="1600" b="0" dirty="0"/>
              <a:t>• </a:t>
            </a:r>
            <a:r>
              <a:rPr lang="pt-PT" sz="1600" b="0" dirty="0" smtClean="0"/>
              <a:t>Combustível</a:t>
            </a:r>
          </a:p>
          <a:p>
            <a:pPr algn="l"/>
            <a:r>
              <a:rPr lang="pt-PT" sz="1600" b="0" dirty="0" smtClean="0"/>
              <a:t>• Fibras</a:t>
            </a:r>
            <a:endParaRPr lang="pt-PT" sz="1600" b="0" dirty="0"/>
          </a:p>
        </p:txBody>
      </p:sp>
      <p:sp>
        <p:nvSpPr>
          <p:cNvPr id="16" name="TextBox 21"/>
          <p:cNvSpPr txBox="1"/>
          <p:nvPr/>
        </p:nvSpPr>
        <p:spPr>
          <a:xfrm>
            <a:off x="6831642" y="5129786"/>
            <a:ext cx="2204854" cy="1354217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pt-PT" sz="1600" b="0" dirty="0"/>
              <a:t>• Regulação do clima</a:t>
            </a:r>
          </a:p>
          <a:p>
            <a:pPr algn="l"/>
            <a:r>
              <a:rPr lang="pt-PT" sz="1600" b="0" dirty="0"/>
              <a:t>• Regulação de doenças</a:t>
            </a:r>
          </a:p>
          <a:p>
            <a:pPr algn="l"/>
            <a:r>
              <a:rPr lang="pt-PT" sz="1600" b="0" dirty="0"/>
              <a:t>• Regulação da água</a:t>
            </a:r>
          </a:p>
          <a:p>
            <a:pPr algn="l"/>
            <a:r>
              <a:rPr lang="pt-PT" sz="1600" b="0" dirty="0"/>
              <a:t>• Purificação da água</a:t>
            </a:r>
            <a:r>
              <a:rPr lang="pt-PT" sz="1600" dirty="0" smtClean="0"/>
              <a:t>.</a:t>
            </a:r>
            <a:endParaRPr lang="pt-PT" sz="1600" dirty="0"/>
          </a:p>
        </p:txBody>
      </p:sp>
      <p:sp>
        <p:nvSpPr>
          <p:cNvPr id="17" name="TextBox 21"/>
          <p:cNvSpPr txBox="1"/>
          <p:nvPr/>
        </p:nvSpPr>
        <p:spPr>
          <a:xfrm>
            <a:off x="2149896" y="5191341"/>
            <a:ext cx="2088232" cy="1323439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pt-PT" sz="1600" dirty="0"/>
              <a:t>• </a:t>
            </a:r>
            <a:r>
              <a:rPr lang="pt-PT" sz="1600" b="0" dirty="0" smtClean="0"/>
              <a:t>Espirituais </a:t>
            </a:r>
            <a:r>
              <a:rPr lang="pt-PT" sz="1600" b="0" dirty="0"/>
              <a:t>e religiosos</a:t>
            </a:r>
          </a:p>
          <a:p>
            <a:pPr algn="l"/>
            <a:r>
              <a:rPr lang="pt-PT" sz="1600" b="0" dirty="0"/>
              <a:t>• Recreio e </a:t>
            </a:r>
            <a:r>
              <a:rPr lang="pt-PT" sz="1600" b="0" dirty="0" smtClean="0"/>
              <a:t>turismo</a:t>
            </a:r>
            <a:endParaRPr lang="pt-PT" sz="1600" b="0" dirty="0"/>
          </a:p>
          <a:p>
            <a:pPr algn="l"/>
            <a:r>
              <a:rPr lang="pt-PT" sz="1600" b="0" dirty="0"/>
              <a:t>• Educacionais</a:t>
            </a:r>
          </a:p>
          <a:p>
            <a:pPr algn="l"/>
            <a:r>
              <a:rPr lang="pt-PT" sz="1600" b="0" dirty="0"/>
              <a:t>• Herança </a:t>
            </a:r>
            <a:r>
              <a:rPr lang="pt-PT" sz="1600" b="0" dirty="0" smtClean="0"/>
              <a:t>cultural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418826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C 0.00139 -0.04352 0.00364 -0.0794 0.01406 -0.12037 C 0.01632 -0.1294 0.01736 -0.1419 0.02222 -0.14977 C 0.02673 -0.15741 0.03281 -0.16644 0.03628 -0.17477 C 0.04566 -0.19537 0.04843 -0.21922 0.05642 -0.24051 C 0.05729 -0.24283 0.05729 -0.24537 0.0585 -0.24723 C 0.06059 -0.25 0.06423 -0.25139 0.06666 -0.25394 " pathEditMode="relative" rAng="0" ptsTypes="ffffffA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-1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C 0.00052 -0.02083 -1.66667E-6 -0.05139 0.00695 -0.07176 C 0.01632 -0.09861 0.02917 -0.11967 0.04393 -0.14074 C 0.05643 -0.15902 0.06788 -0.17847 0.08351 -0.19166 C 0.08768 -0.19537 0.09219 -0.19745 0.09653 -0.2 C 0.09792 -0.20069 0.09931 -0.20092 0.10052 -0.20185 C 0.11563 -0.21273 0.10521 -0.2081 0.11632 -0.21227 C 0.13559 -0.22939 0.15243 -0.22615 0.17448 -0.23217 C 0.21684 -0.23102 0.25851 -0.22662 0.30087 -0.2243 C 0.33993 -0.1824 0.37118 -0.225 0.40608 -0.23055 C 0.43368 -0.22893 0.45677 -0.22847 0.48438 -0.22847 " pathEditMode="relative" rAng="0" ptsTypes="ffffffffffA">
                                      <p:cBhvr>
                                        <p:cTn id="4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19" y="-1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33333E-6 C -0.00121 -0.01944 -0.00208 -0.03889 -0.00364 -0.05833 C -0.00486 -0.07129 -0.01805 -0.10625 -0.01823 -0.10671 C -0.02465 -0.1287 -0.02604 -0.15208 -0.03107 -0.17453 C -0.03576 -0.19606 -0.04218 -0.21689 -0.04739 -0.23819 C -0.05277 -0.26018 -0.05052 -0.26273 -0.06007 -0.28865 C -0.06406 -0.2993 -0.06996 -0.30902 -0.07465 -0.31944 C -0.07586 -0.32222 -0.0783 -0.32708 -0.0783 -0.32685 C -0.0875 -0.37199 -0.08715 -0.41759 -0.09288 -0.46273 C -0.09479 -0.47801 -0.10555 -0.48958 -0.10555 -0.50509 " pathEditMode="relative" rAng="0" ptsTypes="fffffffffA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8" y="-2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C -0.01059 -0.00463 -0.02031 -0.01018 -0.03072 -0.01458 C -0.04409 -0.03032 -0.06614 -0.04074 -0.08194 -0.05231 C -0.10694 -0.06968 -0.13229 -0.09352 -0.1592 -0.10393 C -0.16475 -0.11042 -0.16944 -0.11481 -0.17569 -0.11806 C -0.18628 -0.13032 -0.19965 -0.13958 -0.21197 -0.14606 C -0.22135 -0.16042 -0.23506 -0.16597 -0.24704 -0.17176 C -0.24861 -0.17292 -0.24982 -0.17546 -0.25156 -0.17662 C -0.25347 -0.17778 -0.25555 -0.17801 -0.25763 -0.17893 C -0.26857 -0.19074 -0.28368 -0.20069 -0.29687 -0.20486 C -0.31319 -0.21736 -0.32725 -0.21713 -0.34548 -0.21898 C -0.35173 -0.22153 -0.35833 -0.22546 -0.36475 -0.22546 " pathEditMode="relative" rAng="0" ptsTypes="fffffffffffA"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47" y="-1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5" grpId="0" animBg="1"/>
      <p:bldP spid="15" grpId="1" animBg="1"/>
      <p:bldP spid="8" grpId="0" animBg="1"/>
      <p:bldP spid="9" grpId="0" animBg="1"/>
      <p:bldP spid="10" grpId="0" animBg="1"/>
      <p:bldP spid="11" grpId="0" animBg="1"/>
      <p:bldP spid="12" grpId="0" animBg="1"/>
      <p:bldP spid="12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5292080" y="6434286"/>
            <a:ext cx="3744416" cy="4046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693" y="1340768"/>
            <a:ext cx="5922615" cy="496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664028" y="692696"/>
            <a:ext cx="781594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7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Categorias dos serviços dos ecossistemas</a:t>
            </a:r>
          </a:p>
        </p:txBody>
      </p:sp>
      <p:sp>
        <p:nvSpPr>
          <p:cNvPr id="14" name="TextBox 21"/>
          <p:cNvSpPr txBox="1"/>
          <p:nvPr/>
        </p:nvSpPr>
        <p:spPr>
          <a:xfrm>
            <a:off x="1079612" y="3013502"/>
            <a:ext cx="6984776" cy="830997"/>
          </a:xfrm>
          <a:prstGeom prst="rect">
            <a:avLst/>
          </a:prstGeom>
          <a:solidFill>
            <a:srgbClr val="0087BF"/>
          </a:solidFill>
          <a:ln w="19050">
            <a:solidFill>
              <a:srgbClr val="0087BF"/>
            </a:solidFill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2400" dirty="0" smtClean="0">
                <a:solidFill>
                  <a:schemeClr val="bg1"/>
                </a:solidFill>
              </a:rPr>
              <a:t>E na minha região? Quais são os serviços fornecidos pelos ecossistemas?</a:t>
            </a:r>
            <a:endParaRPr lang="pt-PT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8781</TotalTime>
  <Words>552</Words>
  <Application>Microsoft Office PowerPoint</Application>
  <PresentationFormat>Apresentação no Ecrã (4:3)</PresentationFormat>
  <Paragraphs>68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2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Constituição e funcionamento dos ecossistemas</dc:title>
  <dc:creator>Carlos</dc:creator>
  <cp:lastModifiedBy>Maria Lopes Santos</cp:lastModifiedBy>
  <cp:revision>328</cp:revision>
  <dcterms:created xsi:type="dcterms:W3CDTF">2009-09-27T18:49:07Z</dcterms:created>
  <dcterms:modified xsi:type="dcterms:W3CDTF">2014-06-06T07:13:02Z</dcterms:modified>
</cp:coreProperties>
</file>