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8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6" r:id="rId15"/>
    <p:sldId id="269" r:id="rId16"/>
    <p:sldId id="270" r:id="rId17"/>
    <p:sldId id="271" r:id="rId18"/>
    <p:sldId id="272" r:id="rId19"/>
    <p:sldId id="273" r:id="rId20"/>
    <p:sldId id="274" r:id="rId21"/>
    <p:sldId id="280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é Machado" initials="J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740A"/>
    <a:srgbClr val="0074A2"/>
    <a:srgbClr val="0087BF"/>
    <a:srgbClr val="3590A9"/>
    <a:srgbClr val="B4B4B4"/>
    <a:srgbClr val="3CA2BE"/>
    <a:srgbClr val="B66D31"/>
    <a:srgbClr val="CF010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6" autoAdjust="0"/>
    <p:restoredTop sz="94702" autoAdjust="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10-29T22:35:43.650" idx="1">
    <p:pos x="2513" y="2491"/>
    <p:text>Pode dizer-se que são as plantas a fonte inicial de matéria orgânica?
Não é melhor dizer que é a fotossíntese?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10-29T22:40:37.439" idx="2">
    <p:pos x="4067" y="984"/>
    <p:text>Pode dizer-se que os decompositores ocupam o último nível trófico? Não me parece, os decompositores estão em todos os níveis, nem me parece que façam parte da cadeia alimentar.
Eliminava esta questão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10-29T22:44:04.907" idx="3">
    <p:pos x="5379" y="2791"/>
    <p:text>A energia também é calor. Não será de eliminar?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108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547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00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042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481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629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2121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719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952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1194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608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073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8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6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gif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comments" Target="../comments/commen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comments" Target="../comments/comment2.xm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eg"/><Relationship Id="rId5" Type="http://schemas.openxmlformats.org/officeDocument/2006/relationships/image" Target="../media/image29.jpeg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4" r="7289" b="202"/>
          <a:stretch/>
        </p:blipFill>
        <p:spPr bwMode="auto">
          <a:xfrm flipH="1">
            <a:off x="-78735" y="-52008"/>
            <a:ext cx="9301470" cy="6962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7504" y="260648"/>
            <a:ext cx="8928992" cy="1656184"/>
          </a:xfrm>
        </p:spPr>
        <p:txBody>
          <a:bodyPr>
            <a:noAutofit/>
          </a:bodyPr>
          <a:lstStyle/>
          <a:p>
            <a:pPr algn="l"/>
            <a:r>
              <a:rPr lang="pt-PT" sz="4800" b="1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Fluxos de energia </a:t>
            </a:r>
            <a:br>
              <a:rPr lang="pt-PT" sz="4800" b="1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4800" b="1" cap="none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ciclos de matéria</a:t>
            </a:r>
            <a:endParaRPr lang="pt-PT" sz="4800" b="1" cap="none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35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6735" y="44624"/>
            <a:ext cx="8686800" cy="841248"/>
          </a:xfrm>
        </p:spPr>
        <p:txBody>
          <a:bodyPr>
            <a:normAutofit/>
          </a:bodyPr>
          <a:lstStyle/>
          <a:p>
            <a:r>
              <a:rPr lang="pt-PT" sz="2800" b="1" dirty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4482" y="980728"/>
            <a:ext cx="835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é que os seres vivos obtêm a energia de que necessitam?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2622" y="2025024"/>
            <a:ext cx="5357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nutrientes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presentes nos alimentos fornecem-  -nos, entre outras coisas,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3533610"/>
            <a:ext cx="8042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Ainda se lembram quais os nutrientes que existem? E quais são as suas funções?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8612" name="Picture 4" descr="http://turtledragon.com/blog/wp-content/uploads/2008/08/fats-oi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0544" y="3987412"/>
            <a:ext cx="1476300" cy="1487156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233264" y="5517232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Proteínas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47560" y="5517232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Lípidos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25906" y="5517232"/>
            <a:ext cx="12144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Glícidos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1738341" y="5811385"/>
            <a:ext cx="142876" cy="357190"/>
          </a:xfrm>
          <a:prstGeom prst="down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Down Arrow 13"/>
          <p:cNvSpPr/>
          <p:nvPr/>
        </p:nvSpPr>
        <p:spPr>
          <a:xfrm>
            <a:off x="4388581" y="5811385"/>
            <a:ext cx="142876" cy="357190"/>
          </a:xfrm>
          <a:prstGeom prst="down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Down Arrow 14"/>
          <p:cNvSpPr/>
          <p:nvPr/>
        </p:nvSpPr>
        <p:spPr>
          <a:xfrm>
            <a:off x="7093420" y="5795933"/>
            <a:ext cx="142876" cy="357190"/>
          </a:xfrm>
          <a:prstGeom prst="down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17"/>
          <p:cNvSpPr txBox="1"/>
          <p:nvPr/>
        </p:nvSpPr>
        <p:spPr>
          <a:xfrm>
            <a:off x="852305" y="6168147"/>
            <a:ext cx="1928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Função plástica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51918" y="6180824"/>
            <a:ext cx="1625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Função plástica e energética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98919" y="6168147"/>
            <a:ext cx="2357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Função </a:t>
            </a:r>
            <a:r>
              <a:rPr lang="pt-PT" sz="1400" b="1" dirty="0" smtClean="0">
                <a:solidFill>
                  <a:srgbClr val="3590A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energética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9"/>
            <a:ext cx="2052949" cy="13681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716" y="3984473"/>
            <a:ext cx="2749534" cy="14997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32" y="3984474"/>
            <a:ext cx="2206606" cy="1490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8" grpId="1"/>
      <p:bldP spid="19" grpId="1"/>
      <p:bldP spid="2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980728"/>
            <a:ext cx="864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glícidos são utilizados pelas células para a produção de energia... Mas quem «faz» os glícidos? Quem os produz?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944" y="2649686"/>
            <a:ext cx="44512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Plantas, algas e algumas bactérias são seres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autotróficos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-  produzem o próprio alimento através da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fotossíntese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3670475" y="5860466"/>
            <a:ext cx="1785950" cy="195955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428051" y="5804555"/>
            <a:ext cx="3214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Água     +     Dióxido de Carbono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40452" y="5786619"/>
            <a:ext cx="2214578" cy="295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Glicose    +    Oxigénio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0930" y="6145559"/>
            <a:ext cx="622286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4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54758" y="6145674"/>
            <a:ext cx="995658" cy="31085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4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4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>
            <a:off x="4206260" y="4579418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4563450" y="4507980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4634888" y="4722294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77830" y="4365104"/>
            <a:ext cx="1357322" cy="523220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luminosa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38389" y="6145559"/>
            <a:ext cx="622286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14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b="1" baseline="-2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84436" y="6145674"/>
            <a:ext cx="439892" cy="31085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4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55" y="2149552"/>
            <a:ext cx="2821561" cy="3621776"/>
          </a:xfrm>
          <a:prstGeom prst="rect">
            <a:avLst/>
          </a:prstGeom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  <p:bldP spid="12" grpId="0"/>
      <p:bldP spid="13" grpId="0"/>
      <p:bldP spid="14" grpId="0" animBg="1"/>
      <p:bldP spid="15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5786" y="1096818"/>
            <a:ext cx="7643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0105" y="1954074"/>
            <a:ext cx="875291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3082" y="1205200"/>
            <a:ext cx="875291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b="1" baseline="-2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6002" y="2699628"/>
            <a:ext cx="875291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6854" y="1334906"/>
            <a:ext cx="4375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 que significa 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</a:t>
            </a:r>
            <a:r>
              <a:rPr lang="pt-PT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ou 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20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1215" y="195407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C?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27984" y="195407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O?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1708" y="1954074"/>
            <a:ext cx="57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H?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39752" y="2433082"/>
            <a:ext cx="4001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 que são feitas todas as substâncias que nos rodeiam? 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91686" y="3882879"/>
            <a:ext cx="5520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0087BF"/>
                </a:solidFill>
                <a:latin typeface="Arial" pitchFamily="34" charset="0"/>
                <a:cs typeface="Arial" pitchFamily="34" charset="0"/>
              </a:rPr>
              <a:t>De que é feita a matéria?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06967" y="4454383"/>
            <a:ext cx="562730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Toda a matéria, ou seja, todas as substâncias são feitas de partículas </a:t>
            </a:r>
            <a:r>
              <a:rPr lang="pt-PT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MUITO PEQUENAS: 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ÁTOMOS.</a:t>
            </a:r>
            <a:endParaRPr lang="pt-PT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30" y="3955320"/>
            <a:ext cx="2932325" cy="1961781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/>
      <p:bldP spid="11" grpId="0"/>
      <p:bldP spid="12" grpId="0"/>
      <p:bldP spid="13" grpId="0"/>
      <p:bldP spid="14" grpId="0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35668"/>
            <a:ext cx="91440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é possível os átomos darem origem </a:t>
            </a:r>
          </a:p>
          <a:p>
            <a:pPr algn="ctr"/>
            <a:r>
              <a:rPr lang="pt-PT" sz="1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tantas substâncias diferentes?</a:t>
            </a:r>
            <a:endParaRPr lang="pt-PT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739191"/>
            <a:ext cx="366633" cy="437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A</a:t>
            </a:r>
            <a:endParaRPr lang="pt-PT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2096381"/>
            <a:ext cx="366633" cy="437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</a:t>
            </a:r>
            <a:endParaRPr lang="pt-PT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8460" y="2490420"/>
            <a:ext cx="366633" cy="437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M</a:t>
            </a:r>
            <a:endParaRPr lang="pt-PT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18859" y="1683004"/>
            <a:ext cx="2567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Quantas palavras diferentes é possível construir apenas com as letras A, E e M?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4744" y="1702181"/>
            <a:ext cx="785818" cy="42472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MÃE</a:t>
            </a:r>
            <a:endParaRPr lang="pt-PT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725222" y="2214554"/>
            <a:ext cx="785818" cy="400110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EMA</a:t>
            </a:r>
            <a:endParaRPr lang="pt-PT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25222" y="2714620"/>
            <a:ext cx="775340" cy="400110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AME</a:t>
            </a:r>
            <a:endParaRPr lang="pt-PT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4313" y="1899357"/>
            <a:ext cx="857256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que acontece com os átomos é parecido... Existem algumas dezenas de </a:t>
            </a:r>
            <a:r>
              <a:rPr lang="pt-PT" sz="17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elementos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representados por letras, que juntando-se de determinada forma dão origem a diferentes tipos de </a:t>
            </a:r>
            <a:r>
              <a:rPr lang="pt-PT" sz="17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matéria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58" y="2928934"/>
            <a:ext cx="3929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letra C representa o elemento...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23370" y="292893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Carbono</a:t>
            </a:r>
            <a:endParaRPr lang="pt-PT" b="1" dirty="0"/>
          </a:p>
        </p:txBody>
      </p:sp>
      <p:sp>
        <p:nvSpPr>
          <p:cNvPr id="16" name="Oval 15"/>
          <p:cNvSpPr/>
          <p:nvPr/>
        </p:nvSpPr>
        <p:spPr>
          <a:xfrm>
            <a:off x="5149625" y="2972379"/>
            <a:ext cx="285752" cy="285752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TextBox 16"/>
          <p:cNvSpPr txBox="1"/>
          <p:nvPr/>
        </p:nvSpPr>
        <p:spPr>
          <a:xfrm>
            <a:off x="357158" y="3357562"/>
            <a:ext cx="3929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letra O representa o elemento...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43372" y="337089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Oxigénio</a:t>
            </a:r>
            <a:endParaRPr lang="pt-PT" b="1" dirty="0"/>
          </a:p>
        </p:txBody>
      </p:sp>
      <p:sp>
        <p:nvSpPr>
          <p:cNvPr id="20" name="Oval 19"/>
          <p:cNvSpPr/>
          <p:nvPr/>
        </p:nvSpPr>
        <p:spPr>
          <a:xfrm>
            <a:off x="5155964" y="3426513"/>
            <a:ext cx="285752" cy="285752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TextBox 21"/>
          <p:cNvSpPr txBox="1"/>
          <p:nvPr/>
        </p:nvSpPr>
        <p:spPr>
          <a:xfrm>
            <a:off x="357158" y="3786190"/>
            <a:ext cx="3929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letra H representa o elemento...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32894" y="3775712"/>
            <a:ext cx="126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Hidrogénio</a:t>
            </a:r>
            <a:endParaRPr lang="pt-PT" b="1" dirty="0"/>
          </a:p>
        </p:txBody>
      </p:sp>
      <p:sp>
        <p:nvSpPr>
          <p:cNvPr id="24" name="Oval 23"/>
          <p:cNvSpPr/>
          <p:nvPr/>
        </p:nvSpPr>
        <p:spPr>
          <a:xfrm>
            <a:off x="5572132" y="3786190"/>
            <a:ext cx="285752" cy="2857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3970" name="Picture 2" descr="http://www.globalwarmingart.com/images/a/a4/Oxygen_Molecule_Vd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1776" y="4726159"/>
            <a:ext cx="806899" cy="597105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6072198" y="2571744"/>
            <a:ext cx="25717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Que subtâncias se podem originar apenas a partir destes elementos?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16629" y="5368102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Oxigénio – O</a:t>
            </a:r>
            <a:r>
              <a:rPr lang="pt-PT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83972" name="Picture 4" descr="http://www.3dchem.com/imagesofmolecules/wa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8" b="97106" l="9742" r="89971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928795" y="4857760"/>
            <a:ext cx="1357322" cy="1209534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2094546" y="4515208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Água – H</a:t>
            </a:r>
            <a:r>
              <a:rPr lang="pt-PT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sz="1400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974" name="Picture 6" descr="http://www.globalwarmingart.com/images/7/7d/Carbon_Dioxide_Molecule_Vd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4449488"/>
            <a:ext cx="1071570" cy="747420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3571868" y="5197681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Dióxido de carbono – CO</a:t>
            </a:r>
            <a:r>
              <a:rPr lang="pt-PT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83976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00694" y="5072074"/>
            <a:ext cx="1474821" cy="15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33"/>
          <p:cNvSpPr txBox="1"/>
          <p:nvPr/>
        </p:nvSpPr>
        <p:spPr>
          <a:xfrm>
            <a:off x="5402785" y="4547259"/>
            <a:ext cx="20002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esta? Qual será a fórmula química?</a:t>
            </a:r>
            <a:endParaRPr lang="pt-PT" sz="1400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00694" y="4470740"/>
            <a:ext cx="16430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Quantos são os átomos de hidrogénio? </a:t>
            </a:r>
            <a:endParaRPr lang="pt-PT" sz="1400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18297" y="4604077"/>
            <a:ext cx="1643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de oxigénio?</a:t>
            </a:r>
            <a:endParaRPr lang="pt-PT" sz="1400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92978" y="4508687"/>
            <a:ext cx="20717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Então a fórmula química será...</a:t>
            </a:r>
            <a:endParaRPr lang="pt-PT" sz="1400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65670" y="5325264"/>
            <a:ext cx="17144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2,  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 seja...</a:t>
            </a:r>
            <a:endParaRPr lang="pt-PT" sz="1400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17532" y="5838172"/>
            <a:ext cx="20264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 água oxigenada!</a:t>
            </a:r>
            <a:endParaRPr lang="pt-PT" sz="1400" b="1" baseline="-25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5357818" y="3805956"/>
            <a:ext cx="285752" cy="28575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83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83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/>
      <p:bldP spid="14" grpId="0"/>
      <p:bldP spid="15" grpId="0"/>
      <p:bldP spid="16" grpId="0" animBg="1"/>
      <p:bldP spid="17" grpId="0"/>
      <p:bldP spid="19" grpId="0"/>
      <p:bldP spid="20" grpId="0" animBg="1"/>
      <p:bldP spid="22" grpId="0"/>
      <p:bldP spid="23" grpId="0"/>
      <p:bldP spid="26" grpId="0"/>
      <p:bldP spid="27" grpId="0"/>
      <p:bldP spid="29" grpId="0"/>
      <p:bldP spid="31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4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globalwarmingart.com/images/a/a4/Oxygen_Molecule_Vd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3" y="1643050"/>
            <a:ext cx="860686" cy="636908"/>
          </a:xfrm>
          <a:prstGeom prst="rect">
            <a:avLst/>
          </a:prstGeom>
          <a:noFill/>
        </p:spPr>
      </p:pic>
      <p:pic>
        <p:nvPicPr>
          <p:cNvPr id="5" name="Picture 4" descr="http://www.3dchem.com/imagesofmolecules/wa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8" b="97749" l="9742" r="89971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00166" y="1643050"/>
            <a:ext cx="1357322" cy="1209534"/>
          </a:xfrm>
          <a:prstGeom prst="rect">
            <a:avLst/>
          </a:prstGeom>
          <a:noFill/>
        </p:spPr>
      </p:pic>
      <p:pic>
        <p:nvPicPr>
          <p:cNvPr id="6" name="Picture 6" descr="http://www.globalwarmingart.com/images/7/7d/Carbon_Dioxide_Molecule_Vd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1571612"/>
            <a:ext cx="1071570" cy="747420"/>
          </a:xfrm>
          <a:prstGeom prst="rect">
            <a:avLst/>
          </a:prstGeom>
          <a:noFill/>
        </p:spPr>
      </p:pic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49" y="1571612"/>
            <a:ext cx="1285884" cy="131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857884" y="1571612"/>
            <a:ext cx="2386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Aos conjuntos de átomos dá-se o nome de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moléculas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9592" y="3171241"/>
            <a:ext cx="7496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acordo com os elementos que constituem uma molécula, assim temos moléculas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orgânicas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e moléculas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inorgânicas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2200273" y="3782983"/>
            <a:ext cx="278893" cy="857256"/>
          </a:xfrm>
          <a:prstGeom prst="down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extBox 10"/>
          <p:cNvSpPr txBox="1"/>
          <p:nvPr/>
        </p:nvSpPr>
        <p:spPr>
          <a:xfrm>
            <a:off x="993981" y="4725144"/>
            <a:ext cx="28579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Produzidas pelos seres vivos. 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maioria tem, na sua constituição, átomos de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carbono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(C),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hidrogénio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(H) </a:t>
            </a:r>
          </a:p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xigénio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(O).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716016" y="3756016"/>
            <a:ext cx="281517" cy="857256"/>
          </a:xfrm>
          <a:prstGeom prst="down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/>
        </p:nvSpPr>
        <p:spPr>
          <a:xfrm>
            <a:off x="4102628" y="4725144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 exemplo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: H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O, CO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, O</a:t>
            </a:r>
            <a:r>
              <a:rPr lang="pt-PT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2350" y="908720"/>
            <a:ext cx="5581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que é que liga os átomos uns aos outros?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http://www.3dchem.com/imagesofmolecules/wat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8" b="100000" l="9742" r="89971">
                        <a14:foregroundMark x1="42693" y1="64952" x2="42693" y2="64952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7157" y="2384688"/>
            <a:ext cx="2324835" cy="207170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839016" y="2466846"/>
            <a:ext cx="39467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 que está representado pelas setas?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1250133" y="2568215"/>
            <a:ext cx="357190" cy="285752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1684000" y="3287834"/>
            <a:ext cx="428628" cy="285752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61744" y="3789040"/>
            <a:ext cx="571504" cy="7143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928926" y="2132856"/>
            <a:ext cx="92869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b="1" dirty="0" smtClean="0"/>
              <a:t> </a:t>
            </a:r>
            <a:endParaRPr lang="pt-PT" sz="17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843808" y="3003574"/>
            <a:ext cx="33123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É uma forma de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3808" y="3491318"/>
            <a:ext cx="381642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energia presente nas ligações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uímicas chama-se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energia química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980" y="5097958"/>
            <a:ext cx="8239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agora que já sabem um pouco sobre os fundamentos</a:t>
            </a:r>
          </a:p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da Química, vamos voltar a pensar sobre a forma</a:t>
            </a:r>
          </a:p>
          <a:p>
            <a:pPr algn="ctr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como os seres vivos obtêm a energia de que necessitam...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3813" y="1012666"/>
            <a:ext cx="835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é que os seres vivos obtêm a energia de que necessitam?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929058" y="4079750"/>
            <a:ext cx="1785950" cy="214314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Box 5"/>
          <p:cNvSpPr txBox="1"/>
          <p:nvPr/>
        </p:nvSpPr>
        <p:spPr>
          <a:xfrm>
            <a:off x="500034" y="4008312"/>
            <a:ext cx="3214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Água   +   Dióxido de carbono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0759" y="4008312"/>
            <a:ext cx="27612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Glicose    +    Oxigénio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015" y="4354556"/>
            <a:ext cx="60278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85925" y="4371623"/>
            <a:ext cx="964461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4643438" y="3222494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5000628" y="3151056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5072066" y="3365370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15008" y="3008180"/>
            <a:ext cx="1357322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luminosa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28817" y="4350196"/>
            <a:ext cx="60278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600" b="1" baseline="-2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6754" y="4360844"/>
            <a:ext cx="60278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8769" y="1988840"/>
            <a:ext cx="3835199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Tudo começa com a </a:t>
            </a:r>
            <a:r>
              <a:rPr lang="pt-PT" sz="1600" b="1" dirty="0">
                <a:solidFill>
                  <a:srgbClr val="0074A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FOTOSSÍNTESE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6316" y="3284984"/>
            <a:ext cx="3857652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 transformações ocorrem?</a:t>
            </a:r>
          </a:p>
        </p:txBody>
      </p:sp>
      <p:sp>
        <p:nvSpPr>
          <p:cNvPr id="20" name="Left Brace 19"/>
          <p:cNvSpPr/>
          <p:nvPr/>
        </p:nvSpPr>
        <p:spPr>
          <a:xfrm rot="16200000">
            <a:off x="1622776" y="3258213"/>
            <a:ext cx="857256" cy="3500462"/>
          </a:xfrm>
          <a:prstGeom prst="leftBrace">
            <a:avLst>
              <a:gd name="adj1" fmla="val 8333"/>
              <a:gd name="adj2" fmla="val 50000"/>
            </a:avLst>
          </a:prstGeom>
          <a:noFill/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20"/>
          <p:cNvSpPr txBox="1"/>
          <p:nvPr/>
        </p:nvSpPr>
        <p:spPr>
          <a:xfrm>
            <a:off x="857224" y="5579948"/>
            <a:ext cx="1143008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Matéria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00232" y="5579948"/>
            <a:ext cx="1571636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inorgânica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1402" y="5579948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transforma-se em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Left Brace 23"/>
          <p:cNvSpPr/>
          <p:nvPr/>
        </p:nvSpPr>
        <p:spPr>
          <a:xfrm rot="16200000">
            <a:off x="6143695" y="4402474"/>
            <a:ext cx="648658" cy="1357322"/>
          </a:xfrm>
          <a:prstGeom prst="leftBrace">
            <a:avLst>
              <a:gd name="adj1" fmla="val 8333"/>
              <a:gd name="adj2" fmla="val 50000"/>
            </a:avLst>
          </a:prstGeom>
          <a:noFill/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TextBox 24"/>
          <p:cNvSpPr txBox="1"/>
          <p:nvPr/>
        </p:nvSpPr>
        <p:spPr>
          <a:xfrm>
            <a:off x="5929322" y="5579948"/>
            <a:ext cx="1143008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Matéria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72330" y="5579948"/>
            <a:ext cx="1571636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orgânica</a:t>
            </a: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9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  <p:bldP spid="25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1.bp.blogspot.com/_8S5FnilQeWM/R2s-beaKcJI/AAAAAAAAABk/Fc57oq0gP4E/s320/glucos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3207900"/>
            <a:ext cx="1736072" cy="1792074"/>
          </a:xfrm>
          <a:prstGeom prst="rect">
            <a:avLst/>
          </a:prstGeom>
          <a:noFill/>
        </p:spPr>
      </p:pic>
      <p:sp>
        <p:nvSpPr>
          <p:cNvPr id="10" name="Right Arrow 9"/>
          <p:cNvSpPr/>
          <p:nvPr/>
        </p:nvSpPr>
        <p:spPr>
          <a:xfrm>
            <a:off x="4000496" y="2285992"/>
            <a:ext cx="1785950" cy="214314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TextBox 10"/>
          <p:cNvSpPr txBox="1"/>
          <p:nvPr/>
        </p:nvSpPr>
        <p:spPr>
          <a:xfrm>
            <a:off x="571472" y="2214554"/>
            <a:ext cx="3214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Água    +    Dióxido de carbono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2198" y="2214554"/>
            <a:ext cx="2748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Glicose    +    Oxigénio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6687" y="2564904"/>
            <a:ext cx="59672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6807" y="2555573"/>
            <a:ext cx="94965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4714876" y="1428736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5072066" y="1357298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5143504" y="1571612"/>
            <a:ext cx="714380" cy="71438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extrusionH="76200" contourW="12700">
            <a:bevelT w="0" h="0"/>
            <a:extrusionClr>
              <a:srgbClr val="FFC000"/>
            </a:extrusionClr>
            <a:contourClr>
              <a:srgbClr val="FFC000"/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786446" y="1214422"/>
            <a:ext cx="1357322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luminosa</a:t>
            </a:r>
            <a:endParaRPr lang="pt-PT" sz="16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73810" y="2548898"/>
            <a:ext cx="57150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600" b="1" baseline="-2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59580" y="2564904"/>
            <a:ext cx="45541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4" descr="http://www.3dchem.com/imagesofmolecules/wa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8" b="97106" l="9742" r="89971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57158" y="3286124"/>
            <a:ext cx="1357322" cy="1209534"/>
          </a:xfrm>
          <a:prstGeom prst="rect">
            <a:avLst/>
          </a:prstGeom>
          <a:noFill/>
        </p:spPr>
      </p:pic>
      <p:pic>
        <p:nvPicPr>
          <p:cNvPr id="23" name="Picture 6" descr="http://www.globalwarmingart.com/images/7/7d/Carbon_Dioxide_Molecule_Vd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3571876"/>
            <a:ext cx="1071570" cy="74742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571472" y="4714884"/>
            <a:ext cx="4143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Há muitas ligações químicas, ou seja, energia química nas moléculas de água</a:t>
            </a:r>
          </a:p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de dióxido de carbono?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8066" name="Picture 2" descr="http://www.thewhiskystore.de/experte/images/glucose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15638" y="3207900"/>
            <a:ext cx="1409700" cy="3048001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4919676" y="5044683"/>
            <a:ext cx="228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/>
              <a:t>E nas moléculas de glicose?</a:t>
            </a:r>
            <a:endParaRPr lang="pt-PT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31604" y="5936956"/>
            <a:ext cx="6664851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Então onde é que as células das plantas vão buscar a energia para ligar todos os átomos que constituem a molécula de glicose?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4348" y="3214686"/>
            <a:ext cx="107157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85918" y="3214686"/>
            <a:ext cx="1201906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luminosa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54706" y="3205355"/>
            <a:ext cx="2357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transforma-se em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72198" y="3279338"/>
            <a:ext cx="107157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143768" y="3279338"/>
            <a:ext cx="1162036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uímica</a:t>
            </a:r>
          </a:p>
        </p:txBody>
      </p:sp>
      <p:pic>
        <p:nvPicPr>
          <p:cNvPr id="36" name="Picture 4" descr="http://1.bp.blogspot.com/_8S5FnilQeWM/R2s-beaKcJI/AAAAAAAAABk/Fc57oq0gP4E/s320/glucos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3993718"/>
            <a:ext cx="1736072" cy="1792074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/>
          <p:nvPr/>
        </p:nvCxnSpPr>
        <p:spPr>
          <a:xfrm rot="5400000" flipH="1" flipV="1">
            <a:off x="6393669" y="5243883"/>
            <a:ext cx="571504" cy="35719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0800000" flipV="1">
            <a:off x="6643702" y="4136594"/>
            <a:ext cx="428628" cy="35719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36" idx="3"/>
          </p:cNvCxnSpPr>
          <p:nvPr/>
        </p:nvCxnSpPr>
        <p:spPr>
          <a:xfrm flipH="1" flipV="1">
            <a:off x="7358082" y="4850974"/>
            <a:ext cx="521626" cy="38781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16200000" flipH="1">
            <a:off x="6322231" y="4743817"/>
            <a:ext cx="285752" cy="214314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V="1">
            <a:off x="7143768" y="5279602"/>
            <a:ext cx="357190" cy="214314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6200000" flipH="1">
            <a:off x="6107917" y="4243751"/>
            <a:ext cx="357190" cy="142876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rot="16200000" flipV="1">
            <a:off x="6858016" y="4779536"/>
            <a:ext cx="285752" cy="142876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6200000" flipV="1">
            <a:off x="7500958" y="5422478"/>
            <a:ext cx="357190" cy="7143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2435" y="1332000"/>
            <a:ext cx="3938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 que transformações ocorrem no que se refere à 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8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84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7" dur="5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500"/>
                            </p:stCondLst>
                            <p:childTnLst>
                              <p:par>
                                <p:cTn id="17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000"/>
                            </p:stCondLst>
                            <p:childTnLst>
                              <p:par>
                                <p:cTn id="17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500"/>
                            </p:stCondLst>
                            <p:childTnLst>
                              <p:par>
                                <p:cTn id="181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3000"/>
                            </p:stCondLst>
                            <p:childTnLst>
                              <p:par>
                                <p:cTn id="184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500"/>
                            </p:stCondLst>
                            <p:childTnLst>
                              <p:par>
                                <p:cTn id="187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4000"/>
                            </p:stCondLst>
                            <p:childTnLst>
                              <p:par>
                                <p:cTn id="190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 animBg="1"/>
      <p:bldP spid="18" grpId="0" animBg="1"/>
      <p:bldP spid="18" grpId="1" animBg="1"/>
      <p:bldP spid="19" grpId="0" animBg="1"/>
      <p:bldP spid="20" grpId="0" animBg="1"/>
      <p:bldP spid="24" grpId="0"/>
      <p:bldP spid="24" grpId="1"/>
      <p:bldP spid="27" grpId="0"/>
      <p:bldP spid="27" grpId="1"/>
      <p:bldP spid="30" grpId="0" animBg="1"/>
      <p:bldP spid="30" grpId="1" animBg="1"/>
      <p:bldP spid="31" grpId="0" animBg="1"/>
      <p:bldP spid="32" grpId="0" animBg="1"/>
      <p:bldP spid="33" grpId="0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995" y="4260451"/>
            <a:ext cx="2147029" cy="214950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363" y="4284313"/>
            <a:ext cx="2840165" cy="21256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543" y="836712"/>
            <a:ext cx="7815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 que é que as plantas, algas e algumas bactérias</a:t>
            </a:r>
          </a:p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são chamados seres </a:t>
            </a:r>
            <a:r>
              <a:rPr lang="pt-PT" sz="20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autotróficos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5760" y="3489242"/>
            <a:ext cx="3883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 é, então, a fonte inicial de matéria orgânica nos ecossistemas?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2307838"/>
            <a:ext cx="6643734" cy="400110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b="1" dirty="0" smtClean="0"/>
              <a:t>matéria inorgânica (ou mineral) em matéria orgânica;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58" y="2807904"/>
            <a:ext cx="6643734" cy="400110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b="1" dirty="0" smtClean="0"/>
              <a:t>energia luminosa em energia química.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20" y="1916832"/>
            <a:ext cx="8030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Porque conseguem produzir o próprio alimento, ou seja, transformam: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0453" y="4087926"/>
            <a:ext cx="1785950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Os seres autotróficos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40175" y="3463944"/>
            <a:ext cx="33042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qual é a fonte de energia nos ecossistemas?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6875" y="4045229"/>
            <a:ext cx="2119845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 – </a:t>
            </a:r>
          </a:p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energia luminosa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9" grpId="0"/>
      <p:bldP spid="12" grpId="0" animBg="1"/>
      <p:bldP spid="13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38" y="2388742"/>
            <a:ext cx="3000166" cy="20424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101" y="5000635"/>
            <a:ext cx="2427830" cy="1312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5104196"/>
            <a:ext cx="1093823" cy="10146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09292">
            <a:off x="1332309" y="2774108"/>
            <a:ext cx="1109338" cy="18471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4482" y="836712"/>
            <a:ext cx="835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é que a matéria e a energia circulam nos ecossistemas?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3609" y="1340768"/>
            <a:ext cx="66608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Como é que os organismos</a:t>
            </a:r>
            <a:r>
              <a:rPr lang="pt-PT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heterotróficos</a:t>
            </a:r>
            <a:r>
              <a:rPr lang="pt-P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obtêm a matéria de que necessitam, bem como a energia?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82256" y="5201905"/>
            <a:ext cx="2641871" cy="1323439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animais herbívoros obtêm a matéria e a energia quando comem plantas ou partes de plantas.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6630" y="2428868"/>
            <a:ext cx="321471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os animais carnívoros?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138477" y="2928934"/>
            <a:ext cx="2707624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ight Arrow 13"/>
          <p:cNvSpPr/>
          <p:nvPr/>
        </p:nvSpPr>
        <p:spPr>
          <a:xfrm>
            <a:off x="3082256" y="4500569"/>
            <a:ext cx="2857520" cy="500066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18"/>
          <p:cNvSpPr txBox="1"/>
          <p:nvPr/>
        </p:nvSpPr>
        <p:spPr>
          <a:xfrm>
            <a:off x="539552" y="2420888"/>
            <a:ext cx="4248472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animais herbívoros, por exemplo?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82256" y="5325350"/>
            <a:ext cx="2641871" cy="1077218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animais carnívoros obtêm a matéria e a energia quando comem outros animais.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98" y="2322924"/>
            <a:ext cx="2016638" cy="19462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876332"/>
            <a:ext cx="1869299" cy="18040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748" y="4472780"/>
            <a:ext cx="1778536" cy="186220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467" y="4869160"/>
            <a:ext cx="1640991" cy="1718187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1" grpId="1" animBg="1"/>
      <p:bldP spid="12" grpId="0" animBg="1"/>
      <p:bldP spid="13" grpId="0" animBg="1"/>
      <p:bldP spid="13" grpId="4" animBg="1"/>
      <p:bldP spid="13" grpId="5" animBg="1"/>
      <p:bldP spid="14" grpId="0" animBg="1"/>
      <p:bldP spid="14" grpId="4" animBg="1"/>
      <p:bldP spid="14" grpId="5" animBg="1"/>
      <p:bldP spid="19" grpId="0" animBg="1"/>
      <p:bldP spid="19" grpId="1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>
            <a:off x="1928794" y="3074660"/>
            <a:ext cx="714380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ight Arrow 7"/>
          <p:cNvSpPr/>
          <p:nvPr/>
        </p:nvSpPr>
        <p:spPr>
          <a:xfrm>
            <a:off x="4929190" y="3074660"/>
            <a:ext cx="722930" cy="498356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TextBox 9"/>
          <p:cNvSpPr txBox="1"/>
          <p:nvPr/>
        </p:nvSpPr>
        <p:spPr>
          <a:xfrm>
            <a:off x="500034" y="4860449"/>
            <a:ext cx="8072494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Sequência de seres vivos que se alimentam daqueles que os precedem na cadeia, antes de servirem de alimento para os que se seguem.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2438" y="4860449"/>
            <a:ext cx="8072494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istema de transferência de </a:t>
            </a:r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(química) e de matéria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dos seres produtores para os seres consumidores e entre consumidores.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4482" y="836712"/>
            <a:ext cx="835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que é a </a:t>
            </a:r>
            <a:r>
              <a:rPr lang="pt-PT" sz="20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cadeia alimentar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98" y="2410757"/>
            <a:ext cx="2016638" cy="194621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49" y="2359576"/>
            <a:ext cx="1225491" cy="20405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674" y="2217985"/>
            <a:ext cx="3266071" cy="2223511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10" grpId="0" animBg="1"/>
      <p:bldP spid="10" grpId="1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693" y="3759139"/>
            <a:ext cx="1681695" cy="16229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855" y="2440458"/>
            <a:ext cx="2176626" cy="14818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9901">
            <a:off x="364395" y="5087918"/>
            <a:ext cx="889520" cy="1481124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9801844">
            <a:off x="1599097" y="4941517"/>
            <a:ext cx="552334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Right Arrow 5"/>
          <p:cNvSpPr/>
          <p:nvPr/>
        </p:nvSpPr>
        <p:spPr>
          <a:xfrm rot="19710029">
            <a:off x="4068714" y="3615517"/>
            <a:ext cx="593922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ight Arrow 9"/>
          <p:cNvSpPr/>
          <p:nvPr/>
        </p:nvSpPr>
        <p:spPr>
          <a:xfrm rot="19710029">
            <a:off x="6711920" y="2338134"/>
            <a:ext cx="593922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extBox 11"/>
          <p:cNvSpPr txBox="1"/>
          <p:nvPr/>
        </p:nvSpPr>
        <p:spPr>
          <a:xfrm>
            <a:off x="1785918" y="5838825"/>
            <a:ext cx="570874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São os seres autotróficos! Porquê? Ainda se lembram?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20369" y="5592603"/>
            <a:ext cx="4523332" cy="83099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Porque transformam:</a:t>
            </a:r>
          </a:p>
          <a:p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matéria inorgânica em matéria orgânica;</a:t>
            </a:r>
          </a:p>
          <a:p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energia luminosa em energia química.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1620" y="2416629"/>
            <a:ext cx="3299412" cy="89255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posição que o ser vivo ocupa na cadeia alimentar corresponde ao </a:t>
            </a:r>
            <a:r>
              <a:rPr lang="pt-PT" sz="1600" b="1" dirty="0" smtClean="0">
                <a:solidFill>
                  <a:srgbClr val="3CA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trófico</a:t>
            </a:r>
            <a:r>
              <a:rPr lang="pt-PT" sz="2000" b="1" dirty="0" smtClean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3593" y="2210120"/>
            <a:ext cx="3429024" cy="83099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Quais são os seres vivos que ocupam sempre o </a:t>
            </a:r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1.º nível trófico</a:t>
            </a:r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5026" y="5875481"/>
            <a:ext cx="337303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rgbClr val="3CA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1.º nível trófico - PRODUTORES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2857" y="3064381"/>
            <a:ext cx="3781345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 quem ocupa o </a:t>
            </a:r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2.º nível trófico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65675" y="4256921"/>
            <a:ext cx="1868788" cy="83099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2.º nível trófico – CONSUMIDORES</a:t>
            </a:r>
          </a:p>
          <a:p>
            <a:pPr algn="ctr"/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PRIMÁRIOS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49802" y="2987436"/>
            <a:ext cx="2035004" cy="83099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3.º nível trófico – CONSUMIDORES SECUNDÁRIOS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78016" y="1252827"/>
            <a:ext cx="2031358" cy="83099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4.º nível trófico – CONSUMIDORES TERCIÁRIOS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5114" y="908720"/>
            <a:ext cx="42668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Quais os seres vivos que iniciam 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sempre </a:t>
            </a:r>
            <a:r>
              <a:rPr lang="pt-PT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uma cadeia alimentar?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717" y="1218141"/>
            <a:ext cx="1902837" cy="1028659"/>
          </a:xfrm>
          <a:prstGeom prst="rect">
            <a:avLst/>
          </a:prstGeom>
        </p:spPr>
      </p:pic>
      <p:sp>
        <p:nvSpPr>
          <p:cNvPr id="25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  <p:bldP spid="12" grpId="0" animBg="1"/>
      <p:bldP spid="12" grpId="1" animBg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19" grpId="1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12160" y="3053278"/>
            <a:ext cx="3024337" cy="181588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conjunto de todas as relações tróficas que existe num ecossistema designa-se </a:t>
            </a:r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teia alimentar</a:t>
            </a:r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o conjunto das várias cadeias alimentares que ocorrem simultaneamente.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4868" y="908720"/>
            <a:ext cx="6550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Será que uma cadeia alimentar representa todas as relações que existem num ecossistema?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198944"/>
            <a:ext cx="5715239" cy="433772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385" y="2019636"/>
            <a:ext cx="1550785" cy="149663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07" y="2038779"/>
            <a:ext cx="2236365" cy="15224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583" y="4553682"/>
            <a:ext cx="2270436" cy="1492069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1500166" y="2464587"/>
            <a:ext cx="540000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ight Arrow 11"/>
          <p:cNvSpPr/>
          <p:nvPr/>
        </p:nvSpPr>
        <p:spPr>
          <a:xfrm>
            <a:off x="4000496" y="2464587"/>
            <a:ext cx="540000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ight Arrow 12"/>
          <p:cNvSpPr/>
          <p:nvPr/>
        </p:nvSpPr>
        <p:spPr>
          <a:xfrm>
            <a:off x="6388430" y="2464587"/>
            <a:ext cx="540000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361373" y="3971010"/>
            <a:ext cx="8358246" cy="400110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Quando os organismos morrem, a quem servem de alimento?</a:t>
            </a:r>
          </a:p>
        </p:txBody>
      </p:sp>
      <p:sp>
        <p:nvSpPr>
          <p:cNvPr id="16" name="Right Arrow 15"/>
          <p:cNvSpPr/>
          <p:nvPr/>
        </p:nvSpPr>
        <p:spPr>
          <a:xfrm rot="2336000">
            <a:off x="903837" y="3945384"/>
            <a:ext cx="2362451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ight Arrow 16"/>
          <p:cNvSpPr/>
          <p:nvPr/>
        </p:nvSpPr>
        <p:spPr>
          <a:xfrm rot="8253483">
            <a:off x="5072438" y="4005908"/>
            <a:ext cx="2362451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ight Arrow 17"/>
          <p:cNvSpPr/>
          <p:nvPr/>
        </p:nvSpPr>
        <p:spPr>
          <a:xfrm rot="3450128">
            <a:off x="2925175" y="3451811"/>
            <a:ext cx="797461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ight Arrow 18"/>
          <p:cNvSpPr/>
          <p:nvPr/>
        </p:nvSpPr>
        <p:spPr>
          <a:xfrm rot="7144756">
            <a:off x="4625798" y="3453003"/>
            <a:ext cx="797461" cy="4286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extBox 19"/>
          <p:cNvSpPr txBox="1"/>
          <p:nvPr/>
        </p:nvSpPr>
        <p:spPr>
          <a:xfrm>
            <a:off x="3214678" y="4143381"/>
            <a:ext cx="2071702" cy="216982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3500" dirty="0" smtClean="0">
                <a:solidFill>
                  <a:schemeClr val="bg1"/>
                </a:solidFill>
              </a:rPr>
              <a:t>?</a:t>
            </a:r>
            <a:endParaRPr lang="pt-PT" sz="135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37066" y="5929330"/>
            <a:ext cx="2571768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DECOMPOSITORES (fungos e bactérias)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3300">
            <a:off x="454523" y="1912581"/>
            <a:ext cx="889520" cy="148112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463" y="2135315"/>
            <a:ext cx="1902837" cy="102865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728238" y="836712"/>
            <a:ext cx="5703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Nas cadeias e teias alimentares, quem ocupa sempre o último nível trófico?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0" grpId="3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571868" y="1999609"/>
            <a:ext cx="416848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aconteceu aos restos do coelho 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1868" y="2571744"/>
            <a:ext cx="179222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Evaporaram-se?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99050" y="2555466"/>
            <a:ext cx="1741302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Enterraram-se?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1868" y="3158404"/>
            <a:ext cx="272832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 foram </a:t>
            </a:r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transformados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5720" y="4965722"/>
            <a:ext cx="842968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 é o modo de nutrição dos decompositores? Como obtêm o seu alimento?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5720" y="4866280"/>
            <a:ext cx="8429684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decompositores são seres </a:t>
            </a:r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heterotróficos </a:t>
            </a:r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e, por isso, obtêm a matéria orgânica e a energia química através de outros seres vivos.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28238" y="836712"/>
            <a:ext cx="5703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 é a importância dos decompositores?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4602" y="5774898"/>
            <a:ext cx="8715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 é a diferença entre consumidores e decompositores?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Rabbit_decomposition_time_lapse__higher_resolut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78216" y="1999609"/>
            <a:ext cx="3107560" cy="233067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7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video>
              <p:cMediaNode vol="80000">
                <p:cTn id="58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2" grpId="1" animBg="1"/>
      <p:bldP spid="13" grpId="0" animBg="1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1571612"/>
            <a:ext cx="5104633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decompositores decompõem a matéria...</a:t>
            </a:r>
            <a:endParaRPr lang="pt-PT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24128" y="1572062"/>
            <a:ext cx="1904764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transformando</a:t>
            </a:r>
            <a:endParaRPr lang="pt-PT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3401" y="2285992"/>
            <a:ext cx="90418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Matéria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481" y="2285992"/>
            <a:ext cx="105732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orgânica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43570" y="2285992"/>
            <a:ext cx="90418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Matéria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41664" y="2285992"/>
            <a:ext cx="1243253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inorgânica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136970" y="2354980"/>
            <a:ext cx="2227118" cy="227228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Down Arrow 12"/>
          <p:cNvSpPr/>
          <p:nvPr/>
        </p:nvSpPr>
        <p:spPr>
          <a:xfrm>
            <a:off x="6643702" y="2857496"/>
            <a:ext cx="285752" cy="857256"/>
          </a:xfrm>
          <a:prstGeom prst="downArrow">
            <a:avLst/>
          </a:prstGeom>
          <a:solidFill>
            <a:srgbClr val="0074A2"/>
          </a:solidFill>
          <a:ln>
            <a:solidFill>
              <a:srgbClr val="0074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TextBox 13"/>
          <p:cNvSpPr txBox="1"/>
          <p:nvPr/>
        </p:nvSpPr>
        <p:spPr>
          <a:xfrm>
            <a:off x="4716016" y="4104704"/>
            <a:ext cx="1990817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 é o seu destino?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16016" y="4936555"/>
            <a:ext cx="1990817" cy="1077218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Quais são os seres vivos que utilizam a matéria inorgânica?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92786" y="4067487"/>
            <a:ext cx="2071702" cy="216982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3500" dirty="0" smtClean="0">
                <a:solidFill>
                  <a:schemeClr val="bg1"/>
                </a:solidFill>
              </a:rPr>
              <a:t>?</a:t>
            </a:r>
            <a:endParaRPr lang="pt-PT" sz="13500" dirty="0">
              <a:solidFill>
                <a:schemeClr val="bg1"/>
              </a:solidFill>
            </a:endParaRPr>
          </a:p>
        </p:txBody>
      </p:sp>
      <p:pic>
        <p:nvPicPr>
          <p:cNvPr id="18" name="Picture 2" descr="Botrychium_dissectum_plants.jpg (430×419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857628"/>
            <a:ext cx="2428892" cy="236675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848182" y="6215082"/>
            <a:ext cx="2416922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Os seres autotróficos!</a:t>
            </a:r>
          </a:p>
        </p:txBody>
      </p:sp>
      <p:sp>
        <p:nvSpPr>
          <p:cNvPr id="24" name="Right Arrow 23"/>
          <p:cNvSpPr/>
          <p:nvPr/>
        </p:nvSpPr>
        <p:spPr>
          <a:xfrm rot="8156854">
            <a:off x="3119947" y="3713451"/>
            <a:ext cx="2724638" cy="261706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TextBox 24"/>
          <p:cNvSpPr txBox="1"/>
          <p:nvPr/>
        </p:nvSpPr>
        <p:spPr>
          <a:xfrm>
            <a:off x="5450440" y="4185443"/>
            <a:ext cx="2815152" cy="83099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o que fazem os seres autotróficos com a matéria inorgânica?</a:t>
            </a:r>
          </a:p>
        </p:txBody>
      </p:sp>
      <p:sp>
        <p:nvSpPr>
          <p:cNvPr id="26" name="Right Arrow 25"/>
          <p:cNvSpPr/>
          <p:nvPr/>
        </p:nvSpPr>
        <p:spPr>
          <a:xfrm rot="14926644">
            <a:off x="1381618" y="3089902"/>
            <a:ext cx="970703" cy="251132"/>
          </a:xfrm>
          <a:prstGeom prst="rightArrow">
            <a:avLst/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2" animBg="1"/>
      <p:bldP spid="20" grpId="0" animBg="1"/>
      <p:bldP spid="24" grpId="0" animBg="1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463" y="1600463"/>
            <a:ext cx="1902837" cy="102865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107" y="1552567"/>
            <a:ext cx="2236365" cy="152249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385" y="1523696"/>
            <a:ext cx="1550785" cy="1496630"/>
          </a:xfrm>
          <a:prstGeom prst="rect">
            <a:avLst/>
          </a:prstGeom>
        </p:spPr>
      </p:pic>
      <p:sp>
        <p:nvSpPr>
          <p:cNvPr id="17" name="Right Arrow 16"/>
          <p:cNvSpPr/>
          <p:nvPr/>
        </p:nvSpPr>
        <p:spPr>
          <a:xfrm>
            <a:off x="1500166" y="2428868"/>
            <a:ext cx="500066" cy="321471"/>
          </a:xfrm>
          <a:prstGeom prst="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ight Arrow 23"/>
          <p:cNvSpPr/>
          <p:nvPr/>
        </p:nvSpPr>
        <p:spPr>
          <a:xfrm rot="2336000">
            <a:off x="1248166" y="3993909"/>
            <a:ext cx="3058669" cy="350781"/>
          </a:xfrm>
          <a:prstGeom prst="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ight Arrow 25"/>
          <p:cNvSpPr/>
          <p:nvPr/>
        </p:nvSpPr>
        <p:spPr>
          <a:xfrm rot="2837404">
            <a:off x="3576328" y="3586266"/>
            <a:ext cx="890735" cy="315271"/>
          </a:xfrm>
          <a:prstGeom prst="rightArrow">
            <a:avLst/>
          </a:prstGeom>
          <a:solidFill>
            <a:srgbClr val="3CA2BE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ight Arrow 26"/>
          <p:cNvSpPr/>
          <p:nvPr/>
        </p:nvSpPr>
        <p:spPr>
          <a:xfrm rot="5400000">
            <a:off x="5051774" y="3520730"/>
            <a:ext cx="826401" cy="357190"/>
          </a:xfrm>
          <a:prstGeom prst="rightArrow">
            <a:avLst/>
          </a:prstGeom>
          <a:solidFill>
            <a:srgbClr val="3CA2BE"/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ight Arrow 27"/>
          <p:cNvSpPr/>
          <p:nvPr/>
        </p:nvSpPr>
        <p:spPr>
          <a:xfrm>
            <a:off x="4026214" y="2428868"/>
            <a:ext cx="500066" cy="321471"/>
          </a:xfrm>
          <a:prstGeom prst="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ight Arrow 28"/>
          <p:cNvSpPr/>
          <p:nvPr/>
        </p:nvSpPr>
        <p:spPr>
          <a:xfrm>
            <a:off x="6429388" y="2428868"/>
            <a:ext cx="500066" cy="321471"/>
          </a:xfrm>
          <a:prstGeom prst="rightArrow">
            <a:avLst/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Bent Arrow 31"/>
          <p:cNvSpPr/>
          <p:nvPr/>
        </p:nvSpPr>
        <p:spPr>
          <a:xfrm rot="16200000">
            <a:off x="857224" y="3000372"/>
            <a:ext cx="2643206" cy="3357586"/>
          </a:xfrm>
          <a:prstGeom prst="bentArrow">
            <a:avLst>
              <a:gd name="adj1" fmla="val 8802"/>
              <a:gd name="adj2" fmla="val 11739"/>
              <a:gd name="adj3" fmla="val 16351"/>
              <a:gd name="adj4" fmla="val 43750"/>
            </a:avLst>
          </a:prstGeom>
          <a:solidFill>
            <a:schemeClr val="bg1"/>
          </a:solidFill>
          <a:ln>
            <a:solidFill>
              <a:srgbClr val="3CA2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3" name="Bent Arrow 32"/>
          <p:cNvSpPr/>
          <p:nvPr/>
        </p:nvSpPr>
        <p:spPr>
          <a:xfrm rot="10800000">
            <a:off x="6572264" y="3500438"/>
            <a:ext cx="1428760" cy="2500330"/>
          </a:xfrm>
          <a:prstGeom prst="bentArrow">
            <a:avLst>
              <a:gd name="adj1" fmla="val 16420"/>
              <a:gd name="adj2" fmla="val 16467"/>
              <a:gd name="adj3" fmla="val 15400"/>
              <a:gd name="adj4" fmla="val 43750"/>
            </a:avLst>
          </a:prstGeom>
          <a:solidFill>
            <a:srgbClr val="3CA2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142141" y="3236832"/>
            <a:ext cx="3566830" cy="1015663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fluxo de matéria é </a:t>
            </a:r>
            <a:r>
              <a:rPr lang="pt-PT" sz="30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cíclico</a:t>
            </a:r>
            <a:r>
              <a:rPr lang="pt-PT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3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28238" y="764704"/>
            <a:ext cx="57034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circula a matéria no ecossistema?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91" y="1545300"/>
            <a:ext cx="889520" cy="14811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647" y="4664572"/>
            <a:ext cx="2426618" cy="1594708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85724" y="1778161"/>
            <a:ext cx="7286676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Ainda se lembram onde está contida a energia que as plantas fixam?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4" descr="http://1.bp.blogspot.com/_8S5FnilQeWM/R2s-beaKcJI/AAAAAAAAABk/Fc57oq0gP4E/s320/glucos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5724" y="2500306"/>
            <a:ext cx="1736072" cy="1792074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 rot="5400000" flipH="1" flipV="1">
            <a:off x="1135757" y="3750471"/>
            <a:ext cx="571504" cy="35719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 flipV="1">
            <a:off x="1385790" y="2643182"/>
            <a:ext cx="428628" cy="357190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3"/>
          </p:cNvCxnSpPr>
          <p:nvPr/>
        </p:nvCxnSpPr>
        <p:spPr>
          <a:xfrm flipH="1" flipV="1">
            <a:off x="2100170" y="3357562"/>
            <a:ext cx="521626" cy="38781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H="1">
            <a:off x="1064319" y="3250405"/>
            <a:ext cx="285752" cy="214314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V="1">
            <a:off x="1885856" y="3786190"/>
            <a:ext cx="357190" cy="214314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850005" y="2750339"/>
            <a:ext cx="357190" cy="142876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6200000" flipV="1">
            <a:off x="2243046" y="3929066"/>
            <a:ext cx="357190" cy="71438"/>
          </a:xfrm>
          <a:prstGeom prst="straightConnector1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846600" y="2500306"/>
            <a:ext cx="5325800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energia química está presente nas ligações químicas das moléculas de glicose! 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6600" y="3893347"/>
            <a:ext cx="400052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onde está presente a glicose?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6" descr="http://esbatalha.ccems.pt/area_projecto/8D_A/imagens/imagens_protidos/alimentos+ricos+em+carbohidratos%5B1%5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43746" y="4572007"/>
            <a:ext cx="3500462" cy="1907751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2646063" y="836712"/>
            <a:ext cx="3851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como circula a energia?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06093" y="4602614"/>
            <a:ext cx="71438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602614"/>
            <a:ext cx="114300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19640" y="4602614"/>
            <a:ext cx="57891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600" b="1" baseline="-2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52393" y="4602614"/>
            <a:ext cx="431517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31640" y="2268161"/>
            <a:ext cx="3174052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glicose é um nutriente energético...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5666" y="2268161"/>
            <a:ext cx="3590710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… ou seja, fornece energia para as atividades dos seres vivos!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2459" y="3647519"/>
            <a:ext cx="1133484" cy="36933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Como?</a:t>
            </a:r>
            <a:endParaRPr lang="pt-PT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48337" y="4602614"/>
            <a:ext cx="357190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27539" y="4602614"/>
            <a:ext cx="357190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9904" y="4602614"/>
            <a:ext cx="357190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48532" y="4602614"/>
            <a:ext cx="1000132" cy="338554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38764" y="4593283"/>
            <a:ext cx="357190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00392" y="4602614"/>
            <a:ext cx="785850" cy="338554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2841475" y="4655403"/>
            <a:ext cx="1143008" cy="214314"/>
          </a:xfrm>
          <a:prstGeom prst="rightArrow">
            <a:avLst/>
          </a:prstGeom>
          <a:solidFill>
            <a:srgbClr val="3CA2B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20"/>
          <p:cNvSpPr txBox="1"/>
          <p:nvPr/>
        </p:nvSpPr>
        <p:spPr>
          <a:xfrm>
            <a:off x="4698554" y="3645024"/>
            <a:ext cx="3357586" cy="492443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Respiração celular</a:t>
            </a:r>
            <a:endParaRPr lang="pt-PT" sz="2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46063" y="836712"/>
            <a:ext cx="3851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 que serve a glicose?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3" grpId="1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75" y="4180849"/>
            <a:ext cx="2607129" cy="194793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613168"/>
            <a:ext cx="2508897" cy="389200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310" y="4389136"/>
            <a:ext cx="2283511" cy="21442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19925" y="1928802"/>
            <a:ext cx="58290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928802"/>
            <a:ext cx="1071538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pt-PT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2366" y="1928802"/>
            <a:ext cx="57321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PT" sz="1600" b="1" baseline="-26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600" b="1" baseline="-2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5924" y="1928802"/>
            <a:ext cx="500066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16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5657" y="1928802"/>
            <a:ext cx="350151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5983" y="1928802"/>
            <a:ext cx="357190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0429" y="1928802"/>
            <a:ext cx="357190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5040" y="1928802"/>
            <a:ext cx="1000132" cy="338554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5272" y="1928802"/>
            <a:ext cx="357190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pt-PT" sz="1600" b="1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5103" y="1928802"/>
            <a:ext cx="785850" cy="338554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2846144" y="1988840"/>
            <a:ext cx="1143008" cy="214314"/>
          </a:xfrm>
          <a:prstGeom prst="rightArrow">
            <a:avLst/>
          </a:prstGeom>
          <a:solidFill>
            <a:srgbClr val="3CA2B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14"/>
          <p:cNvSpPr txBox="1"/>
          <p:nvPr/>
        </p:nvSpPr>
        <p:spPr>
          <a:xfrm>
            <a:off x="331614" y="2586306"/>
            <a:ext cx="3056001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que acontece ao                ? 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16608" y="2571878"/>
            <a:ext cx="785850" cy="369332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Calor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35452" y="2582322"/>
            <a:ext cx="785850" cy="369332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Calor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35452" y="2575152"/>
            <a:ext cx="785850" cy="369332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Calor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21955" y="2584946"/>
            <a:ext cx="785850" cy="369332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Calor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7158" y="3308532"/>
            <a:ext cx="3357586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calor dissipa-se, ou seja, perde-se para a atmosfera!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9512" y="2583376"/>
            <a:ext cx="3364246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o que acontece à                     ? 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92780" y="2582322"/>
            <a:ext cx="1000132" cy="369332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Energia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67227" y="2564972"/>
            <a:ext cx="1000132" cy="369332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Energia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419740" y="2565349"/>
            <a:ext cx="1000132" cy="369332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bg1"/>
                </a:solidFill>
              </a:rPr>
              <a:t>Energia</a:t>
            </a:r>
            <a:endParaRPr lang="pt-PT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3828" y="3303285"/>
            <a:ext cx="3357586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energia é gasta nas atividades dos seres vivos!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50732" y="3156360"/>
            <a:ext cx="5964540" cy="1815882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maior parte da energia química presente nas moléculas de glicose é </a:t>
            </a:r>
            <a:r>
              <a:rPr lang="pt-PT" sz="28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gasta</a:t>
            </a:r>
            <a:r>
              <a:rPr lang="pt-PT" sz="2800" b="1" dirty="0" smtClean="0">
                <a:solidFill>
                  <a:srgbClr val="3CA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ou é </a:t>
            </a:r>
            <a:r>
              <a:rPr lang="pt-PT" sz="28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perdida</a:t>
            </a:r>
            <a:r>
              <a:rPr lang="pt-PT" sz="2800" b="1" dirty="0" smtClean="0">
                <a:solidFill>
                  <a:srgbClr val="3CA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 o ambiente!</a:t>
            </a:r>
            <a:endParaRPr lang="pt-PT" sz="2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646063" y="764704"/>
            <a:ext cx="3851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Respiração celular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177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0" accel="100000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7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2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8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00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400" accel="100000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9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15521 0.31921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60" y="1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000"/>
                            </p:stCondLst>
                            <p:childTnLst>
                              <p:par>
                                <p:cTn id="147" presetID="49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22222E-6 L 0.52049 0.24607 " pathEditMode="relative" rAng="0" ptsTypes="AA">
                                      <p:cBhvr>
                                        <p:cTn id="14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24" y="1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4000"/>
                            </p:stCondLst>
                            <p:childTnLst>
                              <p:par>
                                <p:cTn id="150" presetID="49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07407E-6 L 0.21962 0.31759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72" y="15880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1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6" presetID="3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0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000"/>
                            </p:stCondLst>
                            <p:childTnLst>
                              <p:par>
                                <p:cTn id="17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20" grpId="0" animBg="1"/>
      <p:bldP spid="20" grpId="1" animBg="1"/>
      <p:bldP spid="20" grpId="2" animBg="1"/>
      <p:bldP spid="20" grpId="3" animBg="1"/>
      <p:bldP spid="24" grpId="0" animBg="1"/>
      <p:bldP spid="24" grpId="1" animBg="1"/>
      <p:bldP spid="24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3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95" y="5087918"/>
            <a:ext cx="889520" cy="1481124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693" y="3759139"/>
            <a:ext cx="1681695" cy="1622969"/>
          </a:xfrm>
          <a:prstGeom prst="rect">
            <a:avLst/>
          </a:prstGeom>
          <a:solidFill>
            <a:srgbClr val="FFCC00"/>
          </a:solidFill>
          <a:ln>
            <a:solidFill>
              <a:schemeClr val="bg1"/>
            </a:solidFill>
          </a:ln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659" y="1536245"/>
            <a:ext cx="1902837" cy="102865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855" y="2440458"/>
            <a:ext cx="2176626" cy="1481827"/>
          </a:xfrm>
          <a:prstGeom prst="rect">
            <a:avLst/>
          </a:prstGeom>
        </p:spPr>
      </p:pic>
      <p:sp>
        <p:nvSpPr>
          <p:cNvPr id="16" name="TextBox 14"/>
          <p:cNvSpPr txBox="1"/>
          <p:nvPr/>
        </p:nvSpPr>
        <p:spPr>
          <a:xfrm>
            <a:off x="357158" y="1772816"/>
            <a:ext cx="4214842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forma cíclica como a matéria?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ight Arrow 3"/>
          <p:cNvSpPr/>
          <p:nvPr/>
        </p:nvSpPr>
        <p:spPr>
          <a:xfrm rot="19801844">
            <a:off x="1422657" y="5181374"/>
            <a:ext cx="552334" cy="428628"/>
          </a:xfrm>
          <a:prstGeom prst="rightArrow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Right Arrow 5"/>
          <p:cNvSpPr/>
          <p:nvPr/>
        </p:nvSpPr>
        <p:spPr>
          <a:xfrm rot="19710029">
            <a:off x="3992512" y="3686955"/>
            <a:ext cx="593922" cy="428628"/>
          </a:xfrm>
          <a:prstGeom prst="rightArrow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ight Arrow 9"/>
          <p:cNvSpPr/>
          <p:nvPr/>
        </p:nvSpPr>
        <p:spPr>
          <a:xfrm rot="19710029">
            <a:off x="6635718" y="2409572"/>
            <a:ext cx="593922" cy="428628"/>
          </a:xfrm>
          <a:prstGeom prst="rightArrow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TextBox 14"/>
          <p:cNvSpPr txBox="1"/>
          <p:nvPr/>
        </p:nvSpPr>
        <p:spPr>
          <a:xfrm>
            <a:off x="1538545" y="6167892"/>
            <a:ext cx="5616623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é utilizada a glicose pelos seres </a:t>
            </a:r>
            <a:r>
              <a:rPr lang="pt-PT" sz="1600" b="1" dirty="0" err="1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autotróficos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6"/>
          <p:cNvSpPr txBox="1"/>
          <p:nvPr/>
        </p:nvSpPr>
        <p:spPr>
          <a:xfrm>
            <a:off x="4862470" y="5786454"/>
            <a:ext cx="500066" cy="276999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H</a:t>
            </a:r>
            <a:r>
              <a:rPr lang="pt-PT" sz="1200" b="1" baseline="-26000" dirty="0" smtClean="0"/>
              <a:t>2</a:t>
            </a:r>
            <a:r>
              <a:rPr lang="pt-PT" sz="1200" b="1" dirty="0" smtClean="0"/>
              <a:t>O</a:t>
            </a:r>
            <a:endParaRPr lang="pt-PT" sz="1200" b="1" dirty="0"/>
          </a:p>
        </p:txBody>
      </p:sp>
      <p:sp>
        <p:nvSpPr>
          <p:cNvPr id="26" name="TextBox 7"/>
          <p:cNvSpPr txBox="1"/>
          <p:nvPr/>
        </p:nvSpPr>
        <p:spPr>
          <a:xfrm>
            <a:off x="1571604" y="5786454"/>
            <a:ext cx="785818" cy="276999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C</a:t>
            </a:r>
            <a:r>
              <a:rPr lang="pt-PT" sz="1200" b="1" baseline="-25000" dirty="0" smtClean="0"/>
              <a:t>6</a:t>
            </a:r>
            <a:r>
              <a:rPr lang="pt-PT" sz="1200" b="1" dirty="0" smtClean="0"/>
              <a:t>H</a:t>
            </a:r>
            <a:r>
              <a:rPr lang="pt-PT" sz="1200" b="1" baseline="-26000" dirty="0" smtClean="0"/>
              <a:t>12</a:t>
            </a:r>
            <a:r>
              <a:rPr lang="pt-PT" sz="1200" b="1" dirty="0" smtClean="0"/>
              <a:t>O</a:t>
            </a:r>
            <a:r>
              <a:rPr lang="pt-PT" sz="1200" b="1" baseline="-26000" dirty="0" smtClean="0"/>
              <a:t>6</a:t>
            </a:r>
            <a:endParaRPr lang="pt-PT" sz="1200" b="1" dirty="0"/>
          </a:p>
        </p:txBody>
      </p:sp>
      <p:sp>
        <p:nvSpPr>
          <p:cNvPr id="27" name="TextBox 8"/>
          <p:cNvSpPr txBox="1"/>
          <p:nvPr/>
        </p:nvSpPr>
        <p:spPr>
          <a:xfrm>
            <a:off x="3867602" y="5786454"/>
            <a:ext cx="500066" cy="276999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CO</a:t>
            </a:r>
            <a:r>
              <a:rPr lang="pt-PT" sz="1200" b="1" baseline="-26000" dirty="0" smtClean="0"/>
              <a:t>2</a:t>
            </a:r>
            <a:endParaRPr lang="pt-PT" sz="1200" b="1" baseline="-26000" dirty="0"/>
          </a:p>
        </p:txBody>
      </p:sp>
      <p:sp>
        <p:nvSpPr>
          <p:cNvPr id="28" name="TextBox 9"/>
          <p:cNvSpPr txBox="1"/>
          <p:nvPr/>
        </p:nvSpPr>
        <p:spPr>
          <a:xfrm>
            <a:off x="2872730" y="5786454"/>
            <a:ext cx="357190" cy="276999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O</a:t>
            </a:r>
            <a:r>
              <a:rPr lang="pt-PT" sz="1200" b="1" baseline="-25000" dirty="0" smtClean="0"/>
              <a:t>2</a:t>
            </a:r>
            <a:endParaRPr lang="pt-PT" sz="1200" b="1" baseline="-25000" dirty="0"/>
          </a:p>
        </p:txBody>
      </p:sp>
      <p:sp>
        <p:nvSpPr>
          <p:cNvPr id="29" name="TextBox 13"/>
          <p:cNvSpPr txBox="1"/>
          <p:nvPr/>
        </p:nvSpPr>
        <p:spPr>
          <a:xfrm>
            <a:off x="2496878" y="5786454"/>
            <a:ext cx="264852" cy="27699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+</a:t>
            </a:r>
            <a:endParaRPr lang="pt-PT" sz="1200" b="1" baseline="-25000" dirty="0"/>
          </a:p>
        </p:txBody>
      </p:sp>
      <p:sp>
        <p:nvSpPr>
          <p:cNvPr id="30" name="TextBox 14"/>
          <p:cNvSpPr txBox="1"/>
          <p:nvPr/>
        </p:nvSpPr>
        <p:spPr>
          <a:xfrm>
            <a:off x="4516541" y="5786454"/>
            <a:ext cx="236460" cy="27699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+</a:t>
            </a:r>
            <a:endParaRPr lang="pt-PT" sz="1200" b="1" baseline="-25000" dirty="0"/>
          </a:p>
        </p:txBody>
      </p:sp>
      <p:sp>
        <p:nvSpPr>
          <p:cNvPr id="31" name="TextBox 15"/>
          <p:cNvSpPr txBox="1"/>
          <p:nvPr/>
        </p:nvSpPr>
        <p:spPr>
          <a:xfrm>
            <a:off x="5472005" y="5796484"/>
            <a:ext cx="252123" cy="27699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+</a:t>
            </a:r>
            <a:endParaRPr lang="pt-PT" sz="1200" b="1" baseline="-25000" dirty="0"/>
          </a:p>
        </p:txBody>
      </p:sp>
      <p:sp>
        <p:nvSpPr>
          <p:cNvPr id="32" name="TextBox 16"/>
          <p:cNvSpPr txBox="1"/>
          <p:nvPr/>
        </p:nvSpPr>
        <p:spPr>
          <a:xfrm>
            <a:off x="5809097" y="5786454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17"/>
          <p:cNvSpPr txBox="1"/>
          <p:nvPr/>
        </p:nvSpPr>
        <p:spPr>
          <a:xfrm>
            <a:off x="6694103" y="5786454"/>
            <a:ext cx="241370" cy="27699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/>
              <a:t>+</a:t>
            </a:r>
            <a:endParaRPr lang="pt-PT" sz="1200" b="1" baseline="-25000" dirty="0"/>
          </a:p>
        </p:txBody>
      </p:sp>
      <p:sp>
        <p:nvSpPr>
          <p:cNvPr id="34" name="TextBox 18"/>
          <p:cNvSpPr txBox="1"/>
          <p:nvPr/>
        </p:nvSpPr>
        <p:spPr>
          <a:xfrm>
            <a:off x="7026510" y="5786454"/>
            <a:ext cx="785850" cy="276999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</a:rPr>
              <a:t>Calor</a:t>
            </a:r>
            <a:endParaRPr lang="pt-PT" sz="1200" b="1" dirty="0">
              <a:solidFill>
                <a:schemeClr val="bg1"/>
              </a:solidFill>
            </a:endParaRPr>
          </a:p>
        </p:txBody>
      </p:sp>
      <p:sp>
        <p:nvSpPr>
          <p:cNvPr id="35" name="Right Arrow 19"/>
          <p:cNvSpPr/>
          <p:nvPr/>
        </p:nvSpPr>
        <p:spPr>
          <a:xfrm>
            <a:off x="3354134" y="5817210"/>
            <a:ext cx="428628" cy="214314"/>
          </a:xfrm>
          <a:prstGeom prst="rightArrow">
            <a:avLst/>
          </a:prstGeom>
          <a:solidFill>
            <a:srgbClr val="3CA2B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/>
          </a:p>
        </p:txBody>
      </p:sp>
      <p:sp>
        <p:nvSpPr>
          <p:cNvPr id="36" name="TextBox 14"/>
          <p:cNvSpPr txBox="1"/>
          <p:nvPr/>
        </p:nvSpPr>
        <p:spPr>
          <a:xfrm>
            <a:off x="341860" y="2280469"/>
            <a:ext cx="4230140" cy="1077218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Será que o coelho aproveita toda a energia que estava inicialmente presente nas moléculas de glicose produzidas pelas plantas?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14"/>
          <p:cNvSpPr txBox="1"/>
          <p:nvPr/>
        </p:nvSpPr>
        <p:spPr>
          <a:xfrm>
            <a:off x="357158" y="1893641"/>
            <a:ext cx="5173300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que acontece à energia entre cada nível trófico?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14"/>
          <p:cNvSpPr txBox="1"/>
          <p:nvPr/>
        </p:nvSpPr>
        <p:spPr>
          <a:xfrm>
            <a:off x="348629" y="2403465"/>
            <a:ext cx="4101183" cy="1169551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as plantas também fazem a respiração celular, parte da energia presente nas moléculas de glicose é </a:t>
            </a:r>
            <a:r>
              <a:rPr lang="pt-PT" sz="1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gasta 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crescimento da planta e outra parte </a:t>
            </a:r>
            <a:r>
              <a:rPr lang="pt-PT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dissipa-se 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 a forma de </a:t>
            </a:r>
            <a:r>
              <a:rPr lang="pt-PT" sz="1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</a:t>
            </a:r>
            <a:r>
              <a:rPr lang="pt-PT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357158" y="5929330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eta para cima 40"/>
          <p:cNvSpPr/>
          <p:nvPr/>
        </p:nvSpPr>
        <p:spPr>
          <a:xfrm rot="19781839">
            <a:off x="1282004" y="4375550"/>
            <a:ext cx="357190" cy="785818"/>
          </a:xfrm>
          <a:prstGeom prst="upArrow">
            <a:avLst/>
          </a:prstGeom>
          <a:solidFill>
            <a:srgbClr val="CF0101"/>
          </a:solidFill>
          <a:ln w="28575">
            <a:solidFill>
              <a:srgbClr val="CF0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42" name="TextBox 18"/>
          <p:cNvSpPr txBox="1"/>
          <p:nvPr/>
        </p:nvSpPr>
        <p:spPr>
          <a:xfrm rot="3631107">
            <a:off x="778240" y="4915155"/>
            <a:ext cx="785850" cy="276999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</a:rPr>
              <a:t>Calor</a:t>
            </a:r>
            <a:endParaRPr lang="pt-PT" sz="1200" b="1" dirty="0">
              <a:solidFill>
                <a:schemeClr val="bg1"/>
              </a:solidFill>
            </a:endParaRPr>
          </a:p>
        </p:txBody>
      </p:sp>
      <p:sp>
        <p:nvSpPr>
          <p:cNvPr id="43" name="TextBox 14"/>
          <p:cNvSpPr txBox="1"/>
          <p:nvPr/>
        </p:nvSpPr>
        <p:spPr>
          <a:xfrm>
            <a:off x="339889" y="3068960"/>
            <a:ext cx="3452204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o coelho? O que faz com a matéria que obtém?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14"/>
          <p:cNvSpPr txBox="1"/>
          <p:nvPr/>
        </p:nvSpPr>
        <p:spPr>
          <a:xfrm>
            <a:off x="331565" y="2821094"/>
            <a:ext cx="4313757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Então também há perdas de energia entre o 2.º e o 3.º nível trófico!</a:t>
            </a:r>
          </a:p>
        </p:txBody>
      </p:sp>
      <p:sp>
        <p:nvSpPr>
          <p:cNvPr id="45" name="TextBox 16"/>
          <p:cNvSpPr txBox="1"/>
          <p:nvPr/>
        </p:nvSpPr>
        <p:spPr>
          <a:xfrm>
            <a:off x="2571736" y="4572008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eta para cima 45"/>
          <p:cNvSpPr/>
          <p:nvPr/>
        </p:nvSpPr>
        <p:spPr>
          <a:xfrm rot="19781839">
            <a:off x="3817155" y="2679613"/>
            <a:ext cx="357190" cy="785818"/>
          </a:xfrm>
          <a:prstGeom prst="upArrow">
            <a:avLst/>
          </a:prstGeom>
          <a:solidFill>
            <a:srgbClr val="CF0101"/>
          </a:solidFill>
          <a:ln w="28575">
            <a:solidFill>
              <a:srgbClr val="CF0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47" name="TextBox 18"/>
          <p:cNvSpPr txBox="1"/>
          <p:nvPr/>
        </p:nvSpPr>
        <p:spPr>
          <a:xfrm rot="3631107">
            <a:off x="3313391" y="3219218"/>
            <a:ext cx="785850" cy="276999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</a:rPr>
              <a:t>Calor</a:t>
            </a:r>
            <a:endParaRPr lang="pt-PT" sz="1200" b="1" dirty="0">
              <a:solidFill>
                <a:schemeClr val="bg1"/>
              </a:solidFill>
            </a:endParaRPr>
          </a:p>
        </p:txBody>
      </p:sp>
      <p:sp>
        <p:nvSpPr>
          <p:cNvPr id="48" name="TextBox 14"/>
          <p:cNvSpPr txBox="1"/>
          <p:nvPr/>
        </p:nvSpPr>
        <p:spPr>
          <a:xfrm>
            <a:off x="348629" y="2340169"/>
            <a:ext cx="4223371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E, seguindo o mesmo raciocínio, entre o 3.º e o 4.º e assim sucessivamente…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16"/>
          <p:cNvSpPr txBox="1"/>
          <p:nvPr/>
        </p:nvSpPr>
        <p:spPr>
          <a:xfrm>
            <a:off x="5214942" y="3143248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eta para cima 49"/>
          <p:cNvSpPr/>
          <p:nvPr/>
        </p:nvSpPr>
        <p:spPr>
          <a:xfrm rot="19781839">
            <a:off x="6603236" y="1536606"/>
            <a:ext cx="357190" cy="785818"/>
          </a:xfrm>
          <a:prstGeom prst="upArrow">
            <a:avLst/>
          </a:prstGeom>
          <a:solidFill>
            <a:srgbClr val="CF0101"/>
          </a:solidFill>
          <a:ln w="28575">
            <a:solidFill>
              <a:srgbClr val="CF0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51" name="TextBox 18"/>
          <p:cNvSpPr txBox="1"/>
          <p:nvPr/>
        </p:nvSpPr>
        <p:spPr>
          <a:xfrm rot="3631107">
            <a:off x="6099472" y="2076211"/>
            <a:ext cx="785850" cy="276999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</a:rPr>
              <a:t>Calor</a:t>
            </a:r>
            <a:endParaRPr lang="pt-PT" sz="1200" b="1" dirty="0">
              <a:solidFill>
                <a:schemeClr val="bg1"/>
              </a:solidFill>
            </a:endParaRPr>
          </a:p>
        </p:txBody>
      </p:sp>
      <p:sp>
        <p:nvSpPr>
          <p:cNvPr id="52" name="TextBox 16"/>
          <p:cNvSpPr txBox="1"/>
          <p:nvPr/>
        </p:nvSpPr>
        <p:spPr>
          <a:xfrm>
            <a:off x="7715272" y="1714488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71600" y="836712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Então como flui a energia ao longo da cadeia alimentar?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5" presetClass="exit" presetSubtype="0" repeatCount="indefinite" fill="remove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5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35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35" presetClass="exit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0"/>
                            </p:stCondLst>
                            <p:childTnLst>
                              <p:par>
                                <p:cTn id="150" presetID="47" presetClass="exit" presetSubtype="0" repeatCount="indefinite" fill="remove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"/>
                            </p:stCondLst>
                            <p:childTnLst>
                              <p:par>
                                <p:cTn id="1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35" presetClass="exit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000"/>
                            </p:stCondLst>
                            <p:childTnLst>
                              <p:par>
                                <p:cTn id="198" presetID="47" presetClass="exit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xit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500"/>
                            </p:stCondLst>
                            <p:childTnLst>
                              <p:par>
                                <p:cTn id="2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28" presetID="35" presetClass="exit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2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3000"/>
                            </p:stCondLst>
                            <p:childTnLst>
                              <p:par>
                                <p:cTn id="241" presetID="47" presetClass="exit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2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2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000"/>
                            </p:stCondLst>
                            <p:childTnLst>
                              <p:par>
                                <p:cTn id="2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5500"/>
                            </p:stCondLst>
                            <p:childTnLst>
                              <p:par>
                                <p:cTn id="256" presetID="35" presetClass="exit" presetSubtype="0" repeatCount="indefinite" fill="remove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2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8" grpId="1" animBg="1"/>
      <p:bldP spid="18" grpId="2" animBg="1"/>
      <p:bldP spid="20" grpId="1" animBg="1"/>
      <p:bldP spid="23" grpId="1" animBg="1"/>
      <p:bldP spid="24" grpId="0" animBg="1"/>
      <p:bldP spid="24" grpId="1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6" grpId="0" animBg="1"/>
      <p:bldP spid="36" grpId="1" animBg="1"/>
      <p:bldP spid="37" grpId="0" animBg="1"/>
      <p:bldP spid="38" grpId="0" animBg="1"/>
      <p:bldP spid="38" grpId="1" animBg="1"/>
      <p:bldP spid="39" grpId="0" animBg="1"/>
      <p:bldP spid="39" grpId="1" animBg="1"/>
      <p:bldP spid="41" grpId="0" animBg="1"/>
      <p:bldP spid="41" grpId="1" animBg="1"/>
      <p:bldP spid="42" grpId="2" animBg="1"/>
      <p:bldP spid="42" grpId="3" animBg="1"/>
      <p:bldP spid="43" grpId="0" animBg="1"/>
      <p:bldP spid="43" grpId="1" animBg="1"/>
      <p:bldP spid="44" grpId="0" animBg="1"/>
      <p:bldP spid="44" grpId="1" animBg="1"/>
      <p:bldP spid="44" grpId="2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95" y="5188236"/>
            <a:ext cx="889520" cy="148112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693" y="3859457"/>
            <a:ext cx="1681695" cy="162296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717" y="1693180"/>
            <a:ext cx="1902837" cy="102865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855" y="2540776"/>
            <a:ext cx="2176626" cy="1481827"/>
          </a:xfrm>
          <a:prstGeom prst="rect">
            <a:avLst/>
          </a:prstGeom>
        </p:spPr>
      </p:pic>
      <p:sp>
        <p:nvSpPr>
          <p:cNvPr id="5" name="Right Arrow 3"/>
          <p:cNvSpPr/>
          <p:nvPr/>
        </p:nvSpPr>
        <p:spPr>
          <a:xfrm rot="19801844">
            <a:off x="1422657" y="5281692"/>
            <a:ext cx="552334" cy="428628"/>
          </a:xfrm>
          <a:prstGeom prst="rightArrow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7" name="Right Arrow 5"/>
          <p:cNvSpPr/>
          <p:nvPr/>
        </p:nvSpPr>
        <p:spPr>
          <a:xfrm rot="19710029">
            <a:off x="3992512" y="3787273"/>
            <a:ext cx="593922" cy="428628"/>
          </a:xfrm>
          <a:prstGeom prst="rightArrow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 rot="19710029">
            <a:off x="6635718" y="2566507"/>
            <a:ext cx="593922" cy="428628"/>
          </a:xfrm>
          <a:prstGeom prst="rightArrow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11" name="TextBox 16"/>
          <p:cNvSpPr txBox="1"/>
          <p:nvPr/>
        </p:nvSpPr>
        <p:spPr>
          <a:xfrm>
            <a:off x="357158" y="6029648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eta para cima 11"/>
          <p:cNvSpPr/>
          <p:nvPr/>
        </p:nvSpPr>
        <p:spPr>
          <a:xfrm rot="19781839">
            <a:off x="1282004" y="4475868"/>
            <a:ext cx="357190" cy="785818"/>
          </a:xfrm>
          <a:prstGeom prst="upArrow">
            <a:avLst/>
          </a:prstGeom>
          <a:solidFill>
            <a:srgbClr val="CF0101"/>
          </a:solidFill>
          <a:ln w="28575">
            <a:solidFill>
              <a:srgbClr val="CF0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13" name="TextBox 18"/>
          <p:cNvSpPr txBox="1"/>
          <p:nvPr/>
        </p:nvSpPr>
        <p:spPr>
          <a:xfrm rot="3631107">
            <a:off x="800634" y="4977087"/>
            <a:ext cx="697659" cy="276999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6"/>
          <p:cNvSpPr txBox="1"/>
          <p:nvPr/>
        </p:nvSpPr>
        <p:spPr>
          <a:xfrm>
            <a:off x="2571736" y="4672326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eta para cima 14"/>
          <p:cNvSpPr/>
          <p:nvPr/>
        </p:nvSpPr>
        <p:spPr>
          <a:xfrm rot="19781839">
            <a:off x="3817155" y="2779931"/>
            <a:ext cx="357190" cy="785818"/>
          </a:xfrm>
          <a:prstGeom prst="upArrow">
            <a:avLst/>
          </a:prstGeom>
          <a:solidFill>
            <a:srgbClr val="CF0101"/>
          </a:solidFill>
          <a:ln w="28575">
            <a:solidFill>
              <a:srgbClr val="CF0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16" name="TextBox 18"/>
          <p:cNvSpPr txBox="1"/>
          <p:nvPr/>
        </p:nvSpPr>
        <p:spPr>
          <a:xfrm rot="3631107">
            <a:off x="3331939" y="3287742"/>
            <a:ext cx="712803" cy="276999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14942" y="3243566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eta para cima 17"/>
          <p:cNvSpPr/>
          <p:nvPr/>
        </p:nvSpPr>
        <p:spPr>
          <a:xfrm rot="19781839">
            <a:off x="6603236" y="1693541"/>
            <a:ext cx="357190" cy="785818"/>
          </a:xfrm>
          <a:prstGeom prst="upArrow">
            <a:avLst/>
          </a:prstGeom>
          <a:solidFill>
            <a:srgbClr val="CF0101"/>
          </a:solidFill>
          <a:ln w="28575">
            <a:solidFill>
              <a:srgbClr val="CF01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3631107">
            <a:off x="6116780" y="2203478"/>
            <a:ext cx="717688" cy="276999"/>
          </a:xfrm>
          <a:prstGeom prst="rect">
            <a:avLst/>
          </a:prstGeom>
          <a:solidFill>
            <a:srgbClr val="CF0101"/>
          </a:solidFill>
          <a:ln>
            <a:solidFill>
              <a:srgbClr val="CF010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</a:t>
            </a:r>
            <a:endParaRPr lang="pt-PT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6"/>
          <p:cNvSpPr txBox="1"/>
          <p:nvPr/>
        </p:nvSpPr>
        <p:spPr>
          <a:xfrm>
            <a:off x="7715272" y="1871423"/>
            <a:ext cx="785818" cy="276999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</a:rPr>
              <a:t>Energia</a:t>
            </a:r>
            <a:endParaRPr lang="pt-PT" sz="1200" b="1" dirty="0">
              <a:solidFill>
                <a:schemeClr val="bg1"/>
              </a:solidFill>
            </a:endParaRPr>
          </a:p>
        </p:txBody>
      </p:sp>
      <p:sp>
        <p:nvSpPr>
          <p:cNvPr id="39" name="TextBox 14"/>
          <p:cNvSpPr txBox="1"/>
          <p:nvPr/>
        </p:nvSpPr>
        <p:spPr>
          <a:xfrm>
            <a:off x="491440" y="2417870"/>
            <a:ext cx="2643206" cy="83099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Então como flui a energia ao longo da cadeia alimentar?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14"/>
          <p:cNvSpPr txBox="1"/>
          <p:nvPr/>
        </p:nvSpPr>
        <p:spPr>
          <a:xfrm>
            <a:off x="5214942" y="4775904"/>
            <a:ext cx="2214578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forma cíclica, como a matéria?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14"/>
          <p:cNvSpPr txBox="1"/>
          <p:nvPr/>
        </p:nvSpPr>
        <p:spPr>
          <a:xfrm>
            <a:off x="4964908" y="4674760"/>
            <a:ext cx="3207491" cy="83099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400" b="1" dirty="0" smtClean="0"/>
              <a:t>O fluxo de energia é </a:t>
            </a:r>
          </a:p>
          <a:p>
            <a:pPr algn="ctr"/>
            <a:r>
              <a:rPr lang="pt-PT" sz="2400" b="1" dirty="0" smtClean="0">
                <a:solidFill>
                  <a:srgbClr val="0074A2"/>
                </a:solidFill>
              </a:rPr>
              <a:t>unidirecional</a:t>
            </a:r>
            <a:r>
              <a:rPr lang="pt-PT" sz="2400" b="1" dirty="0" smtClean="0"/>
              <a:t>!</a:t>
            </a:r>
            <a:endParaRPr lang="pt-PT" sz="2400" b="1" dirty="0" smtClean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11766" y="836712"/>
            <a:ext cx="71254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Existe algum ser vivo que aproveite e transforme a energia perdida sob a forma de calor?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5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47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5" presetClass="exit" presetSubtype="0" repeatCount="indefinite" fill="remove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5" grpId="2" animBg="1"/>
      <p:bldP spid="7" grpId="1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39" grpId="0" animBg="1"/>
      <p:bldP spid="40" grpId="0" animBg="1"/>
      <p:bldP spid="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4"/>
          <p:cNvSpPr txBox="1"/>
          <p:nvPr/>
        </p:nvSpPr>
        <p:spPr>
          <a:xfrm>
            <a:off x="214282" y="2143116"/>
            <a:ext cx="8072494" cy="584775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As cadeias alimentares, particularmente as terrestres, têm um número reduzido de níveis tróficos.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14"/>
          <p:cNvSpPr txBox="1"/>
          <p:nvPr/>
        </p:nvSpPr>
        <p:spPr>
          <a:xfrm>
            <a:off x="214282" y="3071810"/>
            <a:ext cx="8072494" cy="33855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O </a:t>
            </a:r>
            <a:r>
              <a:rPr lang="pt-PT" sz="1600" b="1" dirty="0" smtClean="0">
                <a:solidFill>
                  <a:srgbClr val="3CA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produtores deverá ser muito superior ao dos consumidores.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8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681375"/>
            <a:ext cx="2288776" cy="277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2143108" y="5567785"/>
            <a:ext cx="1143008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4"/>
          <p:cNvSpPr txBox="1"/>
          <p:nvPr/>
        </p:nvSpPr>
        <p:spPr>
          <a:xfrm>
            <a:off x="2880723" y="5501368"/>
            <a:ext cx="2627381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1.º nível trófico </a:t>
            </a:r>
            <a:r>
              <a:rPr lang="pt-P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Produtores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2071670" y="5271148"/>
            <a:ext cx="1143008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4"/>
          <p:cNvSpPr txBox="1"/>
          <p:nvPr/>
        </p:nvSpPr>
        <p:spPr>
          <a:xfrm>
            <a:off x="2887823" y="5120088"/>
            <a:ext cx="4060441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2.º nível trófico – Consumidores primários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1928794" y="4870725"/>
            <a:ext cx="1143008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87823" y="4738327"/>
            <a:ext cx="4060441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3.º nível trófico – Consumidores secundários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1835696" y="4550056"/>
            <a:ext cx="1043007" cy="2117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4"/>
          <p:cNvSpPr txBox="1"/>
          <p:nvPr/>
        </p:nvSpPr>
        <p:spPr>
          <a:xfrm>
            <a:off x="2878703" y="4358815"/>
            <a:ext cx="4069561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4.º nível trófico – Consumidores terciários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1736710" y="4162381"/>
            <a:ext cx="1143008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4"/>
          <p:cNvSpPr txBox="1"/>
          <p:nvPr/>
        </p:nvSpPr>
        <p:spPr>
          <a:xfrm>
            <a:off x="2879718" y="3969023"/>
            <a:ext cx="4068546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5.º nível trófico – Consumidores quaternários</a:t>
            </a:r>
          </a:p>
        </p:txBody>
      </p:sp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574" y="3636597"/>
            <a:ext cx="263411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14"/>
          <p:cNvSpPr txBox="1"/>
          <p:nvPr/>
        </p:nvSpPr>
        <p:spPr>
          <a:xfrm>
            <a:off x="212339" y="3072383"/>
            <a:ext cx="8072494" cy="338554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</a:t>
            </a:r>
            <a:r>
              <a:rPr lang="pt-PT" sz="16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biomassa</a:t>
            </a:r>
            <a:r>
              <a:rPr lang="pt-PT" sz="16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dos produtores deverá ser muito superior à dos consumidores.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555927" y="5661248"/>
            <a:ext cx="1143008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4"/>
          <p:cNvSpPr txBox="1"/>
          <p:nvPr/>
        </p:nvSpPr>
        <p:spPr>
          <a:xfrm>
            <a:off x="2843808" y="5487586"/>
            <a:ext cx="2624584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1.º nível trófico </a:t>
            </a:r>
            <a:r>
              <a:rPr lang="pt-P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pt-PT" sz="1400" b="1" dirty="0">
                <a:solidFill>
                  <a:srgbClr val="3CA2B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Produtores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2276460" y="5258032"/>
            <a:ext cx="1366846" cy="5716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4"/>
          <p:cNvSpPr txBox="1"/>
          <p:nvPr/>
        </p:nvSpPr>
        <p:spPr>
          <a:xfrm>
            <a:off x="2834477" y="5125634"/>
            <a:ext cx="4113786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2.º nível trófico – </a:t>
            </a:r>
            <a:r>
              <a:rPr lang="pt-PT" sz="14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Consumidores primários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1835696" y="4922481"/>
            <a:ext cx="1590363" cy="9794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34476" y="4753204"/>
            <a:ext cx="4113787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3.º nível trófico – </a:t>
            </a:r>
            <a:r>
              <a:rPr lang="pt-PT" sz="14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Consumidores secundários</a:t>
            </a: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1681788" y="4567050"/>
            <a:ext cx="1675766" cy="10356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4"/>
          <p:cNvSpPr txBox="1"/>
          <p:nvPr/>
        </p:nvSpPr>
        <p:spPr>
          <a:xfrm>
            <a:off x="2832813" y="4373692"/>
            <a:ext cx="4124782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4.º nível trófico – </a:t>
            </a:r>
            <a:r>
              <a:rPr lang="pt-PT" sz="14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Consumidores terciários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633518" y="4186462"/>
            <a:ext cx="1581160" cy="5716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14"/>
          <p:cNvSpPr txBox="1"/>
          <p:nvPr/>
        </p:nvSpPr>
        <p:spPr>
          <a:xfrm>
            <a:off x="2841170" y="3993104"/>
            <a:ext cx="4107094" cy="307777"/>
          </a:xfrm>
          <a:prstGeom prst="rect">
            <a:avLst/>
          </a:prstGeom>
          <a:solidFill>
            <a:srgbClr val="F4740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5.º nível trófico – </a:t>
            </a:r>
            <a:r>
              <a:rPr lang="pt-PT" sz="1400" b="1" dirty="0" smtClean="0">
                <a:solidFill>
                  <a:srgbClr val="0074A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Consumidores quaternários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941" y="908720"/>
            <a:ext cx="72685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há perdas de energia entre cada nível trófico, o seu fluxo é unidirecional. Quais são as consequências?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990072" y="-4536"/>
            <a:ext cx="5328592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200" b="1" dirty="0" smtClean="0">
                <a:solidFill>
                  <a:srgbClr val="0087BF"/>
                </a:solidFill>
                <a:latin typeface="Arial" pitchFamily="34" charset="0"/>
                <a:ea typeface="+mn-ea"/>
                <a:cs typeface="Arial" pitchFamily="34" charset="0"/>
              </a:rPr>
              <a:t>Fluxos de energia e ciclos de matéria</a:t>
            </a:r>
            <a:endParaRPr lang="pt-PT" sz="1200" b="1" dirty="0">
              <a:solidFill>
                <a:srgbClr val="0087BF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1228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1" grpId="1" animBg="1"/>
      <p:bldP spid="13" grpId="0" animBg="1"/>
      <p:bldP spid="13" grpId="1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  <p:bldP spid="21" grpId="0" animBg="1"/>
      <p:bldP spid="23" grpId="0" animBg="1"/>
      <p:bldP spid="25" grpId="0" animBg="1"/>
      <p:bldP spid="27" grpId="0" animBg="1"/>
      <p:bldP spid="29" grpId="0" animBg="1"/>
      <p:bldP spid="31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2386</TotalTime>
  <Words>1723</Words>
  <Application>Microsoft Office PowerPoint</Application>
  <PresentationFormat>Apresentação no Ecrã (4:3)</PresentationFormat>
  <Paragraphs>278</Paragraphs>
  <Slides>24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5" baseType="lpstr">
      <vt:lpstr>Tema do Office</vt:lpstr>
      <vt:lpstr>Fluxos de energia  e ciclos de matéria</vt:lpstr>
      <vt:lpstr>Fluxos de energia e ciclos de matéria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173</cp:revision>
  <dcterms:created xsi:type="dcterms:W3CDTF">2009-09-27T18:49:07Z</dcterms:created>
  <dcterms:modified xsi:type="dcterms:W3CDTF">2014-06-04T10:56:25Z</dcterms:modified>
</cp:coreProperties>
</file>