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98" r:id="rId2"/>
    <p:sldId id="283" r:id="rId3"/>
    <p:sldId id="285" r:id="rId4"/>
    <p:sldId id="286" r:id="rId5"/>
    <p:sldId id="287" r:id="rId6"/>
    <p:sldId id="288" r:id="rId7"/>
    <p:sldId id="289" r:id="rId8"/>
    <p:sldId id="290" r:id="rId9"/>
    <p:sldId id="292" r:id="rId10"/>
    <p:sldId id="293" r:id="rId11"/>
    <p:sldId id="294" r:id="rId12"/>
    <p:sldId id="295" r:id="rId13"/>
    <p:sldId id="296" r:id="rId14"/>
    <p:sldId id="297" r:id="rId1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D7D"/>
    <a:srgbClr val="FF3B3B"/>
    <a:srgbClr val="FFFFA3"/>
    <a:srgbClr val="0087BF"/>
    <a:srgbClr val="0096D2"/>
    <a:srgbClr val="555555"/>
    <a:srgbClr val="5FBB46"/>
    <a:srgbClr val="FFFFFF"/>
    <a:srgbClr val="96C832"/>
    <a:srgbClr val="0060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40" y="4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60E9B-0173-4FB1-8395-23718530F79E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D28D0-EB7A-4D67-BBFC-1EB7D67C85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4299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6159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61891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838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756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4304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5315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4596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598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6619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5133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699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88640"/>
            <a:ext cx="387532" cy="473650"/>
          </a:xfrm>
          <a:prstGeom prst="rect">
            <a:avLst/>
          </a:prstGeom>
        </p:spPr>
      </p:pic>
      <p:sp>
        <p:nvSpPr>
          <p:cNvPr id="11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  <p:sp>
        <p:nvSpPr>
          <p:cNvPr id="9" name="Rectângulo 8"/>
          <p:cNvSpPr/>
          <p:nvPr userDrawn="1"/>
        </p:nvSpPr>
        <p:spPr>
          <a:xfrm>
            <a:off x="107504" y="103758"/>
            <a:ext cx="77129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Interação entre os seres vivos e o ambiente</a:t>
            </a:r>
            <a:endParaRPr lang="pt-PT" sz="1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33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3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71" r="557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251520" y="44624"/>
            <a:ext cx="8856984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5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Interação entre os </a:t>
            </a:r>
          </a:p>
          <a:p>
            <a:r>
              <a:rPr lang="pt-PT" sz="5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seres vivos e o </a:t>
            </a:r>
          </a:p>
          <a:p>
            <a:r>
              <a:rPr lang="pt-PT" sz="5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ambiente</a:t>
            </a:r>
            <a:endParaRPr lang="pt-PT" sz="5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713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647564" y="2028150"/>
            <a:ext cx="421246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 temperatura é um fator muito importante para os seres vivos,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influenciando 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seu período de atividade, as suas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características morfológicas 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 seu comportamento.</a:t>
            </a: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449542" y="961564"/>
            <a:ext cx="82449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Influência da temperatura </a:t>
            </a: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 os </a:t>
            </a:r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seres vivos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997062"/>
            <a:ext cx="2936354" cy="4677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0833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" b="-515"/>
          <a:stretch/>
        </p:blipFill>
        <p:spPr bwMode="auto">
          <a:xfrm>
            <a:off x="-50235" y="2325791"/>
            <a:ext cx="4576185" cy="4566551"/>
          </a:xfrm>
          <a:prstGeom prst="rtTriangl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18" r="10735"/>
          <a:stretch/>
        </p:blipFill>
        <p:spPr bwMode="auto">
          <a:xfrm>
            <a:off x="5125821" y="0"/>
            <a:ext cx="4018179" cy="4365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riângulo rectângulo 2"/>
          <p:cNvSpPr/>
          <p:nvPr/>
        </p:nvSpPr>
        <p:spPr>
          <a:xfrm>
            <a:off x="5125820" y="0"/>
            <a:ext cx="4018179" cy="4365103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ectângulo 1"/>
          <p:cNvSpPr/>
          <p:nvPr/>
        </p:nvSpPr>
        <p:spPr>
          <a:xfrm>
            <a:off x="755576" y="1556792"/>
            <a:ext cx="590465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  <a:spcAft>
                <a:spcPts val="1200"/>
              </a:spcAft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Alguns animais têm a capacidade de manter a temperatura do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corpo constante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— são </a:t>
            </a:r>
            <a:r>
              <a:rPr lang="pt-PT" sz="1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homeotérmicos</a:t>
            </a: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(mamíferos e aves); noutros a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temperatura corporal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varia de acordo com a temperatura ambiente —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são </a:t>
            </a:r>
            <a:r>
              <a:rPr lang="pt-PT" sz="1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poiquilotérmicos</a:t>
            </a:r>
            <a:r>
              <a:rPr lang="pt-PT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(por exemplo répteis, anfíbios e peixes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8" name="Rectângulo 7"/>
          <p:cNvSpPr/>
          <p:nvPr/>
        </p:nvSpPr>
        <p:spPr>
          <a:xfrm>
            <a:off x="2915816" y="3833753"/>
            <a:ext cx="527777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  <a:spcAft>
                <a:spcPts val="1200"/>
              </a:spcAft>
            </a:pP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facto de um animal manter uma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temperatura corporal constante – homeotérmico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permite-lhe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desenvolver as atividades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necessárias à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sua sobrevivência, independentemente da temperatura ambiente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946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112" b="4431"/>
          <a:stretch/>
        </p:blipFill>
        <p:spPr bwMode="auto">
          <a:xfrm flipH="1">
            <a:off x="-1" y="1556792"/>
            <a:ext cx="3877078" cy="530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74578">
            <a:off x="7349051" y="2335000"/>
            <a:ext cx="2176521" cy="1466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ectângulo 1"/>
          <p:cNvSpPr/>
          <p:nvPr/>
        </p:nvSpPr>
        <p:spPr>
          <a:xfrm>
            <a:off x="1244103" y="980728"/>
            <a:ext cx="686048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Os organismos que não toleram grandes variações 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temperatura são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designados 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estenotérmicos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 lagartixa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é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um exemplo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de um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ser vivo estenotérmico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ts val="2400"/>
              </a:lnSpc>
            </a:pP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400"/>
              </a:lnSpc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Existem seres vivos que resistem a grandes variações 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temperatura (grande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amplitude térmica) e chamam-se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euritérmicos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Homem, 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pintassilgo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esquilo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são exemplos de seres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euritérmicos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7088831" y="3535273"/>
            <a:ext cx="8675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2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Lagartixa</a:t>
            </a:r>
            <a:endParaRPr lang="pt-PT" sz="12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060" y="4797152"/>
            <a:ext cx="4037296" cy="2041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4965948" y="5674393"/>
            <a:ext cx="10070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2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Pintassilgo</a:t>
            </a:r>
            <a:endParaRPr lang="pt-PT" sz="12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3419872" y="4180812"/>
            <a:ext cx="7425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2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Esquilo</a:t>
            </a:r>
            <a:endParaRPr lang="pt-PT" sz="12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961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611560" y="1916832"/>
            <a:ext cx="8046894" cy="2222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 luz é um fator fundamental nos ecossistemas pois condiciona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fotossíntese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que é responsável pela produtividade desses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mesmos ecossistemas.</a:t>
            </a:r>
          </a:p>
          <a:p>
            <a:pPr algn="just">
              <a:lnSpc>
                <a:spcPts val="2400"/>
              </a:lnSpc>
            </a:pP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400"/>
              </a:lnSpc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 intensidade e a direção da luz, a duração da exposição e o tipo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de radiação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interferem no ritmo biológico dos seres vivos, afetando 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seu desenvolvimento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 o seu comportamento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449542" y="961564"/>
            <a:ext cx="82449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Influência da </a:t>
            </a: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luz sobre os </a:t>
            </a:r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seres vivos</a:t>
            </a:r>
          </a:p>
        </p:txBody>
      </p:sp>
    </p:spTree>
    <p:extLst>
      <p:ext uri="{BB962C8B-B14F-4D97-AF65-F5344CB8AC3E}">
        <p14:creationId xmlns:p14="http://schemas.microsoft.com/office/powerpoint/2010/main" val="1265222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76601" y="3348707"/>
            <a:ext cx="3464670" cy="3512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539552" y="1052736"/>
            <a:ext cx="74888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morcego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coruja,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por exemplo, saem à procura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de alimento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durante a noite: são animais noturnos. Os animais que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apenas procuram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alimento durante o dia designam-se animais diurnos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ts val="2400"/>
              </a:lnSpc>
            </a:pP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400"/>
              </a:lnSpc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 maioria dos animais precisa de luz para sobreviver mas há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exceções. Algumas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espécies vivem em cavernas – espécies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cavernícolas,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enquanto outras vivem no meio aquático, a grande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profundidade –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espécies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abissais.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1756" y="-768"/>
            <a:ext cx="1202243" cy="233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7346533" y="559713"/>
            <a:ext cx="8258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2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Morcego</a:t>
            </a:r>
            <a:endParaRPr lang="pt-PT" sz="12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7303710" y="3975447"/>
            <a:ext cx="15167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12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Coruja-das-torres </a:t>
            </a:r>
            <a:endParaRPr lang="pt-PT" sz="1200" b="1" dirty="0" smtClean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12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sz="1200" b="1" i="1" dirty="0" err="1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Tyto</a:t>
            </a:r>
            <a:r>
              <a:rPr lang="pt-PT" sz="1200" b="1" i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alba</a:t>
            </a:r>
            <a:r>
              <a:rPr lang="pt-PT" sz="12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PT" sz="12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8" r="23570"/>
          <a:stretch/>
        </p:blipFill>
        <p:spPr bwMode="auto">
          <a:xfrm>
            <a:off x="152959" y="4665327"/>
            <a:ext cx="1944216" cy="1975142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591" y="3944949"/>
            <a:ext cx="2088481" cy="204561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ixaDeTexto 10"/>
          <p:cNvSpPr txBox="1"/>
          <p:nvPr/>
        </p:nvSpPr>
        <p:spPr>
          <a:xfrm>
            <a:off x="1727560" y="4005064"/>
            <a:ext cx="1588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12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Salamandra-cega</a:t>
            </a:r>
          </a:p>
          <a:p>
            <a:pPr algn="ctr"/>
            <a:r>
              <a:rPr lang="pt-PT" sz="12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sz="1200" b="1" i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Proteus </a:t>
            </a:r>
            <a:r>
              <a:rPr lang="pt-PT" sz="1200" b="1" i="1" dirty="0" err="1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anguinus</a:t>
            </a:r>
            <a:r>
              <a:rPr lang="pt-PT" sz="12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PT" sz="12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ângulo 5"/>
          <p:cNvSpPr/>
          <p:nvPr/>
        </p:nvSpPr>
        <p:spPr>
          <a:xfrm>
            <a:off x="1799568" y="6174714"/>
            <a:ext cx="17684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12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Arreganhada </a:t>
            </a:r>
            <a:endParaRPr lang="pt-PT" sz="1200" b="1" dirty="0" smtClean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12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sz="1200" b="1" i="1" dirty="0" err="1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Scymnodon</a:t>
            </a:r>
            <a:r>
              <a:rPr lang="pt-PT" sz="1200" b="1" i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200" b="1" i="1" dirty="0" err="1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ringens</a:t>
            </a:r>
            <a:r>
              <a:rPr lang="pt-PT" sz="12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PT" sz="12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190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548553" y="2132856"/>
            <a:ext cx="531959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 água é um componente essencial nos organismos. Numa célula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 percentagem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de água pode chegar aos 90%. Portanto, a existência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de água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no habitat de um ser vivo é fundamental para a sua sobrevivência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449542" y="961564"/>
            <a:ext cx="82449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Influência da </a:t>
            </a: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água sobre os </a:t>
            </a:r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seres vivos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090" y="1484784"/>
            <a:ext cx="1157193" cy="256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429000"/>
            <a:ext cx="1157193" cy="256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3922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770456"/>
            <a:ext cx="3347864" cy="4086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611560" y="1011500"/>
            <a:ext cx="804689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  <a:spcBef>
                <a:spcPts val="600"/>
              </a:spcBef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Em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relação à </a:t>
            </a: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necessidade de água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, os seres vivos podem ser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classificados em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</a:pPr>
            <a:r>
              <a:rPr lang="pt-PT" sz="17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sz="1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hidrófilos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— organismos aquáticos (que vivem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permanentemente na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água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), como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os peixes e a lentilha;</a:t>
            </a:r>
          </a:p>
          <a:p>
            <a:pPr algn="just">
              <a:lnSpc>
                <a:spcPts val="2400"/>
              </a:lnSpc>
              <a:spcBef>
                <a:spcPts val="600"/>
              </a:spcBef>
            </a:pPr>
            <a:r>
              <a:rPr lang="pt-PT" sz="17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sz="1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higrófilos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— seres vivos que só podem viver em ambientes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com elevada humidade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. Exemplo: caracóis terrestres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musgos;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5" t="15006" b="19300"/>
          <a:stretch/>
        </p:blipFill>
        <p:spPr bwMode="auto">
          <a:xfrm>
            <a:off x="251520" y="3501417"/>
            <a:ext cx="5328592" cy="2951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4114632" y="4437112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pt-PT" sz="12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Caracol terrestre</a:t>
            </a:r>
            <a:endParaRPr lang="pt-PT" sz="12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234702" y="3224418"/>
            <a:ext cx="11706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Musgo</a:t>
            </a:r>
            <a:endParaRPr lang="pt-PT" sz="12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74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ectângulo 1"/>
          <p:cNvSpPr/>
          <p:nvPr/>
        </p:nvSpPr>
        <p:spPr>
          <a:xfrm>
            <a:off x="611560" y="1011500"/>
            <a:ext cx="804689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  <a:spcBef>
                <a:spcPts val="600"/>
              </a:spcBef>
            </a:pPr>
            <a:r>
              <a:rPr lang="pt-PT" sz="1700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mesófilos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— organismos que necessitam de água ou de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humidade de forma moderada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, conseguindo suportar a alternância entre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as estações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secas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e húmidas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. A maioria das espécies animais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vegetais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insere-se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nesta categoria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4" b="45778"/>
          <a:stretch/>
        </p:blipFill>
        <p:spPr bwMode="auto">
          <a:xfrm>
            <a:off x="2483768" y="2132856"/>
            <a:ext cx="6660232" cy="2467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13" r="1094"/>
          <a:stretch/>
        </p:blipFill>
        <p:spPr bwMode="auto">
          <a:xfrm>
            <a:off x="-3902" y="4600550"/>
            <a:ext cx="6903822" cy="2169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1340927" y="3501008"/>
            <a:ext cx="15440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Animais mesófilos</a:t>
            </a:r>
          </a:p>
        </p:txBody>
      </p:sp>
      <p:sp>
        <p:nvSpPr>
          <p:cNvPr id="7" name="Rectângulo 6"/>
          <p:cNvSpPr/>
          <p:nvPr/>
        </p:nvSpPr>
        <p:spPr>
          <a:xfrm>
            <a:off x="6804248" y="5691962"/>
            <a:ext cx="14830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Plantas mesófilas</a:t>
            </a:r>
            <a:endParaRPr lang="pt-PT" sz="12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994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611560" y="1011500"/>
            <a:ext cx="804689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  <a:spcBef>
                <a:spcPts val="600"/>
              </a:spcBef>
            </a:pPr>
            <a:r>
              <a:rPr lang="pt-PT" sz="1700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sz="1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xerófilos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— organismos que vivem em ambientes onde há falta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de água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ou seja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, ambientes secos. Adaptados a este tipo de meio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encontramos os mamíferos do deserto,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os líquenes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e plantas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como os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catos.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69"/>
          <a:stretch/>
        </p:blipFill>
        <p:spPr bwMode="auto">
          <a:xfrm>
            <a:off x="0" y="2708920"/>
            <a:ext cx="4521002" cy="4161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085" y="4083288"/>
            <a:ext cx="4475783" cy="2787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999847"/>
            <a:ext cx="2035101" cy="2284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5005529" y="2421042"/>
            <a:ext cx="8611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Líquenes</a:t>
            </a:r>
          </a:p>
        </p:txBody>
      </p:sp>
      <p:sp>
        <p:nvSpPr>
          <p:cNvPr id="8" name="Rectângulo 7"/>
          <p:cNvSpPr/>
          <p:nvPr/>
        </p:nvSpPr>
        <p:spPr>
          <a:xfrm>
            <a:off x="4151349" y="4651186"/>
            <a:ext cx="121273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Dromed</a:t>
            </a:r>
            <a:r>
              <a:rPr lang="pt-PT" sz="12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ário</a:t>
            </a:r>
            <a:endParaRPr lang="pt-PT" sz="12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5866662" y="5199871"/>
            <a:ext cx="5261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Cato</a:t>
            </a:r>
            <a:endParaRPr lang="pt-PT" sz="12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302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548553" y="1916832"/>
            <a:ext cx="7551839" cy="375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salinidade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refere-se à quantidade de sais dissolvidos na água. </a:t>
            </a: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449542" y="961564"/>
            <a:ext cx="82449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Influência da </a:t>
            </a: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salinidade sobre os </a:t>
            </a:r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seres vivos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414" b="89983" l="9966" r="8992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297" r="14294" b="23477"/>
          <a:stretch/>
        </p:blipFill>
        <p:spPr bwMode="auto">
          <a:xfrm>
            <a:off x="3788229" y="2564905"/>
            <a:ext cx="5355771" cy="4293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ângulo 5"/>
          <p:cNvSpPr/>
          <p:nvPr/>
        </p:nvSpPr>
        <p:spPr>
          <a:xfrm>
            <a:off x="548553" y="2348880"/>
            <a:ext cx="52475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 salinidade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exerce um papel importante na distribuição dos seres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vivos aquáticos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particularmente os de ambiente marinho. Estes seres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vivos têm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que manter o seu meio interno com uma concentração estável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de sais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pelo que possuem estruturas que permitem eliminar o excesso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de sal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corpo.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221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548553" y="980728"/>
            <a:ext cx="80468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pt-PT" sz="24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Excreção de sais em animais marinhos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02391"/>
            <a:ext cx="3312368" cy="435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30226"/>
            <a:ext cx="4441874" cy="2014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3298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ectângulo 1"/>
          <p:cNvSpPr/>
          <p:nvPr/>
        </p:nvSpPr>
        <p:spPr>
          <a:xfrm>
            <a:off x="548553" y="1700808"/>
            <a:ext cx="8046894" cy="683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Os fatores edáficos estão relacionados com o </a:t>
            </a: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solo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– materiais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não consolidados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que incluem minerais, matéria orgânica, água, ar e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seres vivos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3" name="Rectângulo 2"/>
          <p:cNvSpPr/>
          <p:nvPr/>
        </p:nvSpPr>
        <p:spPr>
          <a:xfrm>
            <a:off x="449542" y="961564"/>
            <a:ext cx="82449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Influência </a:t>
            </a: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solo sobre os </a:t>
            </a:r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seres vivos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548553" y="2492896"/>
            <a:ext cx="804689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Relativamente às </a:t>
            </a: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características do solo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, é de salientar:</a:t>
            </a:r>
          </a:p>
          <a:p>
            <a:pPr algn="just">
              <a:spcBef>
                <a:spcPts val="1200"/>
              </a:spcBef>
            </a:pPr>
            <a:r>
              <a:rPr lang="pt-PT" sz="17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quantidade de água e de ar;</a:t>
            </a:r>
          </a:p>
          <a:p>
            <a:pPr algn="just">
              <a:spcBef>
                <a:spcPts val="1200"/>
              </a:spcBef>
            </a:pPr>
            <a:r>
              <a:rPr lang="pt-PT" sz="17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textura (composição granulométrica – presença de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cascalho, areias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ou argila) – condiciona a porosidade e permeabilidade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spcBef>
                <a:spcPts val="1200"/>
              </a:spcBef>
            </a:pPr>
            <a:r>
              <a:rPr lang="pt-PT" sz="1700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porosidade (volume dos poros) e permeabilidade (facilidade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com que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se deixa atravessar pela água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algn="just">
              <a:spcBef>
                <a:spcPts val="1200"/>
              </a:spcBef>
            </a:pPr>
            <a:r>
              <a:rPr lang="pt-PT" sz="1700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composição química, que determina a </a:t>
            </a:r>
          </a:p>
          <a:p>
            <a:pPr algn="just">
              <a:spcBef>
                <a:spcPts val="1200"/>
              </a:spcBef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salinidade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e 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pH.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625095"/>
            <a:ext cx="2955944" cy="1900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4480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5191606" y="6408847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ectângulo 1"/>
          <p:cNvSpPr/>
          <p:nvPr/>
        </p:nvSpPr>
        <p:spPr>
          <a:xfrm>
            <a:off x="548553" y="1700808"/>
            <a:ext cx="80468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pt-PT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vento, isto é, o deslocamento do ar, condiciona a distribuição </a:t>
            </a: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 seres </a:t>
            </a:r>
            <a:r>
              <a:rPr lang="pt-PT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vivos. O ar contém vapor de água, influenciando a quantidade </a:t>
            </a: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água </a:t>
            </a:r>
            <a:r>
              <a:rPr lang="pt-PT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existente nos ecossistemas, mas também a temperatura e as </a:t>
            </a: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 do </a:t>
            </a:r>
            <a:r>
              <a:rPr lang="pt-PT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solo. Muitas plantas dependem do vento para a </a:t>
            </a:r>
            <a:r>
              <a:rPr 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dispersão das sementes.</a:t>
            </a:r>
            <a:endParaRPr 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449542" y="961564"/>
            <a:ext cx="82449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solidFill>
                  <a:srgbClr val="0096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Influência </a:t>
            </a:r>
            <a:r>
              <a:rPr lang="pt-PT" sz="2800" b="1" dirty="0" smtClean="0">
                <a:solidFill>
                  <a:srgbClr val="0096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vento sobre os </a:t>
            </a:r>
            <a:r>
              <a:rPr lang="pt-PT" sz="2800" b="1" dirty="0">
                <a:solidFill>
                  <a:srgbClr val="0096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seres vivos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040"/>
          <a:stretch/>
        </p:blipFill>
        <p:spPr bwMode="auto">
          <a:xfrm>
            <a:off x="0" y="3644442"/>
            <a:ext cx="9144000" cy="3213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4427984" y="3429000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pt-PT" sz="105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Dente-de-leão </a:t>
            </a:r>
            <a:r>
              <a:rPr lang="pt-PT" sz="105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sz="1050" i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Taraxacum</a:t>
            </a:r>
            <a:endParaRPr lang="pt-PT" sz="1050" i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pt-PT" sz="1050" i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officinale</a:t>
            </a:r>
            <a:r>
              <a:rPr lang="pt-PT" sz="105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– dispersão por ação do vento</a:t>
            </a:r>
          </a:p>
        </p:txBody>
      </p:sp>
    </p:spTree>
    <p:extLst>
      <p:ext uri="{BB962C8B-B14F-4D97-AF65-F5344CB8AC3E}">
        <p14:creationId xmlns:p14="http://schemas.microsoft.com/office/powerpoint/2010/main" val="3174616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</TotalTime>
  <Words>787</Words>
  <Application>Microsoft Macintosh PowerPoint</Application>
  <PresentationFormat>On-screen Show (4:3)</PresentationFormat>
  <Paragraphs>57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Grafico,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Maria Lopes Santos</dc:creator>
  <cp:lastModifiedBy>.. ...</cp:lastModifiedBy>
  <cp:revision>147</cp:revision>
  <dcterms:created xsi:type="dcterms:W3CDTF">2014-02-07T16:37:28Z</dcterms:created>
  <dcterms:modified xsi:type="dcterms:W3CDTF">2014-06-06T07:59:27Z</dcterms:modified>
</cp:coreProperties>
</file>