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8" r:id="rId2"/>
    <p:sldId id="300" r:id="rId3"/>
    <p:sldId id="302" r:id="rId4"/>
    <p:sldId id="303" r:id="rId5"/>
    <p:sldId id="301" r:id="rId6"/>
    <p:sldId id="304" r:id="rId7"/>
    <p:sldId id="305" r:id="rId8"/>
    <p:sldId id="306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FFFFFF"/>
    <a:srgbClr val="FF3333"/>
    <a:srgbClr val="555555"/>
    <a:srgbClr val="0096D2"/>
    <a:srgbClr val="00AAEE"/>
    <a:srgbClr val="FF7D7D"/>
    <a:srgbClr val="FF3B3B"/>
    <a:srgbClr val="FFFFA3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Invasões biológicas</a:t>
            </a:r>
            <a:endParaRPr lang="pt-PT" sz="1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07504" y="116632"/>
            <a:ext cx="468052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55435" cy="477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179512" y="1331243"/>
            <a:ext cx="864096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500"/>
              </a:lnSpc>
            </a:pPr>
            <a:r>
              <a:rPr lang="pt-PT" sz="7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Invasões </a:t>
            </a:r>
          </a:p>
          <a:p>
            <a:pPr>
              <a:lnSpc>
                <a:spcPts val="7500"/>
              </a:lnSpc>
            </a:pPr>
            <a:r>
              <a:rPr lang="pt-PT" sz="7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biológicas</a:t>
            </a:r>
            <a:endParaRPr lang="pt-PT" sz="7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692696"/>
            <a:ext cx="8154906" cy="1217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acordo com as condições do meio, é possível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encontrar diversas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espécies de seres vivos nos ecossistemas. 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mais comum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será que as espécies existentes num dado ecossistema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sejam originárias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desse local –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espécies </a:t>
            </a:r>
            <a:r>
              <a:rPr lang="pt-PT" sz="1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autóctones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nativas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227" y="2080115"/>
            <a:ext cx="3240360" cy="236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05" y="4509120"/>
            <a:ext cx="4535003" cy="2196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8691" y="2708920"/>
            <a:ext cx="2858315" cy="1923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691680" y="4025622"/>
            <a:ext cx="1734770" cy="261610"/>
          </a:xfrm>
          <a:prstGeom prst="rect">
            <a:avLst/>
          </a:prstGeom>
          <a:solidFill>
            <a:srgbClr val="0087BF"/>
          </a:solidFill>
        </p:spPr>
        <p:txBody>
          <a:bodyPr wrap="none">
            <a:spAutoFit/>
          </a:bodyPr>
          <a:lstStyle/>
          <a:p>
            <a:r>
              <a:rPr lang="pt-PT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Azinheira</a:t>
            </a:r>
            <a:r>
              <a:rPr lang="pt-PT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Quercus </a:t>
            </a:r>
            <a:r>
              <a:rPr lang="pt-PT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ilex</a:t>
            </a:r>
            <a:r>
              <a:rPr lang="pt-P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Rectângulo 9"/>
          <p:cNvSpPr/>
          <p:nvPr/>
        </p:nvSpPr>
        <p:spPr>
          <a:xfrm>
            <a:off x="1024558" y="6305311"/>
            <a:ext cx="3187402" cy="261610"/>
          </a:xfrm>
          <a:prstGeom prst="rect">
            <a:avLst/>
          </a:prstGeom>
          <a:solidFill>
            <a:srgbClr val="0087BF"/>
          </a:solidFill>
        </p:spPr>
        <p:txBody>
          <a:bodyPr wrap="square">
            <a:spAutoFit/>
          </a:bodyPr>
          <a:lstStyle/>
          <a:p>
            <a:r>
              <a:rPr lang="pt-PT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Cágado-mediterrânico </a:t>
            </a:r>
            <a:r>
              <a:rPr lang="pt-P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1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Mauremys</a:t>
            </a:r>
            <a:r>
              <a:rPr lang="pt-PT" sz="11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leprosa</a:t>
            </a:r>
            <a:r>
              <a:rPr lang="pt-P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6660232" y="4644777"/>
            <a:ext cx="1680268" cy="430887"/>
          </a:xfrm>
          <a:prstGeom prst="rect">
            <a:avLst/>
          </a:prstGeom>
          <a:solidFill>
            <a:srgbClr val="0087BF"/>
          </a:solidFill>
        </p:spPr>
        <p:txBody>
          <a:bodyPr wrap="none">
            <a:spAutoFit/>
          </a:bodyPr>
          <a:lstStyle/>
          <a:p>
            <a:r>
              <a:rPr lang="pt-PT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Salamandra-lusitânica</a:t>
            </a:r>
          </a:p>
          <a:p>
            <a:r>
              <a:rPr lang="pt-P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Chioglossa</a:t>
            </a:r>
            <a:r>
              <a:rPr lang="pt-PT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lusitanica</a:t>
            </a:r>
            <a:r>
              <a:rPr lang="pt-PT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3274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28117" y="908720"/>
            <a:ext cx="75882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muitos locais podem encontrar-se espécies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originárias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outros locais, que migraram ou que foram deliberadamente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ou acidentalmente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introduzidas pelo Homem –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espécies </a:t>
            </a:r>
            <a:r>
              <a:rPr lang="pt-PT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exóticas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Muitas espécies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exóticas, como é o caso de espécies domesticadas, são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benéficas para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população humana. São exemplo o milho, o arroz, o trigo,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as aves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domésticas e algum gado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r="22930"/>
          <a:stretch/>
        </p:blipFill>
        <p:spPr bwMode="auto">
          <a:xfrm>
            <a:off x="423280" y="2731393"/>
            <a:ext cx="3048000" cy="3170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1" r="11081"/>
          <a:stretch/>
        </p:blipFill>
        <p:spPr bwMode="auto">
          <a:xfrm>
            <a:off x="3548274" y="2731393"/>
            <a:ext cx="2133600" cy="3170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" r="14371"/>
          <a:stretch/>
        </p:blipFill>
        <p:spPr bwMode="auto">
          <a:xfrm>
            <a:off x="5777086" y="2731394"/>
            <a:ext cx="2981325" cy="3185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83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55576" y="836712"/>
            <a:ext cx="76328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Muitas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vezes as espécies exóticas não têm predadores naturais,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competidores ou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parasitas que ajudem a controlar o número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indivíduos no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novo </a:t>
            </a:r>
            <a:r>
              <a:rPr lang="pt-PT" sz="1600" i="1" dirty="0">
                <a:latin typeface="Arial" panose="020B0604020202020204" pitchFamily="34" charset="0"/>
                <a:cs typeface="Arial" panose="020B0604020202020204" pitchFamily="34" charset="0"/>
              </a:rPr>
              <a:t>habitat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Deste modo, as populações autóctones podem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diminuir muito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e, no extremo, estas espécies podem ser eliminadas pelas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exóticas. Nestes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casos, as espécies exóticas são designadas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espécies </a:t>
            </a:r>
            <a:r>
              <a:rPr lang="pt-PT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exóticas invasoras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ou, simplesmente,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espécies invasoras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Há vários exemplos de espécies exóticas invasoras. Um exemplo é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introdução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voluntária da perca-do-nilo (</a:t>
            </a:r>
            <a:r>
              <a:rPr lang="pt-PT" sz="1600" i="1" dirty="0">
                <a:latin typeface="Arial" panose="020B0604020202020204" pitchFamily="34" charset="0"/>
                <a:cs typeface="Arial" panose="020B0604020202020204" pitchFamily="34" charset="0"/>
              </a:rPr>
              <a:t>Lates </a:t>
            </a:r>
            <a:r>
              <a:rPr lang="pt-P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niloticus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) no lago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Vitória,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em África, para desenvolver a indústria pesqueira.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Contudo, esta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introdução teve consequências desastrosas para a fauna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autóctone –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cerca de dois terços das espécies de peixes nativas extinguiram-se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ou ficaram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ameaçadas de extinção.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509120"/>
            <a:ext cx="5472608" cy="209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628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49542" y="96156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Espécies invasoras em Portugal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48" y="3204612"/>
            <a:ext cx="5377036" cy="365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647564" y="1700808"/>
            <a:ext cx="7848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Em Portugal existem centenas de espécies invasoras que foram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introduzidas acidental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ou propositadamente. São exemplos 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lagostim-vermelho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Procambarus</a:t>
            </a:r>
            <a:r>
              <a:rPr lang="pt-PT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clarkii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), a tartaruga-da-</a:t>
            </a:r>
            <a:r>
              <a:rPr lang="pt-PT" sz="1600" dirty="0" err="1">
                <a:latin typeface="Arial" panose="020B0604020202020204" pitchFamily="34" charset="0"/>
                <a:cs typeface="Arial" panose="020B0604020202020204" pitchFamily="34" charset="0"/>
              </a:rPr>
              <a:t>Flórida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PT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Trachemys</a:t>
            </a:r>
            <a:r>
              <a:rPr lang="pt-PT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scripta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), a mimosa (</a:t>
            </a:r>
            <a:r>
              <a:rPr lang="pt-PT" sz="1600" i="1" dirty="0">
                <a:latin typeface="Arial" panose="020B0604020202020204" pitchFamily="34" charset="0"/>
                <a:cs typeface="Arial" panose="020B0604020202020204" pitchFamily="34" charset="0"/>
              </a:rPr>
              <a:t>Acácia </a:t>
            </a:r>
            <a:r>
              <a:rPr lang="pt-PT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dealbata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) e a rã-de-unhas-africana (</a:t>
            </a:r>
            <a:r>
              <a:rPr lang="pt-PT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Xenopus </a:t>
            </a:r>
            <a:r>
              <a:rPr lang="pt-PT" sz="1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laevis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4290367" y="319729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mimosa, originária da Austrália, terá sido introduzida em Portugal durante o século XIX pelo seu interesse ornamental.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espécie impede o desenvolvimento da vegetação autóctone e diminui o fluxo nas linhas de água, por exemplo.</a:t>
            </a:r>
          </a:p>
        </p:txBody>
      </p:sp>
    </p:spTree>
    <p:extLst>
      <p:ext uri="{BB962C8B-B14F-4D97-AF65-F5344CB8AC3E}">
        <p14:creationId xmlns:p14="http://schemas.microsoft.com/office/powerpoint/2010/main" val="1809948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83568" y="836712"/>
            <a:ext cx="7920880" cy="5734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rã-de-unhas-africana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reproduz-se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com facilidade e não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é difícil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manter em cativeiro, pelo que tem sido utilizada em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experiências laboratoriais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: foi o primeiro animal a ser clonado e 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fêmeas eram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utilizadas, há muitos anos, em testes de gravidez, pois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libertam óvulos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quando expostas à urina de uma mulher grávida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Nativa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África, a rã-de-unhas-africana tornou-se invasora,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nomeadamente, no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Chile, EUA, França e Sicília. Em Portugal, a sua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introdução terá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ocorrido de forma acidental na década de 1970, nas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ribeiras 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concelho de Oeiras. Esta rã é um predador e alimenta-se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vários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organismos aquáticos. Além disso pode transportar um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fungo mortal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outros anfíbios.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1" b="5238"/>
          <a:stretch/>
        </p:blipFill>
        <p:spPr bwMode="auto">
          <a:xfrm>
            <a:off x="2921614" y="2132856"/>
            <a:ext cx="3300772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85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764704"/>
            <a:ext cx="8208912" cy="9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controlar a invasão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iniciou-se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em 2010, um plano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erradicação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elaborado por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investigadores 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Instituto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Conservação 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Natureza e das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Florestas (ICNF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) e da Faculdade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Ciências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da Universidade de Lisboa.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799" y="1916832"/>
            <a:ext cx="4372403" cy="4511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210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844" y="82875"/>
            <a:ext cx="4986313" cy="67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6157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728</TotalTime>
  <Words>541</Words>
  <Application>Microsoft Macintosh PowerPoint</Application>
  <PresentationFormat>On-screen Show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.. ...</cp:lastModifiedBy>
  <cp:revision>182</cp:revision>
  <dcterms:created xsi:type="dcterms:W3CDTF">2014-02-07T16:37:28Z</dcterms:created>
  <dcterms:modified xsi:type="dcterms:W3CDTF">2014-06-06T08:01:38Z</dcterms:modified>
</cp:coreProperties>
</file>