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8" r:id="rId2"/>
    <p:sldId id="301" r:id="rId3"/>
    <p:sldId id="300" r:id="rId4"/>
    <p:sldId id="302" r:id="rId5"/>
    <p:sldId id="303" r:id="rId6"/>
    <p:sldId id="304" r:id="rId7"/>
    <p:sldId id="305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F"/>
    <a:srgbClr val="555555"/>
    <a:srgbClr val="FFFFFF"/>
    <a:srgbClr val="FF3333"/>
    <a:srgbClr val="0096D2"/>
    <a:srgbClr val="00AAEE"/>
    <a:srgbClr val="FF7D7D"/>
    <a:srgbClr val="FF3B3B"/>
    <a:srgbClr val="FFFFA3"/>
    <a:srgbClr val="5FB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40" y="15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10" name="Rectângulo 9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Ordenamento e gestão do território</a:t>
            </a: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5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179512" y="182057"/>
            <a:ext cx="8640960" cy="1374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pt-PT" sz="4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4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rdenamento e </a:t>
            </a:r>
          </a:p>
          <a:p>
            <a:pPr>
              <a:lnSpc>
                <a:spcPts val="5000"/>
              </a:lnSpc>
            </a:pPr>
            <a:r>
              <a:rPr lang="pt-PT" sz="4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do território</a:t>
            </a:r>
            <a:endParaRPr lang="pt-PT" sz="4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9" b="100000" l="0" r="100000">
                        <a14:backgroundMark x1="89909" y1="47528" x2="89909" y2="47528"/>
                        <a14:backgroundMark x1="90540" y1="44338" x2="90540" y2="44338"/>
                        <a14:backgroundMark x1="90189" y1="49282" x2="90189" y2="49282"/>
                        <a14:backgroundMark x1="11773" y1="41627" x2="17589" y2="47209"/>
                        <a14:backgroundMark x1="2102" y1="36523" x2="3364" y2="37002"/>
                        <a14:backgroundMark x1="4064" y1="52632" x2="3434" y2="36045"/>
                        <a14:backgroundMark x1="17800" y1="54226" x2="16118" y2="40989"/>
                        <a14:backgroundMark x1="24457" y1="46890" x2="25088" y2="33652"/>
                        <a14:backgroundMark x1="31114" y1="49761" x2="31254" y2="29346"/>
                        <a14:backgroundMark x1="32586" y1="48325" x2="35109" y2="37002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0279"/>
            <a:ext cx="9144000" cy="401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755576" y="797511"/>
            <a:ext cx="7632848" cy="705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 desafio de garantir um desenvolvimento sustentável levou à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criação de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instrumentos de ordenamento do território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ctângulo 2"/>
          <p:cNvSpPr/>
          <p:nvPr/>
        </p:nvSpPr>
        <p:spPr>
          <a:xfrm>
            <a:off x="755576" y="1844824"/>
            <a:ext cx="7632848" cy="1603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ordenamento do território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consiste no planeamento da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ocupação dos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solos, potenciando e aproveitando as infraestruturas existentes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 assegurando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preservação de recursos. Cabe aos ministérios,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órgãos de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poder regional e autarquias regular o destino de cada terreno,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 modo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sobrepor o interesse de todos aos interesses individuais.</a:t>
            </a:r>
          </a:p>
        </p:txBody>
      </p:sp>
    </p:spTree>
    <p:extLst>
      <p:ext uri="{BB962C8B-B14F-4D97-AF65-F5344CB8AC3E}">
        <p14:creationId xmlns:p14="http://schemas.microsoft.com/office/powerpoint/2010/main" val="4072490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292080" y="6587827"/>
            <a:ext cx="3744416" cy="260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50801" y="1340768"/>
            <a:ext cx="58326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/>
              <a:t>Existem documentos, a nível nacional, regional e local, que definem </a:t>
            </a:r>
            <a:r>
              <a:rPr lang="pt-PT" sz="1600" dirty="0" smtClean="0"/>
              <a:t>as </a:t>
            </a:r>
            <a:r>
              <a:rPr lang="pt-PT" sz="1600" b="1" dirty="0" smtClean="0"/>
              <a:t>regras </a:t>
            </a:r>
            <a:r>
              <a:rPr lang="pt-PT" sz="1600" b="1" dirty="0"/>
              <a:t>de gestão dos espaços</a:t>
            </a:r>
            <a:r>
              <a:rPr lang="pt-PT" sz="1600" dirty="0"/>
              <a:t>. São exemplos o </a:t>
            </a:r>
            <a:r>
              <a:rPr lang="pt-PT" sz="1600" b="1" dirty="0"/>
              <a:t>Programa Nacional </a:t>
            </a:r>
            <a:r>
              <a:rPr lang="pt-PT" sz="1600" b="1" dirty="0" smtClean="0"/>
              <a:t>da Política </a:t>
            </a:r>
            <a:r>
              <a:rPr lang="pt-PT" sz="1600" b="1" dirty="0"/>
              <a:t>de Ordenamento do Território</a:t>
            </a:r>
            <a:r>
              <a:rPr lang="pt-PT" sz="1600" dirty="0"/>
              <a:t>, os </a:t>
            </a:r>
            <a:r>
              <a:rPr lang="pt-PT" sz="1600" b="1" dirty="0"/>
              <a:t>Planos de Ordenamento </a:t>
            </a:r>
            <a:r>
              <a:rPr lang="pt-PT" sz="1600" b="1" dirty="0" smtClean="0"/>
              <a:t>da Orla Costeira</a:t>
            </a:r>
            <a:r>
              <a:rPr lang="pt-PT" sz="1600" dirty="0" smtClean="0"/>
              <a:t>, </a:t>
            </a:r>
            <a:r>
              <a:rPr lang="pt-PT" sz="1600" dirty="0"/>
              <a:t>os </a:t>
            </a:r>
            <a:r>
              <a:rPr lang="pt-PT" sz="1600" b="1" dirty="0"/>
              <a:t>Planos Diretores Municipais </a:t>
            </a:r>
            <a:r>
              <a:rPr lang="pt-PT" sz="1600" dirty="0"/>
              <a:t>ou os </a:t>
            </a:r>
            <a:r>
              <a:rPr lang="pt-PT" sz="1600" b="1" dirty="0"/>
              <a:t>Planos </a:t>
            </a:r>
            <a:r>
              <a:rPr lang="pt-PT" sz="1600" b="1" dirty="0" smtClean="0"/>
              <a:t>de Pormenor</a:t>
            </a:r>
            <a:r>
              <a:rPr lang="pt-PT" sz="1600" dirty="0"/>
              <a:t>.</a:t>
            </a:r>
          </a:p>
          <a:p>
            <a:pPr algn="just"/>
            <a:r>
              <a:rPr lang="pt-PT" sz="1600" dirty="0"/>
              <a:t>Estes planos definem os terrenos urbanos, incluindo os locais onde </a:t>
            </a:r>
            <a:r>
              <a:rPr lang="pt-PT" sz="1600" dirty="0" smtClean="0"/>
              <a:t>se devem </a:t>
            </a:r>
            <a:r>
              <a:rPr lang="pt-PT" sz="1600" dirty="0"/>
              <a:t>construir escolas, estradas ou outras infraestruturas e o tipo </a:t>
            </a:r>
            <a:r>
              <a:rPr lang="pt-PT" sz="1600" dirty="0" smtClean="0"/>
              <a:t>de habitações </a:t>
            </a:r>
            <a:r>
              <a:rPr lang="pt-PT" sz="1600" dirty="0"/>
              <a:t>a construir; os terrenos agrícolas; os terrenos onde se </a:t>
            </a:r>
            <a:r>
              <a:rPr lang="pt-PT" sz="1600" dirty="0" smtClean="0"/>
              <a:t>deve preservar </a:t>
            </a:r>
            <a:r>
              <a:rPr lang="pt-PT" sz="1600" dirty="0"/>
              <a:t>integralmente a Natureza.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49" y="0"/>
            <a:ext cx="188987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999406"/>
            <a:ext cx="2448272" cy="269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740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764704"/>
            <a:ext cx="8280920" cy="5734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correta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gestão do território permite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preservar os recursos naturais;</a:t>
            </a: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uma maior eficiência das cidades e vilas, facilitando as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deslocações 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reduzindo o impacte ambiental;</a:t>
            </a: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preservar os ecossistemas e os seus serviços;</a:t>
            </a: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tornar as atividades económicas mais produtivas, tais como 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indústria, 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pescas, a agricultura ou o turismo;</a:t>
            </a: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tornar mais eficaz a prestação de serviços às populações;</a:t>
            </a: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prevenir catástrofes como cheias, derrocadas ou incêndios.</a:t>
            </a: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Conclui-se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assim, que a correta gestão do território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contribui para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desenvolvimento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sustentável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Há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zonas do território que pela sua diversidade biológica, pelo tipo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 recursos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naturais e pelo património cultural que possuem, são alvo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 especial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proteção. 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  <a:spcBef>
                <a:spcPts val="600"/>
              </a:spcBef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Áreas Protegidas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são instrumentos de gestão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territorial que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limitam a atividade humana de modo a preservar as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características que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levaram à sua classificação.</a:t>
            </a:r>
          </a:p>
        </p:txBody>
      </p:sp>
    </p:spTree>
    <p:extLst>
      <p:ext uri="{BB962C8B-B14F-4D97-AF65-F5344CB8AC3E}">
        <p14:creationId xmlns:p14="http://schemas.microsoft.com/office/powerpoint/2010/main" val="240124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49542" y="96156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Tipologias de Áreas Protegidas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467476" y="2178730"/>
            <a:ext cx="82269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PARQUE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NACIONAL</a:t>
            </a:r>
          </a:p>
          <a:p>
            <a:pPr algn="just"/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Área que contém amostras representativas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regiões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naturais características,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paisagens naturais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 humanizadas, de elementos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biodiversidade 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geossítios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com valor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científico, ecológico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educativo. 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único Parque Nacional em Portugal é 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Parque Nacional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da Peneda-Gerês, criado em 1971.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467476" y="4554994"/>
            <a:ext cx="82269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PARQUE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</a:p>
          <a:p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Área que contém ecossistemas naturais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ou seminaturais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 onde a preservação da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biodiversidade, 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longo prazo, possa depender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atividade humana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 Cabe ao Homem assegurar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um fluxo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sustentável de produtos naturais e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serviços, contribuindo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para o desenvolvimento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regional 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nacional.</a:t>
            </a:r>
          </a:p>
        </p:txBody>
      </p:sp>
    </p:spTree>
    <p:extLst>
      <p:ext uri="{BB962C8B-B14F-4D97-AF65-F5344CB8AC3E}">
        <p14:creationId xmlns:p14="http://schemas.microsoft.com/office/powerpoint/2010/main" val="4038877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467476" y="764704"/>
            <a:ext cx="822698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RESERVA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</a:p>
          <a:p>
            <a:pPr algn="just"/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Área com características ecológicas 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geológicas, ou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com características que tenham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valor científico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ecológico ou educativo, e que não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se encontra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habitada de forma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permanente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significativa. Área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destinada à proteção da fauna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 da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flora.</a:t>
            </a: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reservas integrais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são zonas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proteção total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destinadas a manter os processos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naturais em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estado imperturbável. Estão inseridas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nas Áreas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Protegidas.</a:t>
            </a: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reservas marinhas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existem dentro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Áreas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Protegidas e abrangem meio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marinho. Destinam-se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assegurar a manutenção da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biodiversidade marinha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67476" y="4554994"/>
            <a:ext cx="82269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PAISAGEM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PROTEGIDA</a:t>
            </a:r>
          </a:p>
          <a:p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Área com paisagens naturais, seminaturais e humanizadas,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interesse regional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ou local, resultantes da interação harmoniosa do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Homem 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da Natureza e que evidencia grande valor estético ou natural.</a:t>
            </a:r>
          </a:p>
        </p:txBody>
      </p:sp>
    </p:spTree>
    <p:extLst>
      <p:ext uri="{BB962C8B-B14F-4D97-AF65-F5344CB8AC3E}">
        <p14:creationId xmlns:p14="http://schemas.microsoft.com/office/powerpoint/2010/main" val="831996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467476" y="764704"/>
            <a:ext cx="82269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MONUMENTO NATURAL</a:t>
            </a:r>
          </a:p>
          <a:p>
            <a:pPr algn="just"/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Ocorrência natural que, pela sua singularidade, raridade ou representatividade em termos ecológicos, estéticos, científicos e culturais, tem que ser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conservada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 mantida na íntegra.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8"/>
          <a:stretch/>
        </p:blipFill>
        <p:spPr bwMode="auto">
          <a:xfrm>
            <a:off x="1304541" y="2646538"/>
            <a:ext cx="6534919" cy="38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0585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584</Words>
  <Application>Microsoft Macintosh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.. ...</cp:lastModifiedBy>
  <cp:revision>223</cp:revision>
  <dcterms:created xsi:type="dcterms:W3CDTF">2014-02-07T16:37:28Z</dcterms:created>
  <dcterms:modified xsi:type="dcterms:W3CDTF">2014-06-06T08:02:49Z</dcterms:modified>
</cp:coreProperties>
</file>