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64" r:id="rId2"/>
    <p:sldId id="324" r:id="rId3"/>
    <p:sldId id="292" r:id="rId4"/>
    <p:sldId id="293" r:id="rId5"/>
    <p:sldId id="294" r:id="rId6"/>
    <p:sldId id="278" r:id="rId7"/>
    <p:sldId id="295" r:id="rId8"/>
    <p:sldId id="308" r:id="rId9"/>
    <p:sldId id="309" r:id="rId10"/>
    <p:sldId id="310" r:id="rId11"/>
    <p:sldId id="311" r:id="rId12"/>
    <p:sldId id="296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BF"/>
    <a:srgbClr val="555555"/>
    <a:srgbClr val="96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 autoAdjust="0"/>
    <p:restoredTop sz="94702" autoAdjust="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69D3D3-223C-45BA-8E90-D7F9E00E39E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98B7E9D6-598A-4CC6-A3CE-6F4979A5CB01}">
      <dgm:prSet phldrT="[Texto]" phldr="1"/>
      <dgm:spPr>
        <a:solidFill>
          <a:schemeClr val="bg1"/>
        </a:solidFill>
        <a:ln>
          <a:solidFill>
            <a:srgbClr val="0087BF"/>
          </a:solidFill>
        </a:ln>
      </dgm:spPr>
      <dgm:t>
        <a:bodyPr/>
        <a:lstStyle/>
        <a:p>
          <a:endParaRPr lang="pt-PT" dirty="0"/>
        </a:p>
      </dgm:t>
    </dgm:pt>
    <dgm:pt modelId="{A9630E48-4B0E-43FC-8ED0-2CDB7C5AE75E}" type="parTrans" cxnId="{5C478678-313D-463C-9D71-0DA1E72263C5}">
      <dgm:prSet/>
      <dgm:spPr/>
      <dgm:t>
        <a:bodyPr/>
        <a:lstStyle/>
        <a:p>
          <a:endParaRPr lang="pt-PT"/>
        </a:p>
      </dgm:t>
    </dgm:pt>
    <dgm:pt modelId="{479FA67E-8F27-4184-AED5-6213253A562D}" type="sibTrans" cxnId="{5C478678-313D-463C-9D71-0DA1E72263C5}">
      <dgm:prSet/>
      <dgm:spPr/>
      <dgm:t>
        <a:bodyPr/>
        <a:lstStyle/>
        <a:p>
          <a:endParaRPr lang="pt-PT"/>
        </a:p>
      </dgm:t>
    </dgm:pt>
    <dgm:pt modelId="{89635F50-61B4-4E6D-AFE9-CD1F15C6929A}">
      <dgm:prSet phldrT="[Texto]" custT="1"/>
      <dgm:spPr>
        <a:ln>
          <a:solidFill>
            <a:srgbClr val="0087BF"/>
          </a:solidFill>
        </a:ln>
      </dgm:spPr>
      <dgm:t>
        <a:bodyPr/>
        <a:lstStyle/>
        <a:p>
          <a:r>
            <a:rPr lang="pt-PT" sz="1300" b="0" dirty="0" smtClean="0">
              <a:latin typeface="Arial" panose="020B0604020202020204" pitchFamily="34" charset="0"/>
              <a:cs typeface="Arial" panose="020B0604020202020204" pitchFamily="34" charset="0"/>
            </a:rPr>
            <a:t>As substâncias bioacumuláveis acumulam-se nos tecidos dos seres vivos</a:t>
          </a:r>
          <a:endParaRPr lang="pt-PT" sz="13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F4EFDA-8E7C-4F25-8D98-3B2F4A04DE03}" type="parTrans" cxnId="{39C486F7-0CF5-43CE-AFDD-086E04CE5E4C}">
      <dgm:prSet/>
      <dgm:spPr/>
      <dgm:t>
        <a:bodyPr/>
        <a:lstStyle/>
        <a:p>
          <a:endParaRPr lang="pt-PT"/>
        </a:p>
      </dgm:t>
    </dgm:pt>
    <dgm:pt modelId="{73410A18-8D02-4096-91F8-DB955E3525EA}" type="sibTrans" cxnId="{39C486F7-0CF5-43CE-AFDD-086E04CE5E4C}">
      <dgm:prSet/>
      <dgm:spPr/>
      <dgm:t>
        <a:bodyPr/>
        <a:lstStyle/>
        <a:p>
          <a:endParaRPr lang="pt-PT"/>
        </a:p>
      </dgm:t>
    </dgm:pt>
    <dgm:pt modelId="{3442E9D9-CD0C-492F-BB98-54379CB9DFBD}" type="pres">
      <dgm:prSet presAssocID="{D169D3D3-223C-45BA-8E90-D7F9E00E39E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3B044D8C-8EC3-40A9-80A2-DA8980B5C9A2}" type="pres">
      <dgm:prSet presAssocID="{98B7E9D6-598A-4CC6-A3CE-6F4979A5CB01}" presName="composite" presStyleCnt="0"/>
      <dgm:spPr/>
    </dgm:pt>
    <dgm:pt modelId="{186C5A55-8417-4CD3-A396-89599DCD5B97}" type="pres">
      <dgm:prSet presAssocID="{98B7E9D6-598A-4CC6-A3CE-6F4979A5CB01}" presName="parentText" presStyleLbl="alignNode1" presStyleIdx="0" presStyleCnt="1" custScaleY="84530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7E04977-41C1-4B05-947B-2489B007E5D7}" type="pres">
      <dgm:prSet presAssocID="{98B7E9D6-598A-4CC6-A3CE-6F4979A5CB01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39C486F7-0CF5-43CE-AFDD-086E04CE5E4C}" srcId="{98B7E9D6-598A-4CC6-A3CE-6F4979A5CB01}" destId="{89635F50-61B4-4E6D-AFE9-CD1F15C6929A}" srcOrd="0" destOrd="0" parTransId="{57F4EFDA-8E7C-4F25-8D98-3B2F4A04DE03}" sibTransId="{73410A18-8D02-4096-91F8-DB955E3525EA}"/>
    <dgm:cxn modelId="{5C478678-313D-463C-9D71-0DA1E72263C5}" srcId="{D169D3D3-223C-45BA-8E90-D7F9E00E39EC}" destId="{98B7E9D6-598A-4CC6-A3CE-6F4979A5CB01}" srcOrd="0" destOrd="0" parTransId="{A9630E48-4B0E-43FC-8ED0-2CDB7C5AE75E}" sibTransId="{479FA67E-8F27-4184-AED5-6213253A562D}"/>
    <dgm:cxn modelId="{C311A4C9-0CC1-47D9-B7EA-CD75FF49910C}" type="presOf" srcId="{D169D3D3-223C-45BA-8E90-D7F9E00E39EC}" destId="{3442E9D9-CD0C-492F-BB98-54379CB9DFBD}" srcOrd="0" destOrd="0" presId="urn:microsoft.com/office/officeart/2005/8/layout/chevron2"/>
    <dgm:cxn modelId="{A599422C-7E72-482B-8E0E-DC7FA9B168A8}" type="presOf" srcId="{89635F50-61B4-4E6D-AFE9-CD1F15C6929A}" destId="{17E04977-41C1-4B05-947B-2489B007E5D7}" srcOrd="0" destOrd="0" presId="urn:microsoft.com/office/officeart/2005/8/layout/chevron2"/>
    <dgm:cxn modelId="{EC386836-3670-4206-8B71-55EB08D63CC5}" type="presOf" srcId="{98B7E9D6-598A-4CC6-A3CE-6F4979A5CB01}" destId="{186C5A55-8417-4CD3-A396-89599DCD5B97}" srcOrd="0" destOrd="0" presId="urn:microsoft.com/office/officeart/2005/8/layout/chevron2"/>
    <dgm:cxn modelId="{DFAFB350-3CDC-4DA9-BC8F-145FD8AC5B41}" type="presParOf" srcId="{3442E9D9-CD0C-492F-BB98-54379CB9DFBD}" destId="{3B044D8C-8EC3-40A9-80A2-DA8980B5C9A2}" srcOrd="0" destOrd="0" presId="urn:microsoft.com/office/officeart/2005/8/layout/chevron2"/>
    <dgm:cxn modelId="{0578B4BC-EECB-4EB6-86E3-2D443970013E}" type="presParOf" srcId="{3B044D8C-8EC3-40A9-80A2-DA8980B5C9A2}" destId="{186C5A55-8417-4CD3-A396-89599DCD5B97}" srcOrd="0" destOrd="0" presId="urn:microsoft.com/office/officeart/2005/8/layout/chevron2"/>
    <dgm:cxn modelId="{BC3C0408-6AE7-4508-84EF-6425D4D10E75}" type="presParOf" srcId="{3B044D8C-8EC3-40A9-80A2-DA8980B5C9A2}" destId="{17E04977-41C1-4B05-947B-2489B007E5D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633C3D-0BE7-44E8-AEE1-8857AD876D9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C3DDFB82-FA06-4411-9C7B-D18B8851AE6D}">
      <dgm:prSet phldrT="[Texto]" custT="1"/>
      <dgm:spPr>
        <a:solidFill>
          <a:srgbClr val="0087BF"/>
        </a:solidFill>
      </dgm:spPr>
      <dgm:t>
        <a:bodyPr/>
        <a:lstStyle/>
        <a:p>
          <a:r>
            <a:rPr lang="pt-PT" sz="1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Excesso de fertilizantes (nitratos e fosfatos</a:t>
          </a:r>
          <a:endParaRPr lang="pt-PT" sz="12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AFA027-60CB-478B-BF5E-06EAD2F164F3}" type="parTrans" cxnId="{ADC5A27B-EDB0-41F6-AC75-0FFDDA85A9DE}">
      <dgm:prSet/>
      <dgm:spPr/>
      <dgm:t>
        <a:bodyPr/>
        <a:lstStyle/>
        <a:p>
          <a:endParaRPr lang="pt-PT" sz="12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51F3F4-6C26-4FF6-ADD0-ECB44DB81457}" type="sibTrans" cxnId="{ADC5A27B-EDB0-41F6-AC75-0FFDDA85A9DE}">
      <dgm:prSet/>
      <dgm:spPr/>
      <dgm:t>
        <a:bodyPr/>
        <a:lstStyle/>
        <a:p>
          <a:endParaRPr lang="pt-PT" sz="12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7CFEDF-996B-45C4-AF54-EFF2E99A0F8F}" type="pres">
      <dgm:prSet presAssocID="{A7633C3D-0BE7-44E8-AEE1-8857AD876D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B25A5E5E-AD70-490D-9ED0-FB4D8B6397BB}" type="pres">
      <dgm:prSet presAssocID="{C3DDFB82-FA06-4411-9C7B-D18B8851AE6D}" presName="parTxOnly" presStyleLbl="node1" presStyleIdx="0" presStyleCnt="1" custLinFactNeighborX="2941" custLinFactNeighborY="-529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156DDEBD-617F-42F8-A8FD-D1E74FFB8036}" type="presOf" srcId="{A7633C3D-0BE7-44E8-AEE1-8857AD876D93}" destId="{B27CFEDF-996B-45C4-AF54-EFF2E99A0F8F}" srcOrd="0" destOrd="0" presId="urn:microsoft.com/office/officeart/2005/8/layout/chevron1"/>
    <dgm:cxn modelId="{ADC5A27B-EDB0-41F6-AC75-0FFDDA85A9DE}" srcId="{A7633C3D-0BE7-44E8-AEE1-8857AD876D93}" destId="{C3DDFB82-FA06-4411-9C7B-D18B8851AE6D}" srcOrd="0" destOrd="0" parTransId="{4BAFA027-60CB-478B-BF5E-06EAD2F164F3}" sibTransId="{B451F3F4-6C26-4FF6-ADD0-ECB44DB81457}"/>
    <dgm:cxn modelId="{53083794-5227-4D41-9799-20C63B015991}" type="presOf" srcId="{C3DDFB82-FA06-4411-9C7B-D18B8851AE6D}" destId="{B25A5E5E-AD70-490D-9ED0-FB4D8B6397BB}" srcOrd="0" destOrd="0" presId="urn:microsoft.com/office/officeart/2005/8/layout/chevron1"/>
    <dgm:cxn modelId="{5E873831-061B-4512-B8D2-12710A03D7A0}" type="presParOf" srcId="{B27CFEDF-996B-45C4-AF54-EFF2E99A0F8F}" destId="{B25A5E5E-AD70-490D-9ED0-FB4D8B6397BB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C5A55-8417-4CD3-A396-89599DCD5B97}">
      <dsp:nvSpPr>
        <dsp:cNvPr id="0" name=""/>
        <dsp:cNvSpPr/>
      </dsp:nvSpPr>
      <dsp:spPr>
        <a:xfrm rot="5400000">
          <a:off x="-88229" y="182166"/>
          <a:ext cx="1026571" cy="850112"/>
        </a:xfrm>
        <a:prstGeom prst="chevron">
          <a:avLst/>
        </a:prstGeom>
        <a:solidFill>
          <a:schemeClr val="bg1"/>
        </a:solidFill>
        <a:ln w="25400" cap="flat" cmpd="sng" algn="ctr">
          <a:solidFill>
            <a:srgbClr val="0087B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100" kern="1200" dirty="0"/>
        </a:p>
      </dsp:txBody>
      <dsp:txXfrm rot="-5400000">
        <a:off x="1" y="518992"/>
        <a:ext cx="850112" cy="176459"/>
      </dsp:txXfrm>
    </dsp:sp>
    <dsp:sp modelId="{17E04977-41C1-4B05-947B-2489B007E5D7}">
      <dsp:nvSpPr>
        <dsp:cNvPr id="0" name=""/>
        <dsp:cNvSpPr/>
      </dsp:nvSpPr>
      <dsp:spPr>
        <a:xfrm rot="5400000">
          <a:off x="1923468" y="-979418"/>
          <a:ext cx="789389" cy="29361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87B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3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As substâncias bioacumuláveis acumulam-se nos tecidos dos seres vivos</a:t>
          </a:r>
          <a:endParaRPr lang="pt-PT" sz="13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850113" y="132472"/>
        <a:ext cx="2897566" cy="7123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A5E5E-AD70-490D-9ED0-FB4D8B6397BB}">
      <dsp:nvSpPr>
        <dsp:cNvPr id="0" name=""/>
        <dsp:cNvSpPr/>
      </dsp:nvSpPr>
      <dsp:spPr>
        <a:xfrm>
          <a:off x="0" y="0"/>
          <a:ext cx="2428892" cy="971556"/>
        </a:xfrm>
        <a:prstGeom prst="chevron">
          <a:avLst/>
        </a:prstGeom>
        <a:solidFill>
          <a:srgbClr val="0087B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b="1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Excesso de fertilizantes (nitratos e fosfatos</a:t>
          </a:r>
          <a:endParaRPr lang="pt-PT" sz="1200" b="1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5778" y="0"/>
        <a:ext cx="1457336" cy="9715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E835E-00C9-4FC8-8823-AA1AB3045E17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9E51F-E55E-4008-AA00-877A9FB5ED2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002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9E51F-E55E-4008-AA00-877A9FB5ED20}" type="slidenum">
              <a:rPr lang="pt-PT" smtClean="0"/>
              <a:pPr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3761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89612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1265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10782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98403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43488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398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524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6582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3175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471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9785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8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Rectângulo 8"/>
          <p:cNvSpPr/>
          <p:nvPr userDrawn="1"/>
        </p:nvSpPr>
        <p:spPr>
          <a:xfrm>
            <a:off x="107504" y="103758"/>
            <a:ext cx="77129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5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Perturbações antrópicas </a:t>
            </a:r>
            <a:r>
              <a:rPr lang="pt-PT" sz="1050" b="1" dirty="0" smtClean="0">
                <a:solidFill>
                  <a:srgbClr val="96C832"/>
                </a:solidFill>
                <a:latin typeface="Arial"/>
                <a:cs typeface="Arial"/>
              </a:rPr>
              <a:t>•</a:t>
            </a:r>
            <a:r>
              <a:rPr lang="pt-PT" sz="105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Poluição</a:t>
            </a:r>
          </a:p>
        </p:txBody>
      </p:sp>
    </p:spTree>
    <p:extLst>
      <p:ext uri="{BB962C8B-B14F-4D97-AF65-F5344CB8AC3E}">
        <p14:creationId xmlns:p14="http://schemas.microsoft.com/office/powerpoint/2010/main" val="248216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7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29.jpeg"/><Relationship Id="rId4" Type="http://schemas.openxmlformats.org/officeDocument/2006/relationships/diagramData" Target="../diagrams/data2.xml"/><Relationship Id="rId9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4282" y="1428736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800" b="1" i="0" u="none" strike="noStrike" kern="1200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-612576" y="2276872"/>
            <a:ext cx="5429288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7B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POLUIÇÃO</a:t>
            </a:r>
            <a:endParaRPr kumimoji="0" lang="pt-PT" sz="5400" b="1" i="0" u="none" strike="noStrike" kern="1200" cap="none" spc="0" normalizeH="0" baseline="0" noProof="0" dirty="0">
              <a:ln>
                <a:noFill/>
              </a:ln>
              <a:solidFill>
                <a:srgbClr val="0087B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340768"/>
            <a:ext cx="4905146" cy="238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29194"/>
            <a:ext cx="9144000" cy="223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" r="55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449542" y="764704"/>
            <a:ext cx="815490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Poluição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49542" y="1268760"/>
            <a:ext cx="8154906" cy="838200"/>
          </a:xfrm>
          <a:prstGeom prst="rect">
            <a:avLst/>
          </a:prstGeom>
          <a:solidFill>
            <a:schemeClr val="bg1"/>
          </a:solidFill>
        </p:spPr>
        <p:txBody>
          <a:bodyPr vert="horz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Qualquer alteração no ambiente que resulta da introdução de 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contaminantes.</a:t>
            </a:r>
            <a:endParaRPr lang="pt-PT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28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39682" y="620688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Poluição: quando </a:t>
            </a:r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«começou»?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0" name="Picture 2" descr="http://www.istp.murdoch.edu.au/ISTP/casestudies/Case_Studies_Asia/urbwater/E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34994"/>
            <a:ext cx="4457700" cy="2981326"/>
          </a:xfrm>
          <a:prstGeom prst="rect">
            <a:avLst/>
          </a:prstGeom>
          <a:noFill/>
          <a:ln w="19050">
            <a:solidFill>
              <a:srgbClr val="0087BF"/>
            </a:solidFill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137995" y="1645164"/>
            <a:ext cx="3643338" cy="847732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Revolução Industrial</a:t>
            </a:r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5530632" y="2434568"/>
            <a:ext cx="2857520" cy="5715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Máquinas a vapor</a:t>
            </a:r>
            <a:endParaRPr lang="pt-PT" b="1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b="1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kumimoji="0" lang="pt-PT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accent1"/>
              </a:buClr>
              <a:buSzPct val="70000"/>
            </a:pP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6781069" y="3006072"/>
            <a:ext cx="357190" cy="857256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5530632" y="4014184"/>
            <a:ext cx="2857520" cy="5715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Utilização de carvão</a:t>
            </a:r>
            <a:endParaRPr lang="pt-PT" b="1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b="1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kumimoji="0" lang="pt-PT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accent1"/>
              </a:buClr>
              <a:buSzPct val="70000"/>
            </a:pP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5530904" y="5737816"/>
            <a:ext cx="2857520" cy="5715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Libertação de fuligem</a:t>
            </a:r>
            <a:endParaRPr lang="pt-PT" b="1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b="1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kumimoji="0" lang="pt-PT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accent1"/>
              </a:buClr>
              <a:buSzPct val="70000"/>
            </a:pP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6780797" y="4749757"/>
            <a:ext cx="357190" cy="857256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/>
      <p:bldP spid="12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caso real: as borboletas de Manchester: </a:t>
            </a:r>
            <a:r>
              <a:rPr lang="pt-PT" sz="2800" b="1" i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Biston betularia</a:t>
            </a:r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457200" y="1393726"/>
            <a:ext cx="8686800" cy="85725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Antes de 1848</a:t>
            </a: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2% de borboletas escuras</a:t>
            </a: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lang="pt-PT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sz="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5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5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5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kumimoji="0" lang="pt-PT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SzPct val="70000"/>
            </a:pPr>
            <a:endParaRPr kumimoji="0" lang="pt-PT" sz="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 descr="http://www.darwin2009.pt/img/upload/B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2000240"/>
            <a:ext cx="1428750" cy="1333501"/>
          </a:xfrm>
          <a:prstGeom prst="rect">
            <a:avLst/>
          </a:prstGeom>
          <a:noFill/>
        </p:spPr>
      </p:pic>
      <p:sp>
        <p:nvSpPr>
          <p:cNvPr id="11" name="Content Placeholder 6"/>
          <p:cNvSpPr txBox="1">
            <a:spLocks/>
          </p:cNvSpPr>
          <p:nvPr/>
        </p:nvSpPr>
        <p:spPr>
          <a:xfrm>
            <a:off x="457200" y="1837744"/>
            <a:ext cx="8686800" cy="85725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98% de borboletas claras</a:t>
            </a:r>
            <a:endParaRPr lang="pt-PT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sz="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5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5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5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kumimoji="0" lang="pt-PT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SzPct val="70000"/>
            </a:pPr>
            <a:endParaRPr kumimoji="0" lang="pt-PT" sz="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8" name="Picture 4" descr="http://www.darwin2009.pt/img/upload/B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7458" y="3254689"/>
            <a:ext cx="1428760" cy="1182423"/>
          </a:xfrm>
          <a:prstGeom prst="rect">
            <a:avLst/>
          </a:prstGeom>
          <a:noFill/>
        </p:spPr>
      </p:pic>
      <p:pic>
        <p:nvPicPr>
          <p:cNvPr id="16390" name="Picture 6" descr="http://www.darwin2009.pt/img/upload/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3357562"/>
            <a:ext cx="1381125" cy="1143001"/>
          </a:xfrm>
          <a:prstGeom prst="rect">
            <a:avLst/>
          </a:prstGeom>
          <a:noFill/>
        </p:spPr>
      </p:pic>
      <p:pic>
        <p:nvPicPr>
          <p:cNvPr id="16392" name="Picture 8" descr="http://www.darwin2009.pt/img/upload/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5000636"/>
            <a:ext cx="1381125" cy="1143001"/>
          </a:xfrm>
          <a:prstGeom prst="rect">
            <a:avLst/>
          </a:prstGeom>
          <a:noFill/>
        </p:spPr>
      </p:pic>
      <p:pic>
        <p:nvPicPr>
          <p:cNvPr id="16394" name="Picture 10" descr="http://www.darwin2009.pt/img/upload/B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4405314"/>
            <a:ext cx="1381125" cy="1143001"/>
          </a:xfrm>
          <a:prstGeom prst="rect">
            <a:avLst/>
          </a:prstGeom>
          <a:noFill/>
        </p:spPr>
      </p:pic>
      <p:pic>
        <p:nvPicPr>
          <p:cNvPr id="16396" name="Picture 12" descr="http://www.darwin2009.pt/img/upload/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5000636"/>
            <a:ext cx="1381125" cy="1143001"/>
          </a:xfrm>
          <a:prstGeom prst="rect">
            <a:avLst/>
          </a:prstGeom>
          <a:noFill/>
        </p:spPr>
      </p:pic>
      <p:pic>
        <p:nvPicPr>
          <p:cNvPr id="16398" name="Picture 14" descr="http://www.darwin2009.pt/img/upload/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4857760"/>
            <a:ext cx="1381125" cy="1143001"/>
          </a:xfrm>
          <a:prstGeom prst="rect">
            <a:avLst/>
          </a:prstGeom>
          <a:noFill/>
        </p:spPr>
      </p:pic>
      <p:pic>
        <p:nvPicPr>
          <p:cNvPr id="16400" name="Picture 16" descr="http://www.darwin2009.pt/img/upload/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3429000"/>
            <a:ext cx="1381125" cy="1143001"/>
          </a:xfrm>
          <a:prstGeom prst="rect">
            <a:avLst/>
          </a:prstGeom>
          <a:noFill/>
        </p:spPr>
      </p:pic>
      <p:sp>
        <p:nvSpPr>
          <p:cNvPr id="19" name="Content Placeholder 6"/>
          <p:cNvSpPr txBox="1">
            <a:spLocks/>
          </p:cNvSpPr>
          <p:nvPr/>
        </p:nvSpPr>
        <p:spPr>
          <a:xfrm>
            <a:off x="457200" y="2322420"/>
            <a:ext cx="8686800" cy="117858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 1898</a:t>
            </a: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5% de borboletas claras</a:t>
            </a: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95% de borboletas escuras</a:t>
            </a: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lang="pt-PT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sz="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5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5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5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kumimoji="0" lang="pt-PT" sz="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SzPct val="70000"/>
            </a:pPr>
            <a:endParaRPr kumimoji="0" lang="pt-PT" sz="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402" name="Picture 18" descr="http://www.darwin2009.pt/img/upload/B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3643314"/>
            <a:ext cx="1428750" cy="1333501"/>
          </a:xfrm>
          <a:prstGeom prst="rect">
            <a:avLst/>
          </a:prstGeom>
          <a:noFill/>
        </p:spPr>
      </p:pic>
      <p:pic>
        <p:nvPicPr>
          <p:cNvPr id="16404" name="Picture 20" descr="http://www.darwin2009.pt/img/upload/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5143512"/>
            <a:ext cx="1428750" cy="1333501"/>
          </a:xfrm>
          <a:prstGeom prst="rect">
            <a:avLst/>
          </a:prstGeom>
          <a:noFill/>
        </p:spPr>
      </p:pic>
      <p:pic>
        <p:nvPicPr>
          <p:cNvPr id="16406" name="Picture 22" descr="http://www.darwin2009.pt/img/upload/B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3786190"/>
            <a:ext cx="1428750" cy="1333501"/>
          </a:xfrm>
          <a:prstGeom prst="rect">
            <a:avLst/>
          </a:prstGeom>
          <a:noFill/>
        </p:spPr>
      </p:pic>
      <p:pic>
        <p:nvPicPr>
          <p:cNvPr id="16408" name="Picture 24" descr="http://www.darwin2009.pt/img/upload/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5143512"/>
            <a:ext cx="1428750" cy="1333501"/>
          </a:xfrm>
          <a:prstGeom prst="rect">
            <a:avLst/>
          </a:prstGeom>
          <a:noFill/>
        </p:spPr>
      </p:pic>
      <p:pic>
        <p:nvPicPr>
          <p:cNvPr id="16410" name="Picture 26" descr="http://www.darwin2009.pt/img/upload/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3929066"/>
            <a:ext cx="1428750" cy="1333501"/>
          </a:xfrm>
          <a:prstGeom prst="rect">
            <a:avLst/>
          </a:prstGeom>
          <a:noFill/>
        </p:spPr>
      </p:pic>
      <p:pic>
        <p:nvPicPr>
          <p:cNvPr id="16412" name="Picture 28" descr="http://www.darwin2009.pt/img/upload/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5286388"/>
            <a:ext cx="1428750" cy="1333501"/>
          </a:xfrm>
          <a:prstGeom prst="rect">
            <a:avLst/>
          </a:prstGeom>
          <a:noFill/>
        </p:spPr>
      </p:pic>
      <p:sp>
        <p:nvSpPr>
          <p:cNvPr id="26" name="Content Placeholder 6"/>
          <p:cNvSpPr txBox="1">
            <a:spLocks/>
          </p:cNvSpPr>
          <p:nvPr/>
        </p:nvSpPr>
        <p:spPr>
          <a:xfrm>
            <a:off x="-108520" y="5000636"/>
            <a:ext cx="2952328" cy="1643074"/>
          </a:xfrm>
          <a:prstGeom prst="rect">
            <a:avLst/>
          </a:prstGeom>
          <a:noFill/>
        </p:spPr>
        <p:txBody>
          <a:bodyPr vert="horz">
            <a:noAutofit/>
          </a:bodyPr>
          <a:lstStyle/>
          <a:p>
            <a:pPr marL="342900" marR="0" lvl="0" indent="-342900" defTabSz="914400" rtl="0" eaLnBrk="1" fontAlgn="auto" latinLnBrk="0" hangingPunct="1"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Como se explica esta variação em apenas 50 anos?</a:t>
            </a:r>
          </a:p>
          <a:p>
            <a:pPr marL="342900" marR="0" lvl="0" indent="-342900" defTabSz="914400" rtl="0" eaLnBrk="1" fontAlgn="auto" latinLnBrk="0" hangingPunct="1"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lang="pt-PT" sz="2400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rtl="0" eaLnBrk="1" fontAlgn="auto" latinLnBrk="0" hangingPunct="1"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 defTabSz="914400" rtl="0" eaLnBrk="1" fontAlgn="auto" latinLnBrk="0" hangingPunct="1"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2400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rtl="0" eaLnBrk="1" fontAlgn="auto" latinLnBrk="0" hangingPunct="1"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2400" b="1" noProof="0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rtl="0" eaLnBrk="1" fontAlgn="auto" latinLnBrk="0" hangingPunct="1"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2400" b="1" noProof="0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rtl="0" eaLnBrk="1" fontAlgn="auto" latinLnBrk="0" hangingPunct="1"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2400" b="1" noProof="0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rtl="0" eaLnBrk="1" fontAlgn="auto" latinLnBrk="0" hangingPunct="1"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kumimoji="0" lang="pt-PT" sz="2400" b="1" i="0" u="none" strike="noStrike" kern="1200" cap="none" spc="0" normalizeH="0" baseline="0" noProof="0" dirty="0" smtClean="0">
              <a:ln>
                <a:noFill/>
              </a:ln>
              <a:solidFill>
                <a:srgbClr val="0087B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1"/>
              </a:buClr>
              <a:buSzPct val="70000"/>
            </a:pP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rgbClr val="0087B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5602 C -0.00503 -0.12639 0.05868 -0.1875 0.1441 -0.19167 C 0.22587 -0.19676 0.30226 -0.14954 0.30747 -0.08125 C 0.31389 -0.01829 0.26024 0.04051 0.18351 0.04491 C 0.11354 0.04815 0.04722 0.00903 0.04201 -0.04977 C 0.03698 -0.10347 0.08177 -0.15394 0.14653 -0.1581 C 0.2066 -0.16134 0.26285 -0.12847 0.26667 -0.07917 C 0.27031 -0.03519 0.23472 0.00787 0.18108 0.01018 C 0.13264 0.01319 0.08681 -0.01204 0.08281 -0.05185 C 0.08038 -0.08773 0.10712 -0.12222 0.14931 -0.12431 C 0.18628 -0.12639 0.22326 -0.10764 0.22587 -0.07708 C 0.2283 -0.0507 0.2092 -0.02546 0.17847 -0.02338 C 0.15295 -0.0213 0.12622 -0.03287 0.12483 -0.05394 C 0.1224 -0.07083 0.13264 -0.08866 0.15174 -0.09074 C 0.16719 -0.09074 0.18247 -0.08658 0.1849 -0.075 C 0.18628 -0.06759 0.18351 -0.06042 0.17604 -0.05718 C 0.17222 -0.05602 0.16962 -0.05602 0.1658 -0.05718 " pathEditMode="relative" rAng="0" ptsTypes="fffffffffffffffff">
                                      <p:cBhvr>
                                        <p:cTn id="17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00" y="-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44444E-6 C -0.00434 -0.08935 0.05173 -0.16666 0.12708 -0.17199 C 0.19913 -0.1787 0.26649 -0.11875 0.271 -0.03194 C 0.27673 0.04792 0.22934 0.12269 0.1618 0.12801 C 0.10017 0.13195 0.04166 0.08264 0.03715 0.00811 C 0.03264 -0.05995 0.07205 -0.12407 0.12934 -0.12939 C 0.18212 -0.13333 0.23177 -0.09189 0.23507 -0.02939 C 0.23837 0.02662 0.20694 0.08125 0.15972 0.08403 C 0.11701 0.08797 0.07656 0.05602 0.07309 0.00533 C 0.07083 -0.04004 0.09462 -0.08402 0.13159 -0.08657 C 0.16423 -0.08935 0.19687 -0.06527 0.19913 -0.02662 C 0.20139 0.00672 0.18455 0.03866 0.15746 0.04144 C 0.13489 0.04399 0.11128 0.0294 0.11007 0.00278 C 0.10798 -0.01875 0.11701 -0.04143 0.13385 -0.04398 C 0.14739 -0.04398 0.16093 -0.03865 0.16302 -0.02407 C 0.16423 -0.01458 0.1618 -0.00532 0.15521 -0.00138 C 0.15191 -4.44444E-6 0.14965 -4.44444E-6 0.14618 -0.00138 " pathEditMode="relative" rAng="0" ptsTypes="fffffffffffffffff">
                                      <p:cBhvr>
                                        <p:cTn id="59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0" y="-23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8933  0.046 -0.16667  0.113 -0.172  C 0.177 -0.17867  0.237 -0.11867  0.241 -0.032  C 0.246 0.048  0.204 0.12267  0.144 0.128  C 0.089 0.132  0.037 0.08267  0.033 0.008  C 0.029 -0.06  0.064 -0.124  0.115 -0.12933  C 0.162 -0.13333  0.206 -0.092  0.209 -0.02933  C 0.212 0.02667  0.184 0.08133  0.142 0.084  C 0.104 0.088  0.068 0.056  0.065 0.00533  C 0.063 -0.04  0.084 -0.084  0.117 -0.08667  C 0.146 -0.08933  0.175 -0.06533  0.177 -0.02667  C 0.179 0.00667  0.164 0.03867  0.14 0.04133  C 0.12 0.044  0.099 0.02933  0.098 0.00267  C 0.096 -0.01867  0.104 -0.04133  0.119 -0.044  C 0.131 -0.044  0.143 -0.03867  0.145 -0.024  C 0.146 -0.01467  0.144 -0.00533  0.138 -0.00133  C 0.135 0  0.133 0  0.13 -0.00133  E" pathEditMode="relative" ptsTypes="">
                                      <p:cBhvr>
                                        <p:cTn id="61" dur="2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94 -0.08773 C 0.07414 -0.19213 0.13629 -0.2706 0.20556 -0.26157 C 0.27188 -0.2544 0.32431 -0.17153 0.31546 -0.06991 C 0.30921 0.02408 0.25539 0.10139 0.19323 0.09398 C 0.13664 0.08588 0.0908 0.0169 0.09757 -0.07106 C 0.1033 -0.15069 0.14844 -0.21713 0.20105 -0.21157 C 0.24983 -0.20555 0.28889 -0.14745 0.28264 -0.07407 C 0.27761 -0.00833 0.24098 0.04884 0.19775 0.04236 C 0.15834 0.0382 0.12639 -0.00717 0.13056 -0.06643 C 0.13525 -0.11967 0.16303 -0.16597 0.19705 -0.16157 C 0.22709 -0.1581 0.25313 -0.12361 0.24966 -0.07847 C 0.24671 -0.03889 0.22674 -0.00532 0.20174 -0.00764 C 0.18108 -0.00926 0.16181 -0.03079 0.16459 -0.06204 C 0.1658 -0.0875 0.17726 -0.11204 0.19289 -0.11157 C 0.20521 -0.10879 0.21667 -0.09977 0.2165 -0.08264 C 0.21632 -0.07129 0.21268 -0.06111 0.20608 -0.05787 C 0.20278 -0.05694 0.20087 -0.05741 0.19792 -0.05972 " pathEditMode="relative" rAng="571107" ptsTypes="fffffffffffffffff">
                                      <p:cBhvr>
                                        <p:cTn id="63" dur="2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0" y="1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8933  0.046 -0.16667  0.113 -0.172  C 0.177 -0.17867  0.237 -0.11867  0.241 -0.032  C 0.246 0.048  0.204 0.12267  0.144 0.128  C 0.089 0.132  0.037 0.08267  0.033 0.008  C 0.029 -0.06  0.064 -0.124  0.115 -0.12933  C 0.162 -0.13333  0.206 -0.092  0.209 -0.02933  C 0.212 0.02667  0.184 0.08133  0.142 0.084  C 0.104 0.088  0.068 0.056  0.065 0.00533  C 0.063 -0.04  0.084 -0.084  0.117 -0.08667  C 0.146 -0.08933  0.175 -0.06533  0.177 -0.02667  C 0.179 0.00667  0.164 0.03867  0.14 0.04133  C 0.12 0.044  0.099 0.02933  0.098 0.00267  C 0.096 -0.01867  0.104 -0.04133  0.119 -0.044  C 0.131 -0.044  0.143 -0.03867  0.145 -0.024  C 0.146 -0.01467  0.144 -0.00533  0.138 -0.00133  C 0.135 0  0.133 0  0.13 -0.00133  E" pathEditMode="relative" ptsTypes="">
                                      <p:cBhvr>
                                        <p:cTn id="65" dur="2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43 0.05417 C -0.03542 -0.03518 0.01458 -0.1125 0.08159 -0.11782 C 0.14566 -0.12453 0.20555 -0.06458 0.20955 0.02223 C 0.21458 0.10209 0.17257 0.17685 0.1125 0.18218 C 0.05764 0.18611 0.00555 0.13681 0.00156 0.06227 C -0.00243 -0.00578 0.03264 -0.0699 0.0835 -0.07523 C 0.13055 -0.07916 0.17465 -0.03773 0.1776 0.02477 C 0.18055 0.08079 0.1526 0.13542 0.11059 0.1382 C 0.07257 0.14213 0.03663 0.11019 0.0335 0.05949 C 0.03159 0.01412 0.0526 -0.02986 0.08559 -0.0324 C 0.11458 -0.03518 0.14357 -0.01111 0.14566 0.02755 C 0.14757 0.06088 0.13264 0.09283 0.1085 0.0956 C 0.08854 0.09815 0.06753 0.08357 0.06649 0.05695 C 0.06458 0.03542 0.07257 0.01273 0.0875 0.01019 C 0.09965 0.01019 0.11163 0.01551 0.11354 0.0301 C 0.11458 0.03959 0.1125 0.04885 0.10659 0.05278 C 0.10364 0.05417 0.10156 0.05417 0.09861 0.05278 " pathEditMode="relative" rAng="0" ptsTypes="fffffffffffffffff">
                                      <p:cBhvr>
                                        <p:cTn id="67" dur="2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0" y="-23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8933  0.046 -0.16667  0.113 -0.172  C 0.177 -0.17867  0.237 -0.11867  0.241 -0.032  C 0.246 0.048  0.204 0.12267  0.144 0.128  C 0.089 0.132  0.037 0.08267  0.033 0.008  C 0.029 -0.06  0.064 -0.124  0.115 -0.12933  C 0.162 -0.13333  0.206 -0.092  0.209 -0.02933  C 0.212 0.02667  0.184 0.08133  0.142 0.084  C 0.104 0.088  0.068 0.056  0.065 0.00533  C 0.063 -0.04  0.084 -0.084  0.117 -0.08667  C 0.146 -0.08933  0.175 -0.06533  0.177 -0.02667  C 0.179 0.00667  0.164 0.03867  0.14 0.04133  C 0.12 0.044  0.099 0.02933  0.098 0.00267  C 0.096 -0.01867  0.104 -0.04133  0.119 -0.044  C 0.131 -0.044  0.143 -0.03867  0.145 -0.024  C 0.146 -0.01467  0.144 -0.00533  0.138 -0.00133  C 0.135 0  0.133 0  0.13 -0.00133  E" pathEditMode="relative" ptsTypes="">
                                      <p:cBhvr>
                                        <p:cTn id="69" dur="2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8933  0.046 -0.16667  0.113 -0.172  C 0.177 -0.17867  0.237 -0.11867  0.241 -0.032  C 0.246 0.048  0.204 0.12267  0.144 0.128  C 0.089 0.132  0.037 0.08267  0.033 0.008  C 0.029 -0.06  0.064 -0.124  0.115 -0.12933  C 0.162 -0.13333  0.206 -0.092  0.209 -0.02933  C 0.212 0.02667  0.184 0.08133  0.142 0.084  C 0.104 0.088  0.068 0.056  0.065 0.00533  C 0.063 -0.04  0.084 -0.084  0.117 -0.08667  C 0.146 -0.08933  0.175 -0.06533  0.177 -0.02667  C 0.179 0.00667  0.164 0.03867  0.14 0.04133  C 0.12 0.044  0.099 0.02933  0.098 0.00267  C 0.096 -0.01867  0.104 -0.04133  0.119 -0.044  C 0.131 -0.044  0.143 -0.03867  0.145 -0.024  C 0.146 -0.01467  0.144 -0.00533  0.138 -0.00133  C 0.135 0  0.133 0  0.13 -0.00133  E" pathEditMode="relative" ptsTypes="">
                                      <p:cBhvr>
                                        <p:cTn id="71" dur="2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7 -0.04375 C -0.05069 -0.13311 -0.00069 -0.21042 0.06632 -0.21575 C 0.13038 -0.22246 0.19028 -0.1625 0.19427 -0.0757 C 0.19931 0.00416 0.15729 0.07893 0.09723 0.08425 C 0.04236 0.08819 -0.00972 0.03888 -0.01371 -0.03565 C -0.01771 -0.10371 0.01736 -0.16783 0.06823 -0.17315 C 0.11528 -0.17709 0.15938 -0.13565 0.16233 -0.07315 C 0.16528 -0.01713 0.13733 0.0375 0.09532 0.04027 C 0.05729 0.04421 0.02136 0.01226 0.01823 -0.03843 C 0.01632 -0.0838 0.03733 -0.12778 0.07032 -0.13033 C 0.09931 -0.13311 0.1283 -0.10903 0.13038 -0.07037 C 0.13229 -0.03704 0.11736 -0.0051 0.09323 -0.00232 C 0.07327 0.00023 0.05226 -0.01436 0.05122 -0.04098 C 0.04931 -0.0625 0.05729 -0.08519 0.07223 -0.08774 C 0.08438 -0.08774 0.09636 -0.08241 0.09827 -0.06783 C 0.09931 -0.05834 0.09723 -0.04908 0.09132 -0.04514 C 0.08837 -0.04375 0.08629 -0.04375 0.08334 -0.04514 " pathEditMode="relative" rAng="0" ptsTypes="fffffffffffffffff">
                                      <p:cBhvr>
                                        <p:cTn id="134" dur="2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0" y="-230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8933  0.046 -0.16667  0.113 -0.172  C 0.177 -0.17867  0.237 -0.11867  0.241 -0.032  C 0.246 0.048  0.204 0.12267  0.144 0.128  C 0.089 0.132  0.037 0.08267  0.033 0.008  C 0.029 -0.06  0.064 -0.124  0.115 -0.12933  C 0.162 -0.13333  0.206 -0.092  0.209 -0.02933  C 0.212 0.02667  0.184 0.08133  0.142 0.084  C 0.104 0.088  0.068 0.056  0.065 0.00533  C 0.063 -0.04  0.084 -0.084  0.117 -0.08667  C 0.146 -0.08933  0.175 -0.06533  0.177 -0.02667  C 0.179 0.00667  0.164 0.03867  0.14 0.04133  C 0.12 0.044  0.099 0.02933  0.098 0.00267  C 0.096 -0.01867  0.104 -0.04133  0.119 -0.044  C 0.131 -0.044  0.143 -0.03867  0.145 -0.024  C 0.146 -0.01467  0.144 -0.00533  0.138 -0.00133  C 0.135 0  0.133 0  0.13 -0.00133  E" pathEditMode="relative" ptsTypes="">
                                      <p:cBhvr>
                                        <p:cTn id="136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8933  0.046 -0.16667  0.113 -0.172  C 0.177 -0.17867  0.237 -0.11867  0.241 -0.032  C 0.246 0.048  0.204 0.12267  0.144 0.128  C 0.089 0.132  0.037 0.08267  0.033 0.008  C 0.029 -0.06  0.064 -0.124  0.115 -0.12933  C 0.162 -0.13333  0.206 -0.092  0.209 -0.02933  C 0.212 0.02667  0.184 0.08133  0.142 0.084  C 0.104 0.088  0.068 0.056  0.065 0.00533  C 0.063 -0.04  0.084 -0.084  0.117 -0.08667  C 0.146 -0.08933  0.175 -0.06533  0.177 -0.02667  C 0.179 0.00667  0.164 0.03867  0.14 0.04133  C 0.12 0.044  0.099 0.02933  0.098 0.00267  C 0.096 -0.01867  0.104 -0.04133  0.119 -0.044  C 0.131 -0.044  0.143 -0.03867  0.145 -0.024  C 0.146 -0.01467  0.144 -0.00533  0.138 -0.00133  C 0.135 0  0.133 0  0.13 -0.00133  E" pathEditMode="relative" ptsTypes="">
                                      <p:cBhvr>
                                        <p:cTn id="138" dur="20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C -0.00347 -0.11736 0.04045 -0.21875 0.09965 -0.22615 C 0.15642 -0.23449 0.2092 -0.15601 0.21285 -0.04189 C 0.21753 0.06343 0.18003 0.16135 0.12708 0.16852 C 0.07847 0.17408 0.03246 0.10857 0.02899 0.01065 C 0.02552 -0.0787 0.05642 -0.16319 0.10139 -0.1699 C 0.14305 -0.175 0.18194 -0.1206 0.18455 -0.03888 C 0.18715 0.03496 0.16232 0.10718 0.12535 0.11065 C 0.09167 0.11598 0.05989 0.07385 0.05712 0.00695 C 0.05573 -0.05254 0.07396 -0.11018 0.10312 -0.11388 C 0.12882 -0.11736 0.15451 -0.08588 0.15642 -0.03472 C 0.15798 0.00903 0.14479 0.05116 0.12361 0.05463 C 0.1059 0.05811 0.08732 0.03889 0.08628 0.00394 C 0.08472 -0.02453 0.09167 -0.05463 0.10486 -0.05787 C 0.11562 -0.05787 0.12621 -0.05069 0.12795 -0.03148 C 0.12882 -0.01898 0.12708 -0.00671 0.12187 -0.00162 C 0.11927 -4.07407E-6 0.11736 -4.07407E-6 0.11493 -0.00162 " pathEditMode="relative" rAng="0" ptsTypes="fffffffffffffffff">
                                      <p:cBhvr>
                                        <p:cTn id="140" dur="2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-3000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 -0.0125 C 0.00781 -0.10185 0.05781 -0.17917 0.12482 -0.18449 C 0.18889 -0.1912 0.24878 -0.13125 0.25278 -0.04445 C 0.25781 0.03542 0.2158 0.11018 0.15573 0.11551 C 0.10087 0.11944 0.04878 0.07014 0.04479 -0.0044 C 0.0408 -0.07245 0.07587 -0.13658 0.12673 -0.1419 C 0.17378 -0.14583 0.21788 -0.1044 0.22083 -0.0419 C 0.22378 0.01412 0.19583 0.06875 0.15382 0.07153 C 0.1158 0.07546 0.07986 0.04352 0.07673 -0.00718 C 0.07482 -0.05255 0.09583 -0.09653 0.12882 -0.09908 C 0.15781 -0.10185 0.1868 -0.07778 0.18889 -0.03912 C 0.1908 -0.00579 0.17587 0.02616 0.15173 0.02893 C 0.13177 0.03148 0.11076 0.0169 0.10972 -0.00972 C 0.10781 -0.03125 0.1158 -0.05394 0.13073 -0.05648 C 0.14288 -0.05648 0.15486 -0.05116 0.15677 -0.03658 C 0.15781 -0.02708 0.15573 -0.01783 0.14982 -0.01389 C 0.14687 -0.0125 0.14479 -0.0125 0.14184 -0.01389 " pathEditMode="relative" rAng="0" ptsTypes="fffffffffffffffff">
                                      <p:cBhvr>
                                        <p:cTn id="142" dur="20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0" y="-230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913 -0.05694 C -0.10312 -0.1463 -0.05312 -0.22361 0.01389 -0.22894 C 0.07795 -0.23565 0.13785 -0.17569 0.14184 -0.08889 C 0.14688 -0.00903 0.10486 0.06574 0.04479 0.07106 C -0.01007 0.075 -0.06215 0.02569 -0.06615 -0.04884 C -0.07014 -0.1169 -0.03507 -0.18102 0.0158 -0.18634 C 0.06285 -0.19028 0.10695 -0.14884 0.1099 -0.08634 C 0.11285 -0.03032 0.0849 0.02431 0.04288 0.02708 C 0.00486 0.03102 -0.03108 -0.00093 -0.0342 -0.05162 C -0.03611 -0.09699 -0.0151 -0.14097 0.01788 -0.14352 C 0.04688 -0.1463 0.07587 -0.12222 0.07795 -0.08356 C 0.07986 -0.05023 0.06493 -0.01829 0.0408 -0.01551 C 0.02083 -0.01296 -0.00017 -0.02755 -0.00121 -0.05417 C -0.00312 -0.07569 0.00486 -0.09838 0.01979 -0.10093 C 0.03195 -0.10093 0.04392 -0.0956 0.04583 -0.08102 C 0.04688 -0.07153 0.04479 -0.06227 0.03889 -0.05833 C 0.03594 -0.05694 0.03385 -0.05694 0.0309 -0.05833 " pathEditMode="relative" rAng="0" ptsTypes="fffffffffffffffff">
                                      <p:cBhvr>
                                        <p:cTn id="144" dur="20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0" y="-2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1" grpId="0" build="p"/>
      <p:bldP spid="1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6"/>
          <p:cNvSpPr txBox="1">
            <a:spLocks/>
          </p:cNvSpPr>
          <p:nvPr/>
        </p:nvSpPr>
        <p:spPr>
          <a:xfrm>
            <a:off x="0" y="1571612"/>
            <a:ext cx="3686172" cy="328614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Na zona de Manchester existiam vidoeiros de casca branca, coberto de líquenes de tons claros e onde as borboletas descansavam...</a:t>
            </a: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lang="pt-PT" sz="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sz="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4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4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4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kumimoji="0" lang="pt-PT" sz="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accent1"/>
              </a:buClr>
              <a:buSzPct val="70000"/>
            </a:pPr>
            <a:endParaRPr kumimoji="0" lang="pt-PT" sz="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 descr="peppered mo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1714488"/>
            <a:ext cx="2466240" cy="1857388"/>
          </a:xfrm>
          <a:prstGeom prst="rect">
            <a:avLst/>
          </a:prstGeom>
          <a:noFill/>
        </p:spPr>
      </p:pic>
      <p:pic>
        <p:nvPicPr>
          <p:cNvPr id="15364" name="Picture 4" descr="biston carbonar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8856" y="3857628"/>
            <a:ext cx="3009651" cy="1852608"/>
          </a:xfrm>
          <a:prstGeom prst="rect">
            <a:avLst/>
          </a:prstGeom>
          <a:noFill/>
        </p:spPr>
      </p:pic>
      <p:sp>
        <p:nvSpPr>
          <p:cNvPr id="16" name="Content Placeholder 6"/>
          <p:cNvSpPr txBox="1">
            <a:spLocks/>
          </p:cNvSpPr>
          <p:nvPr/>
        </p:nvSpPr>
        <p:spPr>
          <a:xfrm>
            <a:off x="0" y="1500174"/>
            <a:ext cx="3857652" cy="250033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Qual das duas variedades estaria melhor adaptada? Porquê?</a:t>
            </a: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lang="pt-P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14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14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14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kumimoji="0" lang="pt-P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accent1"/>
              </a:buClr>
              <a:buSzPct val="70000"/>
            </a:pP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ontent Placeholder 6"/>
          <p:cNvSpPr txBox="1">
            <a:spLocks/>
          </p:cNvSpPr>
          <p:nvPr/>
        </p:nvSpPr>
        <p:spPr>
          <a:xfrm>
            <a:off x="0" y="1571612"/>
            <a:ext cx="4214842" cy="300039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Os vidoeiros forneciam uma boa camuflagem às borboletas brancas...</a:t>
            </a: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lang="pt-PT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20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20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lang="pt-PT" sz="20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tabLst/>
              <a:defRPr/>
            </a:pPr>
            <a:endParaRPr kumimoji="0" lang="pt-PT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ct val="20000"/>
              </a:spcBef>
              <a:buClr>
                <a:schemeClr val="accent1"/>
              </a:buClr>
              <a:buSzPct val="70000"/>
            </a:pPr>
            <a:endParaRPr kumimoji="0" lang="pt-P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7158" y="3081734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... mas não às borboletas escuras, que eram uma presa fácil para as aves. 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" descr="peppered mo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790963"/>
            <a:ext cx="2466240" cy="1857388"/>
          </a:xfrm>
          <a:prstGeom prst="rect">
            <a:avLst/>
          </a:prstGeom>
          <a:noFill/>
        </p:spPr>
      </p:pic>
      <p:pic>
        <p:nvPicPr>
          <p:cNvPr id="20" name="Picture 2" descr="peppered mo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9929" y="1714488"/>
            <a:ext cx="2466240" cy="1857388"/>
          </a:xfrm>
          <a:prstGeom prst="rect">
            <a:avLst/>
          </a:prstGeom>
          <a:noFill/>
        </p:spPr>
      </p:pic>
      <p:pic>
        <p:nvPicPr>
          <p:cNvPr id="21" name="Picture 2" descr="peppered mo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9929" y="3790963"/>
            <a:ext cx="2466240" cy="1857388"/>
          </a:xfrm>
          <a:prstGeom prst="rect">
            <a:avLst/>
          </a:prstGeom>
          <a:noFill/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caso real: as borboletas de Manchester: </a:t>
            </a:r>
            <a:r>
              <a:rPr lang="pt-PT" sz="2800" b="1" i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Biston betularia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153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6" grpId="0"/>
      <p:bldP spid="16" grpId="1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4320" y="1571612"/>
            <a:ext cx="8821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 que terá acontecido como consequência da Revolução Industrial?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 descr="biston carbonaria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143116"/>
            <a:ext cx="4286250" cy="27813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22172" y="2214554"/>
            <a:ext cx="4106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Os líquenes foram morrendo e os troncos das árvores enegreceram...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3429000"/>
            <a:ext cx="4106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Qual é agora a variedade que melhor se consegue camuflar?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1928794" y="4214818"/>
            <a:ext cx="357190" cy="857256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Box 14"/>
          <p:cNvSpPr txBox="1"/>
          <p:nvPr/>
        </p:nvSpPr>
        <p:spPr>
          <a:xfrm>
            <a:off x="500034" y="5214950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Como eram menos predadas, as borboletas negras passaram a reproduzir-se mais e esta variedade passou a dominar! 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caso real: as borboletas de Manchester: </a:t>
            </a:r>
            <a:r>
              <a:rPr lang="pt-PT" sz="2800" b="1" i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Biston betularia</a:t>
            </a:r>
          </a:p>
        </p:txBody>
      </p:sp>
      <p:sp>
        <p:nvSpPr>
          <p:cNvPr id="3" name="Rec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396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214290"/>
            <a:ext cx="914400" cy="857251"/>
          </a:xfrm>
          <a:prstGeom prst="rect">
            <a:avLst/>
          </a:prstGeom>
          <a:noFill/>
        </p:spPr>
      </p:pic>
      <p:pic>
        <p:nvPicPr>
          <p:cNvPr id="43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357166"/>
            <a:ext cx="914400" cy="857251"/>
          </a:xfrm>
          <a:prstGeom prst="rect">
            <a:avLst/>
          </a:prstGeom>
          <a:noFill/>
        </p:spPr>
      </p:pic>
      <p:pic>
        <p:nvPicPr>
          <p:cNvPr id="44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214422"/>
            <a:ext cx="914400" cy="857251"/>
          </a:xfrm>
          <a:prstGeom prst="rect">
            <a:avLst/>
          </a:prstGeom>
          <a:noFill/>
        </p:spPr>
      </p:pic>
      <p:pic>
        <p:nvPicPr>
          <p:cNvPr id="45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714488"/>
            <a:ext cx="914400" cy="857251"/>
          </a:xfrm>
          <a:prstGeom prst="rect">
            <a:avLst/>
          </a:prstGeom>
          <a:noFill/>
        </p:spPr>
      </p:pic>
      <p:pic>
        <p:nvPicPr>
          <p:cNvPr id="46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1500174"/>
            <a:ext cx="914400" cy="857251"/>
          </a:xfrm>
          <a:prstGeom prst="rect">
            <a:avLst/>
          </a:prstGeom>
          <a:noFill/>
        </p:spPr>
      </p:pic>
      <p:pic>
        <p:nvPicPr>
          <p:cNvPr id="47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571744"/>
            <a:ext cx="914400" cy="857251"/>
          </a:xfrm>
          <a:prstGeom prst="rect">
            <a:avLst/>
          </a:prstGeom>
          <a:noFill/>
        </p:spPr>
      </p:pic>
      <p:pic>
        <p:nvPicPr>
          <p:cNvPr id="48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2786058"/>
            <a:ext cx="914400" cy="857251"/>
          </a:xfrm>
          <a:prstGeom prst="rect">
            <a:avLst/>
          </a:prstGeom>
          <a:noFill/>
        </p:spPr>
      </p:pic>
      <p:pic>
        <p:nvPicPr>
          <p:cNvPr id="49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714356"/>
            <a:ext cx="914400" cy="857251"/>
          </a:xfrm>
          <a:prstGeom prst="rect">
            <a:avLst/>
          </a:prstGeom>
          <a:noFill/>
        </p:spPr>
      </p:pic>
      <p:pic>
        <p:nvPicPr>
          <p:cNvPr id="50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571744"/>
            <a:ext cx="914400" cy="857251"/>
          </a:xfrm>
          <a:prstGeom prst="rect">
            <a:avLst/>
          </a:prstGeom>
          <a:noFill/>
        </p:spPr>
      </p:pic>
      <p:pic>
        <p:nvPicPr>
          <p:cNvPr id="51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1285860"/>
            <a:ext cx="914400" cy="857251"/>
          </a:xfrm>
          <a:prstGeom prst="rect">
            <a:avLst/>
          </a:prstGeom>
          <a:noFill/>
        </p:spPr>
      </p:pic>
      <p:pic>
        <p:nvPicPr>
          <p:cNvPr id="52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4500570"/>
            <a:ext cx="914400" cy="857251"/>
          </a:xfrm>
          <a:prstGeom prst="rect">
            <a:avLst/>
          </a:prstGeom>
          <a:noFill/>
        </p:spPr>
      </p:pic>
      <p:pic>
        <p:nvPicPr>
          <p:cNvPr id="53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5143512"/>
            <a:ext cx="914400" cy="857251"/>
          </a:xfrm>
          <a:prstGeom prst="rect">
            <a:avLst/>
          </a:prstGeom>
          <a:noFill/>
        </p:spPr>
      </p:pic>
      <p:pic>
        <p:nvPicPr>
          <p:cNvPr id="54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5572140"/>
            <a:ext cx="914400" cy="857251"/>
          </a:xfrm>
          <a:prstGeom prst="rect">
            <a:avLst/>
          </a:prstGeom>
          <a:noFill/>
        </p:spPr>
      </p:pic>
      <p:pic>
        <p:nvPicPr>
          <p:cNvPr id="55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2928934"/>
            <a:ext cx="914400" cy="857251"/>
          </a:xfrm>
          <a:prstGeom prst="rect">
            <a:avLst/>
          </a:prstGeom>
          <a:noFill/>
        </p:spPr>
      </p:pic>
      <p:pic>
        <p:nvPicPr>
          <p:cNvPr id="56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3643314"/>
            <a:ext cx="914400" cy="857251"/>
          </a:xfrm>
          <a:prstGeom prst="rect">
            <a:avLst/>
          </a:prstGeom>
          <a:noFill/>
        </p:spPr>
      </p:pic>
      <p:pic>
        <p:nvPicPr>
          <p:cNvPr id="57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857364"/>
            <a:ext cx="914400" cy="857251"/>
          </a:xfrm>
          <a:prstGeom prst="rect">
            <a:avLst/>
          </a:prstGeom>
          <a:noFill/>
        </p:spPr>
      </p:pic>
      <p:pic>
        <p:nvPicPr>
          <p:cNvPr id="58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357694"/>
            <a:ext cx="914400" cy="857251"/>
          </a:xfrm>
          <a:prstGeom prst="rect">
            <a:avLst/>
          </a:prstGeom>
          <a:noFill/>
        </p:spPr>
      </p:pic>
      <p:pic>
        <p:nvPicPr>
          <p:cNvPr id="59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3000372"/>
            <a:ext cx="914400" cy="857251"/>
          </a:xfrm>
          <a:prstGeom prst="rect">
            <a:avLst/>
          </a:prstGeom>
          <a:noFill/>
        </p:spPr>
      </p:pic>
      <p:pic>
        <p:nvPicPr>
          <p:cNvPr id="60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500042"/>
            <a:ext cx="914400" cy="857251"/>
          </a:xfrm>
          <a:prstGeom prst="rect">
            <a:avLst/>
          </a:prstGeom>
          <a:noFill/>
        </p:spPr>
      </p:pic>
      <p:pic>
        <p:nvPicPr>
          <p:cNvPr id="61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2000240"/>
            <a:ext cx="914400" cy="857251"/>
          </a:xfrm>
          <a:prstGeom prst="rect">
            <a:avLst/>
          </a:prstGeom>
          <a:noFill/>
        </p:spPr>
      </p:pic>
      <p:pic>
        <p:nvPicPr>
          <p:cNvPr id="62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4214818"/>
            <a:ext cx="914400" cy="857251"/>
          </a:xfrm>
          <a:prstGeom prst="rect">
            <a:avLst/>
          </a:prstGeom>
          <a:noFill/>
        </p:spPr>
      </p:pic>
      <p:pic>
        <p:nvPicPr>
          <p:cNvPr id="63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000108"/>
            <a:ext cx="914400" cy="857251"/>
          </a:xfrm>
          <a:prstGeom prst="rect">
            <a:avLst/>
          </a:prstGeom>
          <a:noFill/>
        </p:spPr>
      </p:pic>
      <p:pic>
        <p:nvPicPr>
          <p:cNvPr id="64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6710" y="2143116"/>
            <a:ext cx="914400" cy="857251"/>
          </a:xfrm>
          <a:prstGeom prst="rect">
            <a:avLst/>
          </a:prstGeom>
          <a:noFill/>
        </p:spPr>
      </p:pic>
      <p:pic>
        <p:nvPicPr>
          <p:cNvPr id="65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071942"/>
            <a:ext cx="914400" cy="857251"/>
          </a:xfrm>
          <a:prstGeom prst="rect">
            <a:avLst/>
          </a:prstGeom>
          <a:noFill/>
        </p:spPr>
      </p:pic>
      <p:pic>
        <p:nvPicPr>
          <p:cNvPr id="66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58" y="4286256"/>
            <a:ext cx="914400" cy="857251"/>
          </a:xfrm>
          <a:prstGeom prst="rect">
            <a:avLst/>
          </a:prstGeom>
          <a:noFill/>
        </p:spPr>
      </p:pic>
      <p:pic>
        <p:nvPicPr>
          <p:cNvPr id="67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01090" y="4000504"/>
            <a:ext cx="914400" cy="857251"/>
          </a:xfrm>
          <a:prstGeom prst="rect">
            <a:avLst/>
          </a:prstGeom>
          <a:noFill/>
        </p:spPr>
      </p:pic>
      <p:pic>
        <p:nvPicPr>
          <p:cNvPr id="68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5286388"/>
            <a:ext cx="914400" cy="857251"/>
          </a:xfrm>
          <a:prstGeom prst="rect">
            <a:avLst/>
          </a:prstGeom>
          <a:noFill/>
        </p:spPr>
      </p:pic>
      <p:pic>
        <p:nvPicPr>
          <p:cNvPr id="69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4857760"/>
            <a:ext cx="914400" cy="857251"/>
          </a:xfrm>
          <a:prstGeom prst="rect">
            <a:avLst/>
          </a:prstGeom>
          <a:noFill/>
        </p:spPr>
      </p:pic>
      <p:pic>
        <p:nvPicPr>
          <p:cNvPr id="70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5786454"/>
            <a:ext cx="914400" cy="857251"/>
          </a:xfrm>
          <a:prstGeom prst="rect">
            <a:avLst/>
          </a:prstGeom>
          <a:noFill/>
        </p:spPr>
      </p:pic>
      <p:pic>
        <p:nvPicPr>
          <p:cNvPr id="71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4714884"/>
            <a:ext cx="914400" cy="857251"/>
          </a:xfrm>
          <a:prstGeom prst="rect">
            <a:avLst/>
          </a:prstGeom>
          <a:noFill/>
        </p:spPr>
      </p:pic>
      <p:pic>
        <p:nvPicPr>
          <p:cNvPr id="72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4786322"/>
            <a:ext cx="914400" cy="857251"/>
          </a:xfrm>
          <a:prstGeom prst="rect">
            <a:avLst/>
          </a:prstGeom>
          <a:noFill/>
        </p:spPr>
      </p:pic>
      <p:pic>
        <p:nvPicPr>
          <p:cNvPr id="73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6710" y="5429264"/>
            <a:ext cx="914400" cy="857251"/>
          </a:xfrm>
          <a:prstGeom prst="rect">
            <a:avLst/>
          </a:prstGeom>
          <a:noFill/>
        </p:spPr>
      </p:pic>
      <p:pic>
        <p:nvPicPr>
          <p:cNvPr id="74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2143116"/>
            <a:ext cx="914400" cy="857251"/>
          </a:xfrm>
          <a:prstGeom prst="rect">
            <a:avLst/>
          </a:prstGeom>
          <a:noFill/>
        </p:spPr>
      </p:pic>
      <p:pic>
        <p:nvPicPr>
          <p:cNvPr id="75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4143380"/>
            <a:ext cx="914400" cy="857251"/>
          </a:xfrm>
          <a:prstGeom prst="rect">
            <a:avLst/>
          </a:prstGeom>
          <a:noFill/>
        </p:spPr>
      </p:pic>
      <p:pic>
        <p:nvPicPr>
          <p:cNvPr id="76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914400" cy="857251"/>
          </a:xfrm>
          <a:prstGeom prst="rect">
            <a:avLst/>
          </a:prstGeom>
          <a:noFill/>
        </p:spPr>
      </p:pic>
      <p:pic>
        <p:nvPicPr>
          <p:cNvPr id="77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214290"/>
            <a:ext cx="914400" cy="857251"/>
          </a:xfrm>
          <a:prstGeom prst="rect">
            <a:avLst/>
          </a:prstGeom>
          <a:noFill/>
        </p:spPr>
      </p:pic>
      <p:pic>
        <p:nvPicPr>
          <p:cNvPr id="78" name="Picture 60" descr="Ver imagem em tamanho r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6710" y="0"/>
            <a:ext cx="914400" cy="857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500"/>
                            </p:stCondLst>
                            <p:childTnLst>
                              <p:par>
                                <p:cTn id="1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6500"/>
                            </p:stCondLst>
                            <p:childTnLst>
                              <p:par>
                                <p:cTn id="1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7000"/>
                            </p:stCondLst>
                            <p:childTnLst>
                              <p:par>
                                <p:cTn id="1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8000"/>
                            </p:stCondLst>
                            <p:childTnLst>
                              <p:par>
                                <p:cTn id="1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500"/>
                            </p:stCondLst>
                            <p:childTnLst>
                              <p:par>
                                <p:cTn id="15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9000"/>
                            </p:stCondLst>
                            <p:childTnLst>
                              <p:par>
                                <p:cTn id="1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5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786314" y="1484784"/>
            <a:ext cx="350046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Poluição atmosférica</a:t>
            </a:r>
          </a:p>
          <a:p>
            <a:pPr algn="ctr"/>
            <a:endParaRPr lang="pt-PT" sz="1700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missão de gases e de partículas de pequenas dimensões para a atmosfera, alterando a sua constituição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6357949" y="3507848"/>
            <a:ext cx="357190" cy="857256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13"/>
          <p:cNvSpPr txBox="1"/>
          <p:nvPr/>
        </p:nvSpPr>
        <p:spPr>
          <a:xfrm>
            <a:off x="4714876" y="4572008"/>
            <a:ext cx="4000528" cy="1603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buClr>
                <a:srgbClr val="0087BF"/>
              </a:buClr>
              <a:buFont typeface="Arial" pitchFamily="34" charset="0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efeito de estufa</a:t>
            </a:r>
          </a:p>
          <a:p>
            <a:pPr>
              <a:lnSpc>
                <a:spcPts val="2400"/>
              </a:lnSpc>
              <a:buClr>
                <a:srgbClr val="0087BF"/>
              </a:buClr>
              <a:buFont typeface="Arial" pitchFamily="34" charset="0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aquecimento global</a:t>
            </a:r>
          </a:p>
          <a:p>
            <a:pPr>
              <a:lnSpc>
                <a:spcPts val="2400"/>
              </a:lnSpc>
              <a:buClr>
                <a:srgbClr val="0087BF"/>
              </a:buClr>
              <a:buFont typeface="Arial" pitchFamily="34" charset="0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chuvas ácidas</a:t>
            </a:r>
          </a:p>
          <a:p>
            <a:pPr>
              <a:lnSpc>
                <a:spcPts val="2400"/>
              </a:lnSpc>
              <a:buClr>
                <a:srgbClr val="0087BF"/>
              </a:buClr>
              <a:buFont typeface="Arial" pitchFamily="34" charset="0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destruição da camada de ozono</a:t>
            </a:r>
          </a:p>
          <a:p>
            <a:pPr>
              <a:lnSpc>
                <a:spcPts val="2400"/>
              </a:lnSpc>
              <a:buClr>
                <a:srgbClr val="0087BF"/>
              </a:buClr>
              <a:buFont typeface="Arial" pitchFamily="34" charset="0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problemas respiratórios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de poluição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1988840"/>
            <a:ext cx="5246248" cy="4876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86314" y="1124744"/>
            <a:ext cx="3500461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Poluição </a:t>
            </a:r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aquática</a:t>
            </a:r>
          </a:p>
          <a:p>
            <a:pPr algn="ctr"/>
            <a:endParaRPr lang="pt-PT" sz="2000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Libertação de substâncias contaminantes através de esgotos industriais 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urbanos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6357950" y="3643314"/>
            <a:ext cx="357190" cy="857256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Box 5"/>
          <p:cNvSpPr txBox="1"/>
          <p:nvPr/>
        </p:nvSpPr>
        <p:spPr>
          <a:xfrm>
            <a:off x="4714876" y="4572008"/>
            <a:ext cx="40005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>
              <a:lnSpc>
                <a:spcPts val="2400"/>
              </a:lnSpc>
              <a:buClr>
                <a:srgbClr val="0087BF"/>
              </a:buClr>
              <a:buFont typeface="Arial" pitchFamily="34" charset="0"/>
              <a:buChar char="•"/>
            </a:pPr>
            <a:r>
              <a:rPr lang="pt-PT" sz="2000" dirty="0" smtClean="0"/>
              <a:t>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contaminação das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águas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>
              <a:lnSpc>
                <a:spcPts val="2400"/>
              </a:lnSpc>
              <a:buClr>
                <a:srgbClr val="0087BF"/>
              </a:buClr>
              <a:buFont typeface="Arial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contaminação dos seres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vivos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>
              <a:lnSpc>
                <a:spcPts val="2400"/>
              </a:lnSpc>
              <a:buClr>
                <a:srgbClr val="0087BF"/>
              </a:buClr>
              <a:buFont typeface="Arial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destruição de </a:t>
            </a:r>
            <a:r>
              <a:rPr lang="pt-PT" sz="17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endParaRPr lang="pt-PT" sz="17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>
              <a:lnSpc>
                <a:spcPts val="2400"/>
              </a:lnSpc>
              <a:buClr>
                <a:srgbClr val="0087BF"/>
              </a:buClr>
              <a:buFont typeface="Arial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redução da biodiversidade</a:t>
            </a:r>
          </a:p>
          <a:p>
            <a:pPr indent="-342900">
              <a:lnSpc>
                <a:spcPts val="2400"/>
              </a:lnSpc>
              <a:buClr>
                <a:srgbClr val="0087BF"/>
              </a:buClr>
              <a:buFont typeface="Arial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ilhas de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lixo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770" name="Picture 2" descr="http://students.umf.maine.edu/learykp/public.www/pictures/trash-patter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071942"/>
            <a:ext cx="3476614" cy="2433630"/>
          </a:xfrm>
          <a:prstGeom prst="rect">
            <a:avLst/>
          </a:prstGeom>
          <a:noFill/>
        </p:spPr>
      </p:pic>
      <p:pic>
        <p:nvPicPr>
          <p:cNvPr id="32772" name="Picture 4" descr="http://students.umf.maine.edu/kanedc/public.www/great-pacific-garbage-pat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989" y="1785927"/>
            <a:ext cx="3596704" cy="2071702"/>
          </a:xfrm>
          <a:prstGeom prst="rect">
            <a:avLst/>
          </a:prstGeom>
          <a:noFill/>
        </p:spPr>
      </p:pic>
      <p:pic>
        <p:nvPicPr>
          <p:cNvPr id="32774" name="Picture 6" descr="http://envis.maharashtra.gov.in/envis_data/files/news/Water-pollut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2000240"/>
            <a:ext cx="2714643" cy="407501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786314" y="2813447"/>
            <a:ext cx="350046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libertação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de resíduos sólidos urbanos (papel, embalagens, etc.)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5720" y="2361654"/>
            <a:ext cx="4143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 ilha de lixo no Oceano Pacífico tem aproximadamente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duas vezes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 área de Espanha !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de poluição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70548" y="1472481"/>
            <a:ext cx="350046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Poluição do solo </a:t>
            </a:r>
            <a:endParaRPr lang="pt-PT" sz="2000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20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despejo de detritos industriais 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urbanos</a:t>
            </a:r>
          </a:p>
          <a:p>
            <a:pPr algn="ctr">
              <a:buFontTx/>
              <a:buChar char="-"/>
            </a:pP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Char char="-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utilização de fertilizantes e pesticidas</a:t>
            </a:r>
          </a:p>
          <a:p>
            <a:pPr algn="ctr"/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Down Arrow 7"/>
          <p:cNvSpPr/>
          <p:nvPr/>
        </p:nvSpPr>
        <p:spPr>
          <a:xfrm>
            <a:off x="6642183" y="3783577"/>
            <a:ext cx="357190" cy="857256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8"/>
          <p:cNvSpPr txBox="1"/>
          <p:nvPr/>
        </p:nvSpPr>
        <p:spPr>
          <a:xfrm>
            <a:off x="4965100" y="4744909"/>
            <a:ext cx="3711356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5725">
              <a:lnSpc>
                <a:spcPts val="2400"/>
              </a:lnSpc>
              <a:buClr>
                <a:srgbClr val="0087BF"/>
              </a:buClr>
              <a:buFont typeface="Arial" pitchFamily="34" charset="0"/>
              <a:buChar char="•"/>
            </a:pPr>
            <a:r>
              <a:rPr lang="pt-PT" sz="2000" dirty="0" smtClean="0"/>
              <a:t>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contaminação dos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solos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85725">
              <a:lnSpc>
                <a:spcPts val="2400"/>
              </a:lnSpc>
              <a:buClr>
                <a:srgbClr val="0087BF"/>
              </a:buClr>
              <a:buFont typeface="Arial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contaminação de lençóis de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água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85725">
              <a:lnSpc>
                <a:spcPts val="2400"/>
              </a:lnSpc>
              <a:buClr>
                <a:srgbClr val="0087BF"/>
              </a:buClr>
              <a:buFont typeface="Arial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empobrecimento do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794" name="Picture 2" descr="http://www.eb1-torre-pinhao.rcts.pt/imagens/ter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334" y="2102202"/>
            <a:ext cx="4391025" cy="3295651"/>
          </a:xfrm>
          <a:prstGeom prst="rect">
            <a:avLst/>
          </a:prstGeom>
          <a:noFill/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de poluição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1287328"/>
            <a:ext cx="2160240" cy="400110"/>
          </a:xfrm>
          <a:prstGeom prst="rect">
            <a:avLst/>
          </a:prstGeom>
          <a:solidFill>
            <a:srgbClr val="0087BF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pt-PT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Poluição </a:t>
            </a:r>
            <a:r>
              <a:rPr lang="pt-PT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</a:t>
            </a:r>
            <a:endParaRPr lang="pt-PT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818" name="Picture 2" descr="http://www.infoescola.com/files/2009/08/1-593d523e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980728"/>
            <a:ext cx="3643338" cy="2499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20" name="Picture 4" descr="http://www.youngreporters.org/IMG/jpg/graffiti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9693" y="3627354"/>
            <a:ext cx="3571968" cy="2666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22" name="Picture 6" descr="http://1.bp.blogspot.com/_5f8TWVrIi64/Sc5zDyuxPrI/AAAAAAAABRo/0DQ1AXATilA/s400/Polui%C3%A7%C3%A3o+visua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2484344"/>
            <a:ext cx="2781300" cy="3810000"/>
          </a:xfrm>
          <a:prstGeom prst="rect">
            <a:avLst/>
          </a:prstGeom>
          <a:noFill/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de poluição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smh.com.au/ffximage/2005/06/15/s11_gallery__550x3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204864"/>
            <a:ext cx="4348418" cy="2964830"/>
          </a:xfrm>
          <a:prstGeom prst="rect">
            <a:avLst/>
          </a:prstGeom>
          <a:noFill/>
        </p:spPr>
      </p:pic>
      <p:pic>
        <p:nvPicPr>
          <p:cNvPr id="35844" name="Picture 4" descr="http://www.christopherholt.com/photos-2003/construction/victoria_street_site_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64762" y="2204864"/>
            <a:ext cx="4371734" cy="296483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37171" y="1156682"/>
            <a:ext cx="2863220" cy="400110"/>
          </a:xfrm>
          <a:prstGeom prst="rect">
            <a:avLst/>
          </a:prstGeom>
          <a:solidFill>
            <a:srgbClr val="0087BF"/>
          </a:solidFill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/>
              <a:t>Poluição s</a:t>
            </a:r>
            <a:r>
              <a:rPr lang="pt-PT" dirty="0" smtClean="0"/>
              <a:t>onora</a:t>
            </a:r>
            <a:endParaRPr lang="pt-PT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de poluição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Som cidade.wav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65163" y="2229991"/>
            <a:ext cx="288032" cy="288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58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2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4282" y="1428736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800" b="1" i="0" u="none" strike="noStrike" kern="1200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214282" y="1571612"/>
            <a:ext cx="8686800" cy="64294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lvl="0" indent="-342900" algn="just">
              <a:spcBef>
                <a:spcPct val="200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</a:pP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Contaminação do ambiente</a:t>
            </a:r>
          </a:p>
          <a:p>
            <a:pPr marL="342900" lvl="0" indent="-342900" algn="just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-"/>
            </a:pPr>
            <a:endParaRPr kumimoji="0" lang="pt-P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209518" y="2071678"/>
            <a:ext cx="8686800" cy="64294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lvl="0" indent="-342900" algn="just">
              <a:spcBef>
                <a:spcPct val="20000"/>
              </a:spcBef>
              <a:buClr>
                <a:srgbClr val="0087BF"/>
              </a:buClr>
              <a:buSzPct val="70000"/>
              <a:buFont typeface="Arial" panose="020B0604020202020204" pitchFamily="34" charset="0"/>
              <a:buChar char="•"/>
            </a:pP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Morte dos organismos num curto espaço de tempo</a:t>
            </a:r>
          </a:p>
          <a:p>
            <a:pPr marL="342900" lvl="0" indent="-342900" algn="just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-"/>
            </a:pPr>
            <a:endParaRPr kumimoji="0" lang="pt-P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 descr="http://pepegrillo.com/wp-content/uploads/2009/01/av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2938" y="2636912"/>
            <a:ext cx="2245836" cy="1432750"/>
          </a:xfrm>
          <a:prstGeom prst="rect">
            <a:avLst/>
          </a:prstGeom>
          <a:noFill/>
        </p:spPr>
      </p:pic>
      <p:sp>
        <p:nvSpPr>
          <p:cNvPr id="12" name="Content Placeholder 6"/>
          <p:cNvSpPr txBox="1">
            <a:spLocks/>
          </p:cNvSpPr>
          <p:nvPr/>
        </p:nvSpPr>
        <p:spPr>
          <a:xfrm>
            <a:off x="214282" y="2636912"/>
            <a:ext cx="8686800" cy="9309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lvl="0" indent="-342900" algn="just">
              <a:lnSpc>
                <a:spcPts val="2400"/>
              </a:lnSpc>
              <a:buClr>
                <a:srgbClr val="0087BF"/>
              </a:buClr>
              <a:buSzPct val="70000"/>
              <a:buFont typeface="Arial" panose="020B0604020202020204" pitchFamily="34" charset="0"/>
              <a:buChar char="•"/>
            </a:pP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Morte dos organismos a longo prazo:</a:t>
            </a:r>
          </a:p>
          <a:p>
            <a:pPr marL="342900" lvl="0" indent="-342900" algn="just">
              <a:lnSpc>
                <a:spcPts val="2400"/>
              </a:lnSpc>
              <a:buClr>
                <a:schemeClr val="accent1"/>
              </a:buClr>
              <a:buSzPct val="70000"/>
            </a:pP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substâncias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bioacumuláveis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(ex.: metais pesados)</a:t>
            </a:r>
          </a:p>
          <a:p>
            <a:pPr marL="342900" lvl="0" indent="-342900" algn="just">
              <a:lnSpc>
                <a:spcPts val="2400"/>
              </a:lnSpc>
              <a:buClr>
                <a:schemeClr val="accent1"/>
              </a:buClr>
              <a:buSzPct val="70000"/>
              <a:buFontTx/>
              <a:buChar char="-"/>
            </a:pPr>
            <a:endParaRPr kumimoji="0" lang="pt-P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2400"/>
              </a:lnSpc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own Arrow 7"/>
          <p:cNvSpPr/>
          <p:nvPr/>
        </p:nvSpPr>
        <p:spPr>
          <a:xfrm>
            <a:off x="2714612" y="3651294"/>
            <a:ext cx="214314" cy="785818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1148676" y="4553675"/>
            <a:ext cx="3500462" cy="1971669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/>
          <a:p>
            <a:pPr marL="342900" lvl="0" indent="-342900" algn="just">
              <a:lnSpc>
                <a:spcPts val="2400"/>
              </a:lnSpc>
              <a:buClr>
                <a:schemeClr val="accent1"/>
              </a:buClr>
              <a:buSzPct val="70000"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Substâncias</a:t>
            </a:r>
            <a:r>
              <a:rPr kumimoji="0" lang="pt-PT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que se acumulam nos tecidos dos seres vivos (não são excretadas) e que causam a morte ou doenças graves quando atingem determinada concentração.</a:t>
            </a:r>
            <a:endParaRPr kumimoji="0" lang="pt-P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2400"/>
              </a:lnSpc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2" name="Picture 4" descr="http://www.portaec.net/library/pollution/fish_dying_pol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581128"/>
            <a:ext cx="2850345" cy="1900231"/>
          </a:xfrm>
          <a:prstGeom prst="rect">
            <a:avLst/>
          </a:prstGeom>
          <a:noFill/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Poluição: consequências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1" grpId="0" build="p"/>
      <p:bldP spid="12" grpId="0"/>
      <p:bldP spid="13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Marcador de Posição de Conteú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7767889"/>
              </p:ext>
            </p:extLst>
          </p:nvPr>
        </p:nvGraphicFramePr>
        <p:xfrm>
          <a:off x="5000628" y="1500174"/>
          <a:ext cx="3786214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6"/>
          <p:cNvSpPr txBox="1">
            <a:spLocks/>
          </p:cNvSpPr>
          <p:nvPr/>
        </p:nvSpPr>
        <p:spPr>
          <a:xfrm>
            <a:off x="214282" y="1412776"/>
            <a:ext cx="8686800" cy="64294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algn="just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pt-PT" sz="2000" b="1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Bioampliação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o que é?</a:t>
            </a:r>
          </a:p>
          <a:p>
            <a:pPr marL="342900" lvl="0" indent="-342900" algn="just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-"/>
            </a:pPr>
            <a:endParaRPr kumimoji="0" lang="pt-PT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866" name="Picture 2" descr="http://heeseokim.weebly.com/uploads/1/2/3/8/1238326/6585109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2071678"/>
            <a:ext cx="4464874" cy="3571900"/>
          </a:xfrm>
          <a:prstGeom prst="rect">
            <a:avLst/>
          </a:prstGeom>
          <a:noFill/>
        </p:spPr>
      </p:pic>
      <p:pic>
        <p:nvPicPr>
          <p:cNvPr id="36868" name="Picture 4" descr="http://www.tetes-chercheuses.fr/images/img45e68ebf8762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6722" y="2055718"/>
            <a:ext cx="4250960" cy="3871942"/>
          </a:xfrm>
          <a:prstGeom prst="rect">
            <a:avLst/>
          </a:prstGeom>
          <a:noFill/>
        </p:spPr>
      </p:pic>
      <p:sp>
        <p:nvSpPr>
          <p:cNvPr id="21" name="Divisa 20"/>
          <p:cNvSpPr/>
          <p:nvPr/>
        </p:nvSpPr>
        <p:spPr>
          <a:xfrm rot="5400000">
            <a:off x="4985479" y="5422641"/>
            <a:ext cx="947476" cy="817845"/>
          </a:xfrm>
          <a:prstGeom prst="chevron">
            <a:avLst/>
          </a:prstGeom>
          <a:solidFill>
            <a:schemeClr val="bg1"/>
          </a:solidFill>
          <a:ln>
            <a:solidFill>
              <a:srgbClr val="0087B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8" name="Grupo 17"/>
          <p:cNvGrpSpPr/>
          <p:nvPr/>
        </p:nvGrpSpPr>
        <p:grpSpPr>
          <a:xfrm>
            <a:off x="5868141" y="5357825"/>
            <a:ext cx="2968366" cy="615859"/>
            <a:chOff x="663233" y="3696974"/>
            <a:chExt cx="3122980" cy="615859"/>
          </a:xfrm>
          <a:solidFill>
            <a:schemeClr val="bg1"/>
          </a:solidFill>
        </p:grpSpPr>
        <p:sp>
          <p:nvSpPr>
            <p:cNvPr id="19" name="Arredondar Rectângulo de Canto do Mesmo Lado 18"/>
            <p:cNvSpPr/>
            <p:nvPr/>
          </p:nvSpPr>
          <p:spPr>
            <a:xfrm rot="5400000">
              <a:off x="1916793" y="2443414"/>
              <a:ext cx="615859" cy="3122980"/>
            </a:xfrm>
            <a:prstGeom prst="round2SameRect">
              <a:avLst/>
            </a:prstGeom>
            <a:grpFill/>
            <a:ln>
              <a:solidFill>
                <a:srgbClr val="0087BF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Arredondar Rectângulo de Canto do Mesmo Lado 18"/>
            <p:cNvSpPr/>
            <p:nvPr/>
          </p:nvSpPr>
          <p:spPr>
            <a:xfrm>
              <a:off x="663233" y="3727038"/>
              <a:ext cx="3092916" cy="55573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2456" tIns="8255" rIns="8255" bIns="8255" numCol="1" spcCol="1270" anchor="ctr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3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Os seres vivos mais afectados são os que se encontram no topo das cadeias alimentares</a:t>
              </a:r>
              <a:endParaRPr lang="pt-PT" sz="13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Divisa 35"/>
          <p:cNvSpPr/>
          <p:nvPr/>
        </p:nvSpPr>
        <p:spPr>
          <a:xfrm rot="5400000">
            <a:off x="4986221" y="2684448"/>
            <a:ext cx="947476" cy="816367"/>
          </a:xfrm>
          <a:prstGeom prst="chevron">
            <a:avLst/>
          </a:prstGeom>
          <a:solidFill>
            <a:schemeClr val="bg1"/>
          </a:solidFill>
          <a:ln>
            <a:solidFill>
              <a:srgbClr val="0087B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8" name="Grupo 37"/>
          <p:cNvGrpSpPr/>
          <p:nvPr/>
        </p:nvGrpSpPr>
        <p:grpSpPr>
          <a:xfrm>
            <a:off x="5868144" y="2500306"/>
            <a:ext cx="2969844" cy="853014"/>
            <a:chOff x="663233" y="887662"/>
            <a:chExt cx="3122980" cy="853014"/>
          </a:xfrm>
          <a:solidFill>
            <a:schemeClr val="bg1"/>
          </a:solidFill>
        </p:grpSpPr>
        <p:sp>
          <p:nvSpPr>
            <p:cNvPr id="39" name="Arredondar Rectângulo de Canto do Mesmo Lado 38"/>
            <p:cNvSpPr/>
            <p:nvPr/>
          </p:nvSpPr>
          <p:spPr>
            <a:xfrm rot="5400000">
              <a:off x="1798216" y="-247321"/>
              <a:ext cx="853014" cy="3122980"/>
            </a:xfrm>
            <a:prstGeom prst="round2SameRect">
              <a:avLst/>
            </a:prstGeom>
            <a:grpFill/>
            <a:ln>
              <a:solidFill>
                <a:srgbClr val="0087BF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Arredondar Rectângulo de Canto do Mesmo Lado 6"/>
            <p:cNvSpPr/>
            <p:nvPr/>
          </p:nvSpPr>
          <p:spPr>
            <a:xfrm>
              <a:off x="663234" y="929302"/>
              <a:ext cx="3081339" cy="7697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8" tIns="8890" rIns="8890" bIns="889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3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Quando um organismo se alimenta de outro que está contaminado, acumula essas substâncias no seu organismo</a:t>
              </a:r>
              <a:endParaRPr lang="pt-PT" sz="13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Divisa 41"/>
          <p:cNvSpPr/>
          <p:nvPr/>
        </p:nvSpPr>
        <p:spPr>
          <a:xfrm rot="5400000">
            <a:off x="4986222" y="3565992"/>
            <a:ext cx="947476" cy="816369"/>
          </a:xfrm>
          <a:prstGeom prst="chevron">
            <a:avLst/>
          </a:prstGeom>
          <a:solidFill>
            <a:schemeClr val="bg1"/>
          </a:solidFill>
          <a:ln>
            <a:solidFill>
              <a:srgbClr val="0087B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44" name="Grupo 43"/>
          <p:cNvGrpSpPr/>
          <p:nvPr/>
        </p:nvGrpSpPr>
        <p:grpSpPr>
          <a:xfrm>
            <a:off x="5868144" y="3500438"/>
            <a:ext cx="2969844" cy="615859"/>
            <a:chOff x="663233" y="1860568"/>
            <a:chExt cx="3122980" cy="615859"/>
          </a:xfrm>
          <a:solidFill>
            <a:schemeClr val="bg1"/>
          </a:solidFill>
        </p:grpSpPr>
        <p:sp>
          <p:nvSpPr>
            <p:cNvPr id="45" name="Arredondar Rectângulo de Canto do Mesmo Lado 44"/>
            <p:cNvSpPr/>
            <p:nvPr/>
          </p:nvSpPr>
          <p:spPr>
            <a:xfrm rot="5400000">
              <a:off x="1916793" y="607008"/>
              <a:ext cx="615859" cy="3122980"/>
            </a:xfrm>
            <a:prstGeom prst="round2SameRect">
              <a:avLst/>
            </a:prstGeom>
            <a:grpFill/>
            <a:ln>
              <a:solidFill>
                <a:srgbClr val="0087BF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Arredondar Rectângulo de Canto do Mesmo Lado 10"/>
            <p:cNvSpPr/>
            <p:nvPr/>
          </p:nvSpPr>
          <p:spPr>
            <a:xfrm>
              <a:off x="663233" y="1890632"/>
              <a:ext cx="3092916" cy="55573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6350" rIns="6350" bIns="6350" numCol="1" spcCol="1270" anchor="ctr" anchorCtr="0">
              <a:noAutofit/>
            </a:bodyPr>
            <a:lstStyle/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3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Cada ser vivo alimenta-se de mais do que um ser do nível trófico anterior</a:t>
              </a:r>
              <a:endParaRPr lang="pt-PT" sz="13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Divisa 47"/>
          <p:cNvSpPr/>
          <p:nvPr/>
        </p:nvSpPr>
        <p:spPr>
          <a:xfrm rot="5400000">
            <a:off x="4980037" y="4488504"/>
            <a:ext cx="947476" cy="828732"/>
          </a:xfrm>
          <a:prstGeom prst="chevron">
            <a:avLst/>
          </a:prstGeom>
          <a:solidFill>
            <a:schemeClr val="bg1"/>
          </a:solidFill>
          <a:ln>
            <a:solidFill>
              <a:srgbClr val="0087B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0" name="Grupo 49"/>
          <p:cNvGrpSpPr/>
          <p:nvPr/>
        </p:nvGrpSpPr>
        <p:grpSpPr>
          <a:xfrm>
            <a:off x="5868142" y="4264260"/>
            <a:ext cx="2957479" cy="945602"/>
            <a:chOff x="663233" y="2696336"/>
            <a:chExt cx="3122980" cy="945602"/>
          </a:xfrm>
          <a:solidFill>
            <a:schemeClr val="bg1"/>
          </a:solidFill>
        </p:grpSpPr>
        <p:sp>
          <p:nvSpPr>
            <p:cNvPr id="51" name="Arredondar Rectângulo de Canto do Mesmo Lado 50"/>
            <p:cNvSpPr/>
            <p:nvPr/>
          </p:nvSpPr>
          <p:spPr>
            <a:xfrm rot="5400000">
              <a:off x="1751922" y="1607647"/>
              <a:ext cx="945602" cy="3122980"/>
            </a:xfrm>
            <a:prstGeom prst="round2SameRect">
              <a:avLst/>
            </a:prstGeom>
            <a:grpFill/>
            <a:ln>
              <a:solidFill>
                <a:srgbClr val="0087BF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Arredondar Rectângulo de Canto do Mesmo Lado 14"/>
            <p:cNvSpPr/>
            <p:nvPr/>
          </p:nvSpPr>
          <p:spPr>
            <a:xfrm>
              <a:off x="663233" y="2742496"/>
              <a:ext cx="3076820" cy="85328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8" tIns="8890" rIns="8890" bIns="889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3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 concentração de substâncias bioacumuláveis aumenta ao longo da cadeia alimentar</a:t>
              </a:r>
              <a:endParaRPr lang="pt-PT" sz="13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pt-PT" sz="13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Poluição: consequências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6"/>
          <p:cNvSpPr txBox="1">
            <a:spLocks/>
          </p:cNvSpPr>
          <p:nvPr/>
        </p:nvSpPr>
        <p:spPr>
          <a:xfrm>
            <a:off x="421704" y="1571612"/>
            <a:ext cx="8686800" cy="64294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algn="just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Eutrofização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o que é?</a:t>
            </a:r>
            <a:endParaRPr kumimoji="0" lang="pt-PT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892" name="Picture 4" descr="http://3.bp.blogspot.com/_f63c8MYVkOA/R5X_MlWJF-I/AAAAAAAAAEE/YSnsO5W-lMA/s320/la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4989" y="1131013"/>
            <a:ext cx="2257425" cy="1800225"/>
          </a:xfrm>
          <a:prstGeom prst="rect">
            <a:avLst/>
          </a:prstGeom>
          <a:noFill/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3832341125"/>
              </p:ext>
            </p:extLst>
          </p:nvPr>
        </p:nvGraphicFramePr>
        <p:xfrm>
          <a:off x="357158" y="2431172"/>
          <a:ext cx="2428892" cy="1285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5" name="Grupo 14"/>
          <p:cNvGrpSpPr/>
          <p:nvPr/>
        </p:nvGrpSpPr>
        <p:grpSpPr>
          <a:xfrm>
            <a:off x="2643174" y="2431172"/>
            <a:ext cx="2214578" cy="1000132"/>
            <a:chOff x="1428728" y="1149126"/>
            <a:chExt cx="1638597" cy="704754"/>
          </a:xfrm>
          <a:solidFill>
            <a:srgbClr val="0087BF"/>
          </a:solidFill>
        </p:grpSpPr>
        <p:sp>
          <p:nvSpPr>
            <p:cNvPr id="16" name="Divisa 15"/>
            <p:cNvSpPr/>
            <p:nvPr/>
          </p:nvSpPr>
          <p:spPr>
            <a:xfrm>
              <a:off x="1428728" y="1149126"/>
              <a:ext cx="1638597" cy="704754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Divisa 4"/>
            <p:cNvSpPr/>
            <p:nvPr/>
          </p:nvSpPr>
          <p:spPr>
            <a:xfrm>
              <a:off x="1781105" y="1149126"/>
              <a:ext cx="933843" cy="7047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kern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Proliferação de bactérias, algas e jacintos de água</a:t>
              </a:r>
              <a:endParaRPr lang="pt-PT" sz="1200" b="1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upo 17"/>
          <p:cNvGrpSpPr/>
          <p:nvPr/>
        </p:nvGrpSpPr>
        <p:grpSpPr>
          <a:xfrm>
            <a:off x="4643438" y="2431172"/>
            <a:ext cx="2071702" cy="1000132"/>
            <a:chOff x="6357945" y="0"/>
            <a:chExt cx="1953369" cy="781347"/>
          </a:xfrm>
          <a:solidFill>
            <a:srgbClr val="0087BF"/>
          </a:solidFill>
        </p:grpSpPr>
        <p:sp>
          <p:nvSpPr>
            <p:cNvPr id="19" name="Divisa 18"/>
            <p:cNvSpPr/>
            <p:nvPr/>
          </p:nvSpPr>
          <p:spPr>
            <a:xfrm>
              <a:off x="6357945" y="0"/>
              <a:ext cx="1953369" cy="781347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Divisa 4"/>
            <p:cNvSpPr/>
            <p:nvPr/>
          </p:nvSpPr>
          <p:spPr>
            <a:xfrm>
              <a:off x="6748619" y="0"/>
              <a:ext cx="1172022" cy="78134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007" tIns="18669" rIns="18669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kern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Diminuição da luminosidade</a:t>
              </a:r>
              <a:endParaRPr lang="pt-PT" sz="1200" b="1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6500826" y="2431172"/>
            <a:ext cx="2415480" cy="966192"/>
            <a:chOff x="2180553" y="1017089"/>
            <a:chExt cx="2415480" cy="966192"/>
          </a:xfrm>
          <a:solidFill>
            <a:srgbClr val="0087BF"/>
          </a:solidFill>
        </p:grpSpPr>
        <p:sp>
          <p:nvSpPr>
            <p:cNvPr id="22" name="Divisa 21"/>
            <p:cNvSpPr/>
            <p:nvPr/>
          </p:nvSpPr>
          <p:spPr>
            <a:xfrm>
              <a:off x="2180553" y="1017089"/>
              <a:ext cx="2415480" cy="966192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Divisa 4"/>
            <p:cNvSpPr/>
            <p:nvPr/>
          </p:nvSpPr>
          <p:spPr>
            <a:xfrm>
              <a:off x="2663649" y="1017089"/>
              <a:ext cx="1449288" cy="96619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kern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Morte da vegetação submersa</a:t>
              </a:r>
              <a:endParaRPr lang="pt-PT" sz="1200" b="1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357158" y="3789040"/>
            <a:ext cx="2357211" cy="912611"/>
            <a:chOff x="2857609" y="865285"/>
            <a:chExt cx="3428781" cy="1269801"/>
          </a:xfrm>
          <a:solidFill>
            <a:srgbClr val="0087BF"/>
          </a:solidFill>
        </p:grpSpPr>
        <p:sp>
          <p:nvSpPr>
            <p:cNvPr id="25" name="Divisa 24"/>
            <p:cNvSpPr/>
            <p:nvPr/>
          </p:nvSpPr>
          <p:spPr>
            <a:xfrm>
              <a:off x="2857609" y="865285"/>
              <a:ext cx="3428781" cy="1269801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Divisa 4"/>
            <p:cNvSpPr/>
            <p:nvPr/>
          </p:nvSpPr>
          <p:spPr>
            <a:xfrm>
              <a:off x="3492510" y="865285"/>
              <a:ext cx="2158980" cy="126980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Proliferação de bactérias </a:t>
              </a:r>
              <a:r>
                <a:rPr lang="pt-PT" sz="1200" b="1" kern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decompositoras</a:t>
              </a:r>
              <a:endParaRPr lang="pt-PT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upo 26"/>
          <p:cNvGrpSpPr/>
          <p:nvPr/>
        </p:nvGrpSpPr>
        <p:grpSpPr>
          <a:xfrm>
            <a:off x="2379194" y="3815576"/>
            <a:ext cx="2121368" cy="857256"/>
            <a:chOff x="4331792" y="539351"/>
            <a:chExt cx="4804171" cy="1921668"/>
          </a:xfrm>
          <a:solidFill>
            <a:srgbClr val="0087BF"/>
          </a:solidFill>
        </p:grpSpPr>
        <p:sp>
          <p:nvSpPr>
            <p:cNvPr id="28" name="Divisa 27"/>
            <p:cNvSpPr/>
            <p:nvPr/>
          </p:nvSpPr>
          <p:spPr>
            <a:xfrm>
              <a:off x="4331792" y="539351"/>
              <a:ext cx="4804171" cy="1921668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Divisa 4"/>
            <p:cNvSpPr/>
            <p:nvPr/>
          </p:nvSpPr>
          <p:spPr>
            <a:xfrm>
              <a:off x="5292625" y="539351"/>
              <a:ext cx="2882503" cy="192166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0020" tIns="53340" rIns="53340" bIns="5334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Diminuição do oxigénio dissolvido</a:t>
              </a:r>
              <a:endParaRPr lang="pt-PT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4248826" y="3821698"/>
            <a:ext cx="2394876" cy="857256"/>
            <a:chOff x="4331792" y="539351"/>
            <a:chExt cx="4804171" cy="1921668"/>
          </a:xfrm>
          <a:solidFill>
            <a:srgbClr val="0087BF"/>
          </a:solidFill>
        </p:grpSpPr>
        <p:sp>
          <p:nvSpPr>
            <p:cNvPr id="31" name="Divisa 30"/>
            <p:cNvSpPr/>
            <p:nvPr/>
          </p:nvSpPr>
          <p:spPr>
            <a:xfrm>
              <a:off x="4331792" y="539351"/>
              <a:ext cx="4804171" cy="1921668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Divisa 4"/>
            <p:cNvSpPr/>
            <p:nvPr/>
          </p:nvSpPr>
          <p:spPr>
            <a:xfrm>
              <a:off x="4980086" y="539351"/>
              <a:ext cx="3195043" cy="192166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0020" tIns="53340" rIns="53340" bIns="5334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Peixes, moluscos e crustáceos morrem por asfixia</a:t>
              </a:r>
              <a:endParaRPr lang="pt-PT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upo 32"/>
          <p:cNvGrpSpPr/>
          <p:nvPr/>
        </p:nvGrpSpPr>
        <p:grpSpPr>
          <a:xfrm>
            <a:off x="6342300" y="3816934"/>
            <a:ext cx="2801700" cy="857256"/>
            <a:chOff x="4331792" y="539351"/>
            <a:chExt cx="4804171" cy="1921668"/>
          </a:xfrm>
          <a:solidFill>
            <a:srgbClr val="0087BF"/>
          </a:solidFill>
        </p:grpSpPr>
        <p:sp>
          <p:nvSpPr>
            <p:cNvPr id="34" name="Divisa 33"/>
            <p:cNvSpPr/>
            <p:nvPr/>
          </p:nvSpPr>
          <p:spPr>
            <a:xfrm>
              <a:off x="4331792" y="539351"/>
              <a:ext cx="4804171" cy="1921668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Divisa 4"/>
            <p:cNvSpPr/>
            <p:nvPr/>
          </p:nvSpPr>
          <p:spPr>
            <a:xfrm>
              <a:off x="4980086" y="539351"/>
              <a:ext cx="3195043" cy="192166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0020" tIns="53340" rIns="53340" bIns="5334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Proliferam bactérias anaeróbias que produzem substâncias tóxicas</a:t>
              </a:r>
              <a:endParaRPr lang="pt-PT" sz="1200" b="1" kern="12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7894" name="Picture 6" descr="http://4.bp.blogspot.com/_evSV0O4zlPM/Rkw9Nais3QI/AAAAAAAAAEo/KCQL0J9EidY/s320/eutrofiza%C3%A7%C3%A3o+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6853" y="1820367"/>
            <a:ext cx="2857520" cy="4272929"/>
          </a:xfrm>
          <a:prstGeom prst="rect">
            <a:avLst/>
          </a:prstGeom>
          <a:noFill/>
        </p:spPr>
      </p:pic>
      <p:pic>
        <p:nvPicPr>
          <p:cNvPr id="37896" name="Picture 8" descr="http://3.bp.blogspot.com/_glyLfBk9Cic/Sa_EinXHFVI/AAAAAAAAHGQ/d3l4iN4Hp8Q/s400/RIO+POJUCA+VERDE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67249" y="1820366"/>
            <a:ext cx="5697239" cy="4272929"/>
          </a:xfrm>
          <a:prstGeom prst="rect">
            <a:avLst/>
          </a:prstGeom>
          <a:noFill/>
        </p:spPr>
      </p:pic>
      <p:sp>
        <p:nvSpPr>
          <p:cNvPr id="36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Poluição: consequências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6" grpId="1" build="allAtOnce"/>
      <p:bldGraphic spid="11" grpId="0">
        <p:bldAsOne/>
      </p:bldGraphic>
      <p:bldGraphic spid="11" grpId="1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71472" y="1484784"/>
            <a:ext cx="800105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</a:t>
            </a:r>
            <a:endParaRPr lang="pt-PT" sz="4400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Utilização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Recurso energético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Matéria prima para vários materiais (plásticos, fibras, etc.)</a:t>
            </a:r>
          </a:p>
          <a:p>
            <a:pPr>
              <a:buFontTx/>
              <a:buChar char="-"/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Marés negras, resultantes de acidentes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Derrames acidentais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Derrames resultantes da lavagem dos porões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 sua combustão liberta gases poluentes (CO</a:t>
            </a:r>
            <a:r>
              <a:rPr lang="pt-PT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Poluentes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1472" y="1628800"/>
            <a:ext cx="800105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Clorofluorcarbonetos (</a:t>
            </a:r>
            <a:r>
              <a:rPr lang="pt-PT" sz="4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CFC)</a:t>
            </a:r>
            <a:endParaRPr lang="pt-PT" sz="44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sz="2400" dirty="0" smtClean="0"/>
          </a:p>
          <a:p>
            <a:endParaRPr lang="pt-PT" sz="2400" dirty="0" smtClean="0"/>
          </a:p>
          <a:p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Eram utilizados em...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Máquinas de produção de frio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Isolante térmico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Aerossóis</a:t>
            </a:r>
          </a:p>
          <a:p>
            <a:endParaRPr lang="pt-PT" sz="2000" dirty="0" smtClean="0"/>
          </a:p>
          <a:p>
            <a:endParaRPr lang="pt-PT" sz="2000" dirty="0" smtClean="0"/>
          </a:p>
          <a:p>
            <a:r>
              <a:rPr lang="pt-PT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Destruição da camada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ozono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Poluentes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1472" y="1785926"/>
            <a:ext cx="80010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Fosfatos e nitratos</a:t>
            </a:r>
          </a:p>
          <a:p>
            <a:endParaRPr lang="pt-PT" sz="2400" dirty="0" smtClean="0"/>
          </a:p>
          <a:p>
            <a:endParaRPr lang="pt-PT" sz="2400" dirty="0" smtClean="0"/>
          </a:p>
          <a:p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Utilização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Fertilizantes e detergentes (sector agrícola, esgotos domésticos e industriais)</a:t>
            </a:r>
          </a:p>
          <a:p>
            <a:pPr>
              <a:buFontTx/>
              <a:buChar char="-"/>
            </a:pPr>
            <a:endParaRPr lang="pt-PT" sz="2000" dirty="0" smtClean="0"/>
          </a:p>
          <a:p>
            <a:endParaRPr lang="pt-PT" sz="2000" dirty="0" smtClean="0"/>
          </a:p>
          <a:p>
            <a:r>
              <a:rPr lang="pt-PT" sz="2000" dirty="0"/>
              <a:t>Consequências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Eutrofização</a:t>
            </a:r>
          </a:p>
          <a:p>
            <a:endParaRPr lang="pt-PT" sz="2000" dirty="0" smtClean="0"/>
          </a:p>
          <a:p>
            <a:endParaRPr lang="pt-PT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Poluentes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5720" y="1785926"/>
            <a:ext cx="857256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Metais pesados </a:t>
            </a:r>
            <a:endParaRPr lang="pt-PT" sz="4400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chumbo, mercúrio, cádmio, etc.)</a:t>
            </a:r>
          </a:p>
          <a:p>
            <a:endParaRPr lang="pt-PT" sz="2400" dirty="0" smtClean="0"/>
          </a:p>
          <a:p>
            <a:endParaRPr lang="pt-PT" sz="2400" dirty="0" smtClean="0"/>
          </a:p>
          <a:p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Utilização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Pilhas, tintas, material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elétrico, etc.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pt-PT" sz="2000" dirty="0" smtClean="0"/>
          </a:p>
          <a:p>
            <a:endParaRPr lang="pt-PT" sz="2000" dirty="0" smtClean="0"/>
          </a:p>
          <a:p>
            <a:r>
              <a:rPr lang="pt-PT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São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bioacumuláveis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sua concentração aumenta ao longo da cadeia trófica –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bioampliação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Provocam lesões no sistema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nervoso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Podem causar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esterilidade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Poluentes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1472" y="1785926"/>
            <a:ext cx="800105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DDT </a:t>
            </a:r>
          </a:p>
          <a:p>
            <a:endParaRPr lang="pt-PT" sz="2400" dirty="0" smtClean="0"/>
          </a:p>
          <a:p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Utilização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Pesticida – foi utilizado para combater os mosquitos causadores da malária e do tifo</a:t>
            </a:r>
          </a:p>
          <a:p>
            <a:endParaRPr lang="pt-PT" sz="2000" dirty="0" smtClean="0"/>
          </a:p>
          <a:p>
            <a:endParaRPr lang="pt-PT" sz="2000" dirty="0" smtClean="0"/>
          </a:p>
          <a:p>
            <a:r>
              <a:rPr lang="pt-PT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Bioacumulável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Provoca cancro</a:t>
            </a:r>
          </a:p>
          <a:p>
            <a:endParaRPr lang="pt-PT" sz="200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Poluentes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1472" y="1700808"/>
            <a:ext cx="800105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Compostos radioativos</a:t>
            </a:r>
          </a:p>
          <a:p>
            <a:endParaRPr lang="pt-PT" sz="2400" dirty="0" smtClean="0"/>
          </a:p>
          <a:p>
            <a:endParaRPr lang="pt-PT" sz="2400" dirty="0" smtClean="0"/>
          </a:p>
          <a:p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Utilização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Recurso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energético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Armas nucleares</a:t>
            </a:r>
          </a:p>
          <a:p>
            <a:pPr>
              <a:buFontTx/>
              <a:buChar char="-"/>
            </a:pPr>
            <a:endParaRPr lang="pt-PT" sz="2000" dirty="0" smtClean="0"/>
          </a:p>
          <a:p>
            <a:pPr>
              <a:buFontTx/>
              <a:buChar char="-"/>
            </a:pPr>
            <a:endParaRPr lang="pt-PT" sz="2000" dirty="0" smtClean="0"/>
          </a:p>
          <a:p>
            <a:r>
              <a:rPr lang="pt-PT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Radiações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Lixo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radioativo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Contaminação do solo, do ar e da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água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Provocam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cancro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Provocam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malformações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Poluentes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1472" y="1785926"/>
            <a:ext cx="800105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Óxidos de enxofre (SOx)</a:t>
            </a:r>
          </a:p>
          <a:p>
            <a:endParaRPr lang="pt-PT" sz="2400" dirty="0" smtClean="0"/>
          </a:p>
          <a:p>
            <a:endParaRPr lang="pt-PT" sz="2400" dirty="0" smtClean="0"/>
          </a:p>
          <a:p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Origem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Combustão de carvão rico em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enxofre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Combustão de gasóleo e gasolina (automóveis)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Atividade vulcânica</a:t>
            </a:r>
          </a:p>
          <a:p>
            <a:pPr>
              <a:buFontTx/>
              <a:buChar char="-"/>
            </a:pPr>
            <a:endParaRPr lang="pt-PT" sz="2000" dirty="0" smtClean="0"/>
          </a:p>
          <a:p>
            <a:pPr>
              <a:buFontTx/>
              <a:buChar char="-"/>
            </a:pPr>
            <a:endParaRPr lang="pt-PT" sz="2000" dirty="0" smtClean="0"/>
          </a:p>
          <a:p>
            <a:r>
              <a:rPr lang="pt-PT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Chuvas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ácidas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Provoca problemas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respiratórios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sz="2000" dirty="0" smtClean="0"/>
          </a:p>
          <a:p>
            <a:endParaRPr lang="pt-PT" sz="2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Poluentes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1472" y="1785926"/>
            <a:ext cx="800105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Óxidos de azoto (NOx)</a:t>
            </a:r>
          </a:p>
          <a:p>
            <a:endParaRPr lang="pt-PT" sz="2400" dirty="0" smtClean="0"/>
          </a:p>
          <a:p>
            <a:endParaRPr lang="pt-PT" sz="2400" dirty="0" smtClean="0"/>
          </a:p>
          <a:p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Origem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Motores  de automóveis 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aviões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Incineradoras</a:t>
            </a:r>
          </a:p>
          <a:p>
            <a:pPr>
              <a:buFontTx/>
              <a:buChar char="-"/>
            </a:pPr>
            <a:endParaRPr lang="pt-PT" sz="2000" dirty="0" smtClean="0"/>
          </a:p>
          <a:p>
            <a:pPr>
              <a:buFontTx/>
              <a:buChar char="-"/>
            </a:pPr>
            <a:endParaRPr lang="pt-PT" sz="2000" dirty="0" smtClean="0"/>
          </a:p>
          <a:p>
            <a:pPr>
              <a:buClr>
                <a:srgbClr val="0087BF"/>
              </a:buClr>
            </a:pPr>
            <a:r>
              <a:rPr lang="pt-PT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Smog (smoke+fog) – nevoeiro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fotoquímico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Chuvas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ácidas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Doenças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respiratórias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sz="2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Poluentes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1472" y="1785926"/>
            <a:ext cx="800105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Dióxido de </a:t>
            </a:r>
            <a:r>
              <a:rPr lang="pt-PT" sz="4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carbono (</a:t>
            </a:r>
            <a:r>
              <a:rPr lang="pt-PT" sz="4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PT" sz="4400" b="1" baseline="-250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4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pt-PT" sz="2400" dirty="0" smtClean="0"/>
          </a:p>
          <a:p>
            <a:endParaRPr lang="pt-PT" sz="2400" dirty="0" smtClean="0"/>
          </a:p>
          <a:p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Origem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Combustão de combustíveis fósseis e derivados (carvão, gasolina, gasóleo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Incêndios</a:t>
            </a:r>
          </a:p>
          <a:p>
            <a:pPr>
              <a:buFontTx/>
              <a:buChar char="-"/>
            </a:pPr>
            <a:endParaRPr lang="pt-PT" sz="2000" dirty="0" smtClean="0"/>
          </a:p>
          <a:p>
            <a:r>
              <a:rPr lang="pt-PT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</a:t>
            </a: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Aumento do efeito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estufa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Aquecimento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sz="2000" dirty="0" smtClean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142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Poluentes</a:t>
            </a:r>
            <a:endParaRPr lang="pt-PT" sz="2800" b="1" i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1119</TotalTime>
  <Words>817</Words>
  <Application>Microsoft Office PowerPoint</Application>
  <PresentationFormat>Apresentação no Ecrã (4:3)</PresentationFormat>
  <Paragraphs>239</Paragraphs>
  <Slides>23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4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Constituição e funcionamento dos ecossistemas</dc:title>
  <dc:creator>Carlos</dc:creator>
  <cp:lastModifiedBy>Maria Lopes Santos</cp:lastModifiedBy>
  <cp:revision>100</cp:revision>
  <dcterms:created xsi:type="dcterms:W3CDTF">2009-09-27T18:49:07Z</dcterms:created>
  <dcterms:modified xsi:type="dcterms:W3CDTF">2014-06-06T14:30:00Z</dcterms:modified>
</cp:coreProperties>
</file>