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98" r:id="rId2"/>
    <p:sldId id="301" r:id="rId3"/>
    <p:sldId id="300" r:id="rId4"/>
    <p:sldId id="303" r:id="rId5"/>
    <p:sldId id="302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3" r:id="rId15"/>
    <p:sldId id="312" r:id="rId1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7BF"/>
    <a:srgbClr val="555555"/>
    <a:srgbClr val="FFFFFF"/>
    <a:srgbClr val="FF3333"/>
    <a:srgbClr val="0096D2"/>
    <a:srgbClr val="00AAEE"/>
    <a:srgbClr val="FF7D7D"/>
    <a:srgbClr val="FF3B3B"/>
    <a:srgbClr val="FFFFA3"/>
    <a:srgbClr val="5FBB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F60E9B-0173-4FB1-8395-23718530F79E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D28D0-EB7A-4D67-BBFC-1EB7D67C8589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44299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46159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6189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583817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375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324304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15315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596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5983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06619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65133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06999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dirty="0" smtClean="0"/>
              <a:t>Clique para editar o estilo</a:t>
            </a:r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0C50B-3460-4C58-B89B-7D25656D1650}" type="datetimeFigureOut">
              <a:rPr lang="pt-PT" smtClean="0"/>
              <a:t>05-06-2014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378145-2E7F-4A00-9930-F35883131D9C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440" y="188640"/>
            <a:ext cx="387532" cy="473650"/>
          </a:xfrm>
          <a:prstGeom prst="rect">
            <a:avLst/>
          </a:prstGeom>
        </p:spPr>
      </p:pic>
      <p:sp>
        <p:nvSpPr>
          <p:cNvPr id="11" name="Caixa de Texto 2"/>
          <p:cNvSpPr txBox="1">
            <a:spLocks noChangeArrowheads="1"/>
          </p:cNvSpPr>
          <p:nvPr userDrawn="1"/>
        </p:nvSpPr>
        <p:spPr bwMode="auto">
          <a:xfrm>
            <a:off x="3637252" y="6613321"/>
            <a:ext cx="5471252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r">
              <a:spcAft>
                <a:spcPts val="0"/>
              </a:spcAft>
            </a:pPr>
            <a:r>
              <a:rPr lang="pt-PT" sz="700" b="1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Exploratório </a:t>
            </a:r>
            <a:r>
              <a:rPr lang="pt-PT" sz="700" b="1" dirty="0">
                <a:solidFill>
                  <a:srgbClr val="555555"/>
                </a:solidFill>
                <a:effectLst/>
                <a:latin typeface="Arial"/>
                <a:ea typeface="Times New Roman"/>
              </a:rPr>
              <a:t>8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│</a:t>
            </a:r>
            <a:r>
              <a:rPr lang="pt-PT" sz="700" dirty="0" smtClean="0">
                <a:solidFill>
                  <a:srgbClr val="555555"/>
                </a:solidFill>
                <a:effectLst/>
                <a:latin typeface="Arial"/>
                <a:ea typeface="Times New Roman"/>
              </a:rPr>
              <a:t>Carlos D. Pereira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</a:t>
            </a:r>
            <a:r>
              <a:rPr lang="pt-PT" sz="700" dirty="0" smtClean="0">
                <a:effectLst/>
                <a:latin typeface="Arial"/>
                <a:ea typeface="Times New Roman"/>
              </a:rPr>
              <a:t>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Gabriela Pintão 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Joana C. Ramos</a:t>
            </a:r>
            <a:r>
              <a:rPr lang="pt-PT" sz="700" b="1" dirty="0" smtClean="0">
                <a:solidFill>
                  <a:srgbClr val="96C832"/>
                </a:solidFill>
                <a:effectLst/>
                <a:latin typeface="Arial"/>
                <a:ea typeface="Times New Roman"/>
              </a:rPr>
              <a:t> • </a:t>
            </a:r>
            <a:r>
              <a:rPr lang="pt-PT" sz="700" kern="1200" dirty="0" smtClean="0">
                <a:solidFill>
                  <a:srgbClr val="555555"/>
                </a:solidFill>
                <a:effectLst/>
                <a:latin typeface="Arial"/>
                <a:ea typeface="Times New Roman"/>
                <a:cs typeface="+mn-cs"/>
              </a:rPr>
              <a:t>José M. Machado</a:t>
            </a:r>
            <a:endParaRPr lang="pt-PT" sz="700" kern="1200" dirty="0">
              <a:solidFill>
                <a:srgbClr val="555555"/>
              </a:solidFill>
              <a:effectLst/>
              <a:latin typeface="Arial"/>
              <a:ea typeface="Times New Roman"/>
              <a:cs typeface="+mn-cs"/>
            </a:endParaRPr>
          </a:p>
        </p:txBody>
      </p:sp>
      <p:sp>
        <p:nvSpPr>
          <p:cNvPr id="10" name="Rectângulo 9"/>
          <p:cNvSpPr/>
          <p:nvPr userDrawn="1"/>
        </p:nvSpPr>
        <p:spPr>
          <a:xfrm>
            <a:off x="107504" y="103758"/>
            <a:ext cx="77129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biológicos</a:t>
            </a:r>
          </a:p>
        </p:txBody>
      </p:sp>
    </p:spTree>
    <p:extLst>
      <p:ext uri="{BB962C8B-B14F-4D97-AF65-F5344CB8AC3E}">
        <p14:creationId xmlns:p14="http://schemas.microsoft.com/office/powerpoint/2010/main" val="398633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010725"/>
            <a:ext cx="6228184" cy="4736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179512" y="908720"/>
            <a:ext cx="864096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7800"/>
              </a:lnSpc>
            </a:pPr>
            <a:r>
              <a:rPr lang="pt-PT" sz="80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</a:t>
            </a:r>
          </a:p>
          <a:p>
            <a:pPr>
              <a:lnSpc>
                <a:spcPts val="7800"/>
              </a:lnSpc>
            </a:pPr>
            <a:r>
              <a:rPr lang="pt-PT" sz="80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biológicos</a:t>
            </a:r>
            <a:endParaRPr lang="pt-PT" sz="80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71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55576" y="797511"/>
            <a:ext cx="7632848" cy="1054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5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recursos biológicos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correspondem ao conjunto de seres vivos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que 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Homem utiliza para se alimentar, mas também para fabricar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vestuário, calçado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mobiliário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papel, borracha ou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medicamentos.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524" y="2132856"/>
            <a:ext cx="7694953" cy="4320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2490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863588" y="1636826"/>
            <a:ext cx="7416824" cy="6356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Em termos históricos o Homem tem dependido, essencialmente,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da agricultura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, produção animal e pesca para obter alimento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Rectângulo 11"/>
          <p:cNvSpPr/>
          <p:nvPr/>
        </p:nvSpPr>
        <p:spPr>
          <a:xfrm>
            <a:off x="539552" y="764704"/>
            <a:ext cx="67687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32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 de alimento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79"/>
          <a:stretch/>
        </p:blipFill>
        <p:spPr bwMode="auto">
          <a:xfrm>
            <a:off x="150937" y="2996952"/>
            <a:ext cx="8856984" cy="3005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274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2" r="5602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3347864" y="5013176"/>
            <a:ext cx="5641969" cy="16068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>
              <a:lnSpc>
                <a:spcPts val="2400"/>
              </a:lnSpc>
            </a:pP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Como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é que se pode produzir mais alimento e distribuí-lo de forma equitativa pelos 8,9 mil milhões de pessoas que se pensa que existam no ano 2050? </a:t>
            </a:r>
            <a:endParaRPr lang="pt-PT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2400"/>
              </a:lnSpc>
            </a:pP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pt-PT" b="1" dirty="0">
                <a:latin typeface="Arial" panose="020B0604020202020204" pitchFamily="34" charset="0"/>
                <a:cs typeface="Arial" panose="020B0604020202020204" pitchFamily="34" charset="0"/>
              </a:rPr>
              <a:t>como fazê-lo de forma sustentável?</a:t>
            </a:r>
          </a:p>
        </p:txBody>
      </p:sp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37" y="332604"/>
            <a:ext cx="3409746" cy="3528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Oval 3"/>
          <p:cNvSpPr/>
          <p:nvPr/>
        </p:nvSpPr>
        <p:spPr>
          <a:xfrm>
            <a:off x="289621" y="1129868"/>
            <a:ext cx="3723462" cy="2293799"/>
          </a:xfrm>
          <a:prstGeom prst="ellipse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Desde </a:t>
            </a:r>
            <a:r>
              <a:rPr lang="pt-PT" sz="1200" dirty="0">
                <a:latin typeface="Arial" panose="020B0604020202020204" pitchFamily="34" charset="0"/>
                <a:cs typeface="Arial" panose="020B0604020202020204" pitchFamily="34" charset="0"/>
              </a:rPr>
              <a:t>1950, tem-se assistido a um aumento bastante acentuado </a:t>
            </a:r>
            <a:r>
              <a:rPr lang="pt-P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da produção </a:t>
            </a:r>
            <a:r>
              <a:rPr lang="pt-PT" sz="1200" dirty="0">
                <a:latin typeface="Arial" panose="020B0604020202020204" pitchFamily="34" charset="0"/>
                <a:cs typeface="Arial" panose="020B0604020202020204" pitchFamily="34" charset="0"/>
              </a:rPr>
              <a:t>de alimento, para responder ao elevado crescimento populacional</a:t>
            </a:r>
            <a:r>
              <a:rPr lang="pt-PT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978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67544" y="1636826"/>
            <a:ext cx="8352928" cy="2913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cultura de apenas três espécies de plantas – trigo, arroz 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milho –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fornece mais de metade das calorias ingeridas, globalmente, pela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população humana.</a:t>
            </a:r>
          </a:p>
          <a:p>
            <a:pPr algn="just">
              <a:lnSpc>
                <a:spcPts val="2200"/>
              </a:lnSpc>
            </a:pP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Por não ter capacidade económica para comprar carne ou peixe,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dois terços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da população mundial sobrevive, principalmente, à base das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espécies referidas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anteriormente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2200"/>
              </a:lnSpc>
            </a:pP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Por outro lado, um consumo elevado de carne implica um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elevado consumo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de ração, produzida a partir de cereais. Este facto levou 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um grande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aumento do cultivo de cereais.</a:t>
            </a:r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539552" y="764704"/>
            <a:ext cx="67687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3200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Produção de alimento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722" y="4293096"/>
            <a:ext cx="4320000" cy="2473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7981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ângulo 7"/>
          <p:cNvSpPr/>
          <p:nvPr/>
        </p:nvSpPr>
        <p:spPr>
          <a:xfrm>
            <a:off x="5292080" y="6434286"/>
            <a:ext cx="3816424" cy="404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67544" y="1636826"/>
            <a:ext cx="8352928" cy="16039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 maior produção de alimento a partir de 1950 deve-se ao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aumento das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áreas de produção agrícola (o que tem contribuído para 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aumentar 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áreas desflorestadas) e ao tipo de exploração agrícola. Para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aumentar 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produção, os países desenvolvidos recorrem à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agricultura 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intensiva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, que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se caracteriza pela 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monocultura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São várias as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consequências negativas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da agricultura intensiva.</a:t>
            </a:r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539552" y="764704"/>
            <a:ext cx="67687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Agricultura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915" y="3428370"/>
            <a:ext cx="8700170" cy="3005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8330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954594"/>
            <a:ext cx="8136904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a biodiversidade</a:t>
            </a:r>
          </a:p>
          <a:p>
            <a:pPr algn="just">
              <a:spcBef>
                <a:spcPts val="600"/>
              </a:spcBef>
            </a:pPr>
            <a:endParaRPr lang="pt-PT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Degradação dos </a:t>
            </a:r>
            <a:r>
              <a:rPr lang="pt-PT" i="1" dirty="0">
                <a:latin typeface="Arial" panose="020B0604020202020204" pitchFamily="34" charset="0"/>
                <a:cs typeface="Arial" panose="020B0604020202020204" pitchFamily="34" charset="0"/>
              </a:rPr>
              <a:t>habitats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, como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consequência da desflorestação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Morte de peixes devido à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escorrência de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pesticidas para os cursos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água</a:t>
            </a:r>
          </a:p>
          <a:p>
            <a:pPr algn="just">
              <a:spcBef>
                <a:spcPts val="600"/>
              </a:spcBef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Perda da diversidade devido à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substituição de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muitas espécies selvagens</a:t>
            </a:r>
          </a:p>
          <a:p>
            <a:pPr algn="just">
              <a:spcBef>
                <a:spcPts val="600"/>
              </a:spcBef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por um número reduzido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espécies utilizadas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na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monocultura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56" b="25258"/>
          <a:stretch/>
        </p:blipFill>
        <p:spPr bwMode="auto">
          <a:xfrm>
            <a:off x="2204653" y="2563920"/>
            <a:ext cx="4662686" cy="1973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8031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954594"/>
            <a:ext cx="8136904" cy="5247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os </a:t>
            </a:r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recursos </a:t>
            </a:r>
            <a:r>
              <a:rPr lang="pt-PT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hídricos</a:t>
            </a:r>
          </a:p>
          <a:p>
            <a:pPr algn="just">
              <a:spcBef>
                <a:spcPts val="600"/>
              </a:spcBef>
            </a:pPr>
            <a:endParaRPr lang="pt-PT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Desperdício de água devido 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rega pouco eficiente</a:t>
            </a:r>
          </a:p>
          <a:p>
            <a:pPr algn="just">
              <a:spcBef>
                <a:spcPts val="600"/>
              </a:spcBef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Aumento das águas de escorrência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 de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episódios de cheias como resultado</a:t>
            </a:r>
          </a:p>
          <a:p>
            <a:pPr algn="just">
              <a:spcBef>
                <a:spcPts val="600"/>
              </a:spcBef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da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desflorestação</a:t>
            </a:r>
          </a:p>
          <a:p>
            <a:pPr algn="just">
              <a:spcBef>
                <a:spcPts val="600"/>
              </a:spcBef>
            </a:pPr>
            <a:r>
              <a:rPr lang="pt-PT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Poluição das águas devido à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utilização de pesticidas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 Poluição de lagos e rios devido à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escorrência de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fertilizantes (fosfatos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e nitratos)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14" b="6867"/>
          <a:stretch/>
        </p:blipFill>
        <p:spPr bwMode="auto">
          <a:xfrm>
            <a:off x="2483769" y="2132856"/>
            <a:ext cx="4032448" cy="222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4055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954594"/>
            <a:ext cx="8136904" cy="51552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t-PT" b="1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Consequências para o solo</a:t>
            </a:r>
          </a:p>
          <a:p>
            <a:pPr algn="just">
              <a:spcBef>
                <a:spcPts val="600"/>
              </a:spcBef>
            </a:pPr>
            <a:endParaRPr lang="pt-PT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Erosão do solo (remoção das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partículas de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PT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PT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Perda de fertilidade do solo (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diminuição da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quantidade de nutrientes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), havendo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necessidade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utilizar maior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quantidade de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fertilizantes químicos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48" b="19484"/>
          <a:stretch/>
        </p:blipFill>
        <p:spPr bwMode="auto">
          <a:xfrm>
            <a:off x="2267495" y="2204864"/>
            <a:ext cx="4707621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0093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5292080" y="6408712"/>
            <a:ext cx="3816424" cy="404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683568" y="548680"/>
            <a:ext cx="777686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Para produzir alimentos de forma sustentável é necessário alterar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as técnicas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da agricultura intensiva, usando os conhecimentos sobre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os ecossistemas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para aumentar as colheitas, controlar as pragas e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manter a </a:t>
            </a: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fertilidade do solo 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pt-PT" b="1" dirty="0" smtClean="0">
                <a:latin typeface="Arial" panose="020B0604020202020204" pitchFamily="34" charset="0"/>
                <a:cs typeface="Arial" panose="020B0604020202020204" pitchFamily="34" charset="0"/>
              </a:rPr>
              <a:t>agricultura biológica</a:t>
            </a:r>
            <a:r>
              <a:rPr lang="pt-PT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32" y="1916832"/>
            <a:ext cx="7560737" cy="4518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861492" y="3932227"/>
            <a:ext cx="2342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9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Policultura: cultura de </a:t>
            </a:r>
            <a:r>
              <a:rPr lang="pt-PT" sz="9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maior variedade </a:t>
            </a:r>
            <a:r>
              <a:rPr lang="pt-PT" sz="9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plantas</a:t>
            </a:r>
          </a:p>
        </p:txBody>
      </p:sp>
      <p:sp>
        <p:nvSpPr>
          <p:cNvPr id="6" name="Rectângulo 5"/>
          <p:cNvSpPr/>
          <p:nvPr/>
        </p:nvSpPr>
        <p:spPr>
          <a:xfrm>
            <a:off x="3400822" y="3991477"/>
            <a:ext cx="23423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PT" sz="9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Composto: utilização de estrume</a:t>
            </a:r>
          </a:p>
          <a:p>
            <a:r>
              <a:rPr lang="pt-PT" sz="9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 composto</a:t>
            </a:r>
          </a:p>
        </p:txBody>
      </p:sp>
      <p:sp>
        <p:nvSpPr>
          <p:cNvPr id="5" name="Rectângulo 4"/>
          <p:cNvSpPr/>
          <p:nvPr/>
        </p:nvSpPr>
        <p:spPr>
          <a:xfrm>
            <a:off x="861492" y="6366470"/>
            <a:ext cx="1165704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9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Eficiência na rega</a:t>
            </a:r>
            <a:endParaRPr lang="pt-PT" sz="900" b="1" dirty="0">
              <a:solidFill>
                <a:srgbClr val="55555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ângulo 6"/>
          <p:cNvSpPr/>
          <p:nvPr/>
        </p:nvSpPr>
        <p:spPr>
          <a:xfrm>
            <a:off x="3432448" y="6366470"/>
            <a:ext cx="1287532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9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Rotação de culturas</a:t>
            </a:r>
          </a:p>
        </p:txBody>
      </p:sp>
      <p:sp>
        <p:nvSpPr>
          <p:cNvPr id="8" name="Rectângulo 7"/>
          <p:cNvSpPr/>
          <p:nvPr/>
        </p:nvSpPr>
        <p:spPr>
          <a:xfrm>
            <a:off x="6012160" y="6366470"/>
            <a:ext cx="2286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9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Joaninha: predador natural </a:t>
            </a:r>
            <a:r>
              <a:rPr lang="pt-PT" sz="9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controlar </a:t>
            </a:r>
            <a:r>
              <a:rPr lang="pt-PT" sz="9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pragas</a:t>
            </a:r>
          </a:p>
        </p:txBody>
      </p:sp>
    </p:spTree>
    <p:extLst>
      <p:ext uri="{BB962C8B-B14F-4D97-AF65-F5344CB8AC3E}">
        <p14:creationId xmlns:p14="http://schemas.microsoft.com/office/powerpoint/2010/main" val="3438537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5292080" y="6408712"/>
            <a:ext cx="3816424" cy="404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2" name="Rectângulo 1"/>
          <p:cNvSpPr/>
          <p:nvPr/>
        </p:nvSpPr>
        <p:spPr>
          <a:xfrm>
            <a:off x="575556" y="889843"/>
            <a:ext cx="7992888" cy="1296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Muitos dos alimentos consumidos pelo Homem são obtidos a partir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da produção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animal: carne e seus derivados, laticínios ou ovos. Tendo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em conta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 aumento populacional, é fácil perceber que a produção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animal tenha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duplicado entre 1980 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2010.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7702" y="1988840"/>
            <a:ext cx="3422129" cy="47922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575556" y="2564904"/>
            <a:ext cx="48605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dirty="0">
                <a:latin typeface="Arial" panose="020B0604020202020204" pitchFamily="34" charset="0"/>
                <a:cs typeface="Arial" panose="020B0604020202020204" pitchFamily="34" charset="0"/>
              </a:rPr>
              <a:t>De acordo com estimativas da Organização das Nações Unidas para a Alimentação e Agricultura (FAO), este aumento terá tendência a manter-se pelo menos até 2030. Por um lado, a população continuará a aumentar e, por outro, é provável que nos países em desenvolvimento, ao ocorrer um crescimento do rendimento médio, as pessoas aumentem o consumo de carne.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1331640" y="6269250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pt-PT" sz="10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Estimativa do crescimento </a:t>
            </a:r>
            <a:r>
              <a:rPr lang="pt-PT" sz="10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 produção </a:t>
            </a:r>
            <a:r>
              <a:rPr lang="pt-PT" sz="10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animal nos países </a:t>
            </a:r>
            <a:r>
              <a:rPr lang="pt-PT" sz="1000" b="1" dirty="0" smtClean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desenvolvimento </a:t>
            </a:r>
            <a:r>
              <a:rPr lang="pt-PT" sz="1000" b="1" dirty="0">
                <a:solidFill>
                  <a:srgbClr val="55555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(Fonte: FAO)</a:t>
            </a:r>
          </a:p>
        </p:txBody>
      </p:sp>
    </p:spTree>
    <p:extLst>
      <p:ext uri="{BB962C8B-B14F-4D97-AF65-F5344CB8AC3E}">
        <p14:creationId xmlns:p14="http://schemas.microsoft.com/office/powerpoint/2010/main" val="2319227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23528" y="765859"/>
            <a:ext cx="849694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A elevada produção animal tem várias </a:t>
            </a:r>
            <a:r>
              <a:rPr lang="pt-PT" sz="1650" b="1" dirty="0">
                <a:latin typeface="Arial" panose="020B0604020202020204" pitchFamily="34" charset="0"/>
                <a:cs typeface="Arial" panose="020B0604020202020204" pitchFamily="34" charset="0"/>
              </a:rPr>
              <a:t>consequências ambientais</a:t>
            </a:r>
            <a:r>
              <a:rPr lang="pt-PT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>
              <a:spcBef>
                <a:spcPts val="600"/>
              </a:spcBef>
            </a:pPr>
            <a:endParaRPr lang="pt-PT" sz="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sz="165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 mais de metade dos terrenos agrícolas de todo o mundo são </a:t>
            </a:r>
            <a:r>
              <a:rPr lang="pt-PT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utilizados para </a:t>
            </a: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a produção de cereais para alimentar os </a:t>
            </a:r>
            <a:r>
              <a:rPr lang="pt-PT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animais</a:t>
            </a:r>
            <a:endParaRPr lang="pt-PT" sz="16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sz="165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 os animais consomem cerca de 37% da produção mundial de </a:t>
            </a:r>
            <a:r>
              <a:rPr lang="pt-PT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cereais</a:t>
            </a:r>
            <a:endParaRPr lang="pt-PT" sz="16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sz="165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 mais de metade da água captada destina-se à produção </a:t>
            </a:r>
            <a:r>
              <a:rPr lang="pt-PT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animal</a:t>
            </a:r>
            <a:endParaRPr lang="pt-PT" sz="16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sz="165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 como resultado do pastoreio </a:t>
            </a:r>
            <a:r>
              <a:rPr lang="pt-PT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verifica-se o desgaste das </a:t>
            </a:r>
            <a:r>
              <a:rPr lang="pt-PT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camadas superiores </a:t>
            </a: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t-PT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solo</a:t>
            </a:r>
            <a:endParaRPr lang="pt-PT" sz="16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sz="165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 o metano (CH</a:t>
            </a:r>
            <a:r>
              <a:rPr lang="pt-PT" sz="1650" baseline="-25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) resultante dos processos digestivos dos animais </a:t>
            </a:r>
            <a:r>
              <a:rPr lang="pt-PT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é um </a:t>
            </a: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gás de efeito de estufa que agrava o aquecimento </a:t>
            </a:r>
            <a:r>
              <a:rPr lang="pt-PT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endParaRPr lang="pt-PT" sz="16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sz="165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</a:t>
            </a: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 produção de uma grande quantidade de excrementos que </a:t>
            </a:r>
            <a:r>
              <a:rPr lang="pt-PT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muitas vezes </a:t>
            </a: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acabam por contaminar as </a:t>
            </a:r>
            <a:r>
              <a:rPr lang="pt-PT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águas</a:t>
            </a:r>
            <a:endParaRPr lang="pt-PT" sz="16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spcBef>
                <a:spcPts val="600"/>
              </a:spcBef>
            </a:pPr>
            <a:r>
              <a:rPr lang="pt-PT" sz="1650" dirty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• </a:t>
            </a: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consumo de grande quantidade de antibióticos pelos animais, o </a:t>
            </a:r>
            <a:r>
              <a:rPr lang="pt-PT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que tem </a:t>
            </a: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contribuído para o desenvolvimento de microrganismos </a:t>
            </a:r>
            <a:r>
              <a:rPr lang="pt-PT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resistentes. Isto </a:t>
            </a: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aumenta a dificuldade em combater doenças </a:t>
            </a:r>
            <a:r>
              <a:rPr lang="pt-PT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infeciosas, ao </a:t>
            </a:r>
            <a:r>
              <a:rPr lang="pt-PT" sz="1650" dirty="0">
                <a:latin typeface="Arial" panose="020B0604020202020204" pitchFamily="34" charset="0"/>
                <a:cs typeface="Arial" panose="020B0604020202020204" pitchFamily="34" charset="0"/>
              </a:rPr>
              <a:t>nível da população humana e ao nível dos animais usados na </a:t>
            </a:r>
            <a:r>
              <a:rPr lang="pt-PT" sz="1650" dirty="0" smtClean="0">
                <a:latin typeface="Arial" panose="020B0604020202020204" pitchFamily="34" charset="0"/>
                <a:cs typeface="Arial" panose="020B0604020202020204" pitchFamily="34" charset="0"/>
              </a:rPr>
              <a:t>produção</a:t>
            </a:r>
            <a:endParaRPr lang="pt-PT" sz="16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919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9051"/>
          <a:stretch/>
        </p:blipFill>
        <p:spPr bwMode="auto">
          <a:xfrm>
            <a:off x="-4564" y="4448749"/>
            <a:ext cx="9148564" cy="2428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49925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213032"/>
            <a:ext cx="6408712" cy="4600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ângulo 7"/>
          <p:cNvSpPr/>
          <p:nvPr/>
        </p:nvSpPr>
        <p:spPr>
          <a:xfrm>
            <a:off x="5292080" y="6408712"/>
            <a:ext cx="3816424" cy="404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Rectângulo 3"/>
          <p:cNvSpPr/>
          <p:nvPr/>
        </p:nvSpPr>
        <p:spPr>
          <a:xfrm>
            <a:off x="467544" y="1340768"/>
            <a:ext cx="54366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4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Mais de metade dos peixes, moluscos e crustáceos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utilizados na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alimentação provêm da pesca no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oceano.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Os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restantes recursos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utilizados pelo Homem resultam de produção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em aquacultura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: faz-se a cultura de peixes marinhos e de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água doce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, moluscos e crustáceos em condições controladas,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normalmente em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tanques, jaulas ou troços de rios ou lagos.</a:t>
            </a:r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ângulo 11"/>
          <p:cNvSpPr/>
          <p:nvPr/>
        </p:nvSpPr>
        <p:spPr>
          <a:xfrm>
            <a:off x="539552" y="764704"/>
            <a:ext cx="67687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3200" b="1" dirty="0" smtClean="0">
                <a:solidFill>
                  <a:srgbClr val="0087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Pesca</a:t>
            </a:r>
            <a:endParaRPr lang="pt-PT" sz="3200" b="1" dirty="0">
              <a:solidFill>
                <a:srgbClr val="0087B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61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395536" y="620688"/>
            <a:ext cx="8136904" cy="26105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Nem sempre os métodos de captura ou as redes utilizadas são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as mais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adequadas às espécies que se pretende capturar. Se 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tamanho da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malha da rede, por exemplo, for demasiado pequeno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pode ocorrer </a:t>
            </a:r>
            <a:r>
              <a:rPr lang="pt-PT" sz="1700" b="1" dirty="0" err="1">
                <a:latin typeface="Arial" panose="020B0604020202020204" pitchFamily="34" charset="0"/>
                <a:cs typeface="Arial" panose="020B0604020202020204" pitchFamily="34" charset="0"/>
              </a:rPr>
              <a:t>sobrepesca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: os peixes com tamanhos abaixo do </a:t>
            </a:r>
            <a:r>
              <a:rPr lang="pt-PT" sz="17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tamanho mínimo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de captura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são exemplares muito jovens que, se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forem pescados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, não se poderão reproduzir. Consequentemente, a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população não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pode ser renovada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>
              <a:lnSpc>
                <a:spcPts val="2200"/>
              </a:lnSpc>
            </a:pP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Muitas vezes, focas, tartarugas marinhas e golfinhos ficam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retidos nas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redes – </a:t>
            </a:r>
            <a:r>
              <a:rPr lang="pt-PT" sz="1700" b="1" dirty="0">
                <a:latin typeface="Arial" panose="020B0604020202020204" pitchFamily="34" charset="0"/>
                <a:cs typeface="Arial" panose="020B0604020202020204" pitchFamily="34" charset="0"/>
              </a:rPr>
              <a:t>captura acidental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– e acabam por morrer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0432" y="3364316"/>
            <a:ext cx="3983136" cy="2984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1274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2623" y="1606233"/>
            <a:ext cx="3472433" cy="3499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395536" y="1052736"/>
            <a:ext cx="4752528" cy="4606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200"/>
              </a:lnSpc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Se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não houver renovação dos indivíduos, as populações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entram em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declínio até ao ponto em que a sua exploração deixa de ser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sustentável. </a:t>
            </a:r>
          </a:p>
          <a:p>
            <a:pPr algn="just">
              <a:lnSpc>
                <a:spcPts val="2200"/>
              </a:lnSpc>
            </a:pPr>
            <a:endParaRPr lang="pt-PT" sz="17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ts val="2200"/>
              </a:lnSpc>
            </a:pP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Segundo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 FAO, cerca de 75% das espécies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comerciais encontram-se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, atualmente, em situação de </a:t>
            </a:r>
            <a:r>
              <a:rPr lang="pt-PT" sz="1700" dirty="0" err="1">
                <a:latin typeface="Arial" panose="020B0604020202020204" pitchFamily="34" charset="0"/>
                <a:cs typeface="Arial" panose="020B0604020202020204" pitchFamily="34" charset="0"/>
              </a:rPr>
              <a:t>sobrepesca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 ou no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limite máximo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de captura sustentável. É o caso do atum, cujas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capturas têm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excedido largamente as quotas (capturas autorizadas)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de pesca.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Alguns cientistas alertaram já para o facto de 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declínio nas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populações de algumas espécies ser tão acentuado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que, mesmo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que a sua captura terminasse, seriam necessários mais </a:t>
            </a:r>
            <a:r>
              <a:rPr lang="pt-PT" sz="1700" dirty="0" smtClean="0">
                <a:latin typeface="Arial" panose="020B0604020202020204" pitchFamily="34" charset="0"/>
                <a:cs typeface="Arial" panose="020B0604020202020204" pitchFamily="34" charset="0"/>
              </a:rPr>
              <a:t>de 20 </a:t>
            </a:r>
            <a:r>
              <a:rPr lang="pt-PT" sz="1700" dirty="0">
                <a:latin typeface="Arial" panose="020B0604020202020204" pitchFamily="34" charset="0"/>
                <a:cs typeface="Arial" panose="020B0604020202020204" pitchFamily="34" charset="0"/>
              </a:rPr>
              <a:t>anos para haver recuperação.</a:t>
            </a:r>
            <a:endParaRPr lang="pt-PT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379595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822</TotalTime>
  <Words>1021</Words>
  <Application>Microsoft Office PowerPoint</Application>
  <PresentationFormat>Apresentação no Ecrã (4:3)</PresentationFormat>
  <Paragraphs>87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15</vt:i4>
      </vt:variant>
    </vt:vector>
  </HeadingPairs>
  <TitlesOfParts>
    <vt:vector size="16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Grafico,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Maria Lopes Santos</dc:creator>
  <cp:lastModifiedBy>Maria Lopes Santos</cp:lastModifiedBy>
  <cp:revision>217</cp:revision>
  <dcterms:created xsi:type="dcterms:W3CDTF">2014-02-07T16:37:28Z</dcterms:created>
  <dcterms:modified xsi:type="dcterms:W3CDTF">2014-06-05T16:01:43Z</dcterms:modified>
</cp:coreProperties>
</file>