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1" r:id="rId2"/>
    <p:sldMasterId id="2147483696" r:id="rId3"/>
    <p:sldMasterId id="2147483708" r:id="rId4"/>
  </p:sldMasterIdLst>
  <p:notesMasterIdLst>
    <p:notesMasterId r:id="rId54"/>
  </p:notesMasterIdLst>
  <p:sldIdLst>
    <p:sldId id="257" r:id="rId5"/>
    <p:sldId id="320" r:id="rId6"/>
    <p:sldId id="281" r:id="rId7"/>
    <p:sldId id="285" r:id="rId8"/>
    <p:sldId id="282" r:id="rId9"/>
    <p:sldId id="283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344" r:id="rId18"/>
    <p:sldId id="345" r:id="rId19"/>
    <p:sldId id="346" r:id="rId20"/>
    <p:sldId id="347" r:id="rId21"/>
    <p:sldId id="348" r:id="rId22"/>
    <p:sldId id="343" r:id="rId23"/>
    <p:sldId id="362" r:id="rId24"/>
    <p:sldId id="356" r:id="rId25"/>
    <p:sldId id="357" r:id="rId26"/>
    <p:sldId id="358" r:id="rId27"/>
    <p:sldId id="359" r:id="rId28"/>
    <p:sldId id="360" r:id="rId29"/>
    <p:sldId id="363" r:id="rId30"/>
    <p:sldId id="364" r:id="rId31"/>
    <p:sldId id="349" r:id="rId32"/>
    <p:sldId id="350" r:id="rId33"/>
    <p:sldId id="351" r:id="rId34"/>
    <p:sldId id="352" r:id="rId35"/>
    <p:sldId id="353" r:id="rId36"/>
    <p:sldId id="354" r:id="rId37"/>
    <p:sldId id="355" r:id="rId38"/>
    <p:sldId id="365" r:id="rId39"/>
    <p:sldId id="366" r:id="rId40"/>
    <p:sldId id="335" r:id="rId41"/>
    <p:sldId id="382" r:id="rId42"/>
    <p:sldId id="383" r:id="rId43"/>
    <p:sldId id="384" r:id="rId44"/>
    <p:sldId id="385" r:id="rId45"/>
    <p:sldId id="391" r:id="rId46"/>
    <p:sldId id="392" r:id="rId47"/>
    <p:sldId id="386" r:id="rId48"/>
    <p:sldId id="387" r:id="rId49"/>
    <p:sldId id="341" r:id="rId50"/>
    <p:sldId id="388" r:id="rId51"/>
    <p:sldId id="389" r:id="rId52"/>
    <p:sldId id="390" r:id="rId53"/>
  </p:sldIdLst>
  <p:sldSz cx="9144000" cy="6858000" type="screen4x3"/>
  <p:notesSz cx="6718300" cy="98552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sé Machado" initials="JM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7BF"/>
    <a:srgbClr val="555555"/>
    <a:srgbClr val="006E9A"/>
    <a:srgbClr val="9BBA58"/>
    <a:srgbClr val="3CA2BE"/>
    <a:srgbClr val="B66D31"/>
    <a:srgbClr val="CF0101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9763" autoAdjust="0"/>
  </p:normalViewPr>
  <p:slideViewPr>
    <p:cSldViewPr>
      <p:cViewPr>
        <p:scale>
          <a:sx n="100" d="100"/>
          <a:sy n="100" d="100"/>
        </p:scale>
        <p:origin x="-1224" y="-2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05482" y="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E835E-00C9-4FC8-8823-AA1AB3045E17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1830" y="4681220"/>
            <a:ext cx="5374640" cy="4434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05482" y="9360730"/>
            <a:ext cx="2911263" cy="492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9E51F-E55E-4008-AA00-877A9FB5ED2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610842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D28D0-EB7A-4D67-BBFC-1EB7D67C8589}" type="slidenum">
              <a:rPr lang="pt-PT" smtClean="0">
                <a:solidFill>
                  <a:prstClr val="black"/>
                </a:solidFill>
              </a:rPr>
              <a:pPr/>
              <a:t>32</a:t>
            </a:fld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846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5478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78000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04250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34810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26298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101099"/>
            <a:ext cx="425788" cy="521686"/>
          </a:xfrm>
          <a:prstGeom prst="rect">
            <a:avLst/>
          </a:prstGeom>
        </p:spPr>
      </p:pic>
      <p:sp>
        <p:nvSpPr>
          <p:cNvPr id="9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5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naturais</a:t>
            </a:r>
          </a:p>
        </p:txBody>
      </p:sp>
    </p:spTree>
    <p:extLst>
      <p:ext uri="{BB962C8B-B14F-4D97-AF65-F5344CB8AC3E}">
        <p14:creationId xmlns:p14="http://schemas.microsoft.com/office/powerpoint/2010/main" val="3842121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5719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19527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1194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6087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80739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70263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36091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95712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0955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066403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63724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733054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113756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675097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712110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924129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8138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4971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0461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0546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5296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8548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2495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9005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2141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7172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2237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360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93403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627237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33384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52913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614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7711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1647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3679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672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4400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101099"/>
            <a:ext cx="425788" cy="521686"/>
          </a:xfrm>
          <a:prstGeom prst="rect">
            <a:avLst/>
          </a:prstGeom>
        </p:spPr>
      </p:pic>
      <p:sp>
        <p:nvSpPr>
          <p:cNvPr id="9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5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naturais</a:t>
            </a:r>
          </a:p>
        </p:txBody>
      </p:sp>
    </p:spTree>
    <p:extLst>
      <p:ext uri="{BB962C8B-B14F-4D97-AF65-F5344CB8AC3E}">
        <p14:creationId xmlns:p14="http://schemas.microsoft.com/office/powerpoint/2010/main" val="2701949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700B2-89B6-406B-B379-81717A3FF11B}" type="datetimeFigureOut">
              <a:rPr lang="pt-PT" smtClean="0"/>
              <a:pPr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49505E-E3C5-4C6D-A44E-4A7589A613AD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261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F6849-EEC2-4C92-92DA-A63418B2313A}" type="datetimeFigureOut">
              <a:rPr lang="pt-PT" smtClean="0"/>
              <a:t>06-06-2014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328427-AF84-454B-A885-E83E905330D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79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FF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latin typeface="Arial"/>
                <a:ea typeface="Times New Roman"/>
              </a:rPr>
              <a:t>•</a:t>
            </a:r>
            <a:r>
              <a:rPr lang="pt-PT" sz="700" dirty="0" smtClean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pt-PT" sz="700" dirty="0" smtClean="0">
                <a:solidFill>
                  <a:srgbClr val="555555"/>
                </a:solidFill>
                <a:latin typeface="Arial"/>
                <a:ea typeface="Times New Roman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latin typeface="Arial"/>
                <a:ea typeface="Times New Roman"/>
              </a:rPr>
              <a:t>• </a:t>
            </a:r>
            <a:r>
              <a:rPr lang="pt-PT" sz="700" dirty="0" smtClean="0">
                <a:solidFill>
                  <a:srgbClr val="555555"/>
                </a:solidFill>
                <a:latin typeface="Arial"/>
                <a:ea typeface="Times New Roman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latin typeface="Arial"/>
                <a:ea typeface="Times New Roman"/>
              </a:rPr>
              <a:t> • </a:t>
            </a:r>
            <a:r>
              <a:rPr lang="pt-PT" sz="700" dirty="0" smtClean="0">
                <a:solidFill>
                  <a:srgbClr val="555555"/>
                </a:solidFill>
                <a:latin typeface="Arial"/>
                <a:ea typeface="Times New Roman"/>
              </a:rPr>
              <a:t>José M. Machado</a:t>
            </a:r>
            <a:endParaRPr lang="pt-PT" sz="700" dirty="0">
              <a:solidFill>
                <a:srgbClr val="555555"/>
              </a:solidFill>
              <a:latin typeface="Arial"/>
              <a:ea typeface="Times New Roman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renováveis</a:t>
            </a:r>
          </a:p>
        </p:txBody>
      </p:sp>
    </p:spTree>
    <p:extLst>
      <p:ext uri="{BB962C8B-B14F-4D97-AF65-F5344CB8AC3E}">
        <p14:creationId xmlns:p14="http://schemas.microsoft.com/office/powerpoint/2010/main" val="2546408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06-06-2014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latin typeface="Arial"/>
                <a:ea typeface="Times New Roman"/>
              </a:rPr>
              <a:t>•</a:t>
            </a:r>
            <a:r>
              <a:rPr lang="pt-PT" sz="700" dirty="0" smtClean="0">
                <a:solidFill>
                  <a:prstClr val="black"/>
                </a:solidFill>
                <a:latin typeface="Arial"/>
                <a:ea typeface="Times New Roman"/>
              </a:rPr>
              <a:t> </a:t>
            </a:r>
            <a:r>
              <a:rPr lang="pt-PT" sz="700" dirty="0" smtClean="0">
                <a:solidFill>
                  <a:srgbClr val="555555"/>
                </a:solidFill>
                <a:latin typeface="Arial"/>
                <a:ea typeface="Times New Roman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latin typeface="Arial"/>
                <a:ea typeface="Times New Roman"/>
              </a:rPr>
              <a:t>• </a:t>
            </a:r>
            <a:r>
              <a:rPr lang="pt-PT" sz="700" dirty="0" smtClean="0">
                <a:solidFill>
                  <a:srgbClr val="555555"/>
                </a:solidFill>
                <a:latin typeface="Arial"/>
                <a:ea typeface="Times New Roman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latin typeface="Arial"/>
                <a:ea typeface="Times New Roman"/>
              </a:rPr>
              <a:t> • </a:t>
            </a:r>
            <a:r>
              <a:rPr lang="pt-PT" sz="700" dirty="0" smtClean="0">
                <a:solidFill>
                  <a:srgbClr val="555555"/>
                </a:solidFill>
                <a:latin typeface="Arial"/>
                <a:ea typeface="Times New Roman"/>
              </a:rPr>
              <a:t>José M. Machado</a:t>
            </a:r>
            <a:endParaRPr lang="pt-PT" sz="700" dirty="0">
              <a:solidFill>
                <a:srgbClr val="555555"/>
              </a:solidFill>
              <a:latin typeface="Arial"/>
              <a:ea typeface="Times New Roman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não renováveis</a:t>
            </a:r>
          </a:p>
        </p:txBody>
      </p:sp>
    </p:spTree>
    <p:extLst>
      <p:ext uri="{BB962C8B-B14F-4D97-AF65-F5344CB8AC3E}">
        <p14:creationId xmlns:p14="http://schemas.microsoft.com/office/powerpoint/2010/main" val="33461932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2.png"/><Relationship Id="rId7" Type="http://schemas.openxmlformats.org/officeDocument/2006/relationships/image" Target="../media/image59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562"/>
          <a:stretch/>
        </p:blipFill>
        <p:spPr bwMode="auto">
          <a:xfrm>
            <a:off x="-1" y="4509121"/>
            <a:ext cx="9144001" cy="2348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2"/>
          <p:cNvSpPr txBox="1"/>
          <p:nvPr/>
        </p:nvSpPr>
        <p:spPr>
          <a:xfrm>
            <a:off x="394482" y="980728"/>
            <a:ext cx="835824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9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naturais</a:t>
            </a:r>
            <a:endParaRPr lang="pt-PT" sz="9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10" t="9358" r="7063" b="2508"/>
          <a:stretch/>
        </p:blipFill>
        <p:spPr bwMode="auto">
          <a:xfrm>
            <a:off x="251520" y="1345211"/>
            <a:ext cx="2200773" cy="2054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133" y="1345211"/>
            <a:ext cx="2214289" cy="2054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5" t="3722" r="7513" b="-1"/>
          <a:stretch/>
        </p:blipFill>
        <p:spPr bwMode="auto">
          <a:xfrm>
            <a:off x="4800037" y="1340768"/>
            <a:ext cx="2130787" cy="2058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27" r="7061"/>
          <a:stretch/>
        </p:blipFill>
        <p:spPr bwMode="auto">
          <a:xfrm>
            <a:off x="6979206" y="1340768"/>
            <a:ext cx="1958791" cy="2054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0" r="4422"/>
          <a:stretch/>
        </p:blipFill>
        <p:spPr bwMode="auto">
          <a:xfrm>
            <a:off x="256177" y="3499245"/>
            <a:ext cx="2205353" cy="195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4"/>
          <a:stretch/>
        </p:blipFill>
        <p:spPr bwMode="auto">
          <a:xfrm>
            <a:off x="2516133" y="3499245"/>
            <a:ext cx="2243545" cy="195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037" y="3499245"/>
            <a:ext cx="2130787" cy="195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749" y="3499245"/>
            <a:ext cx="1958791" cy="195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21"/>
          <p:cNvSpPr txBox="1"/>
          <p:nvPr/>
        </p:nvSpPr>
        <p:spPr>
          <a:xfrm>
            <a:off x="611560" y="5720189"/>
            <a:ext cx="8114322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Os</a:t>
            </a:r>
            <a:r>
              <a:rPr lang="pt-PT" sz="17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naturais </a:t>
            </a:r>
            <a:r>
              <a:rPr lang="pt-PT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são elementos da natureza que podem ser explorados e utilizados pelo Homem. Devem ser usados de forma </a:t>
            </a:r>
            <a:r>
              <a:rPr lang="pt-PT" sz="17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sustentável</a:t>
            </a:r>
            <a:r>
              <a:rPr lang="pt-PT" sz="17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7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que as gerações futuras também possam beneficiar deles</a:t>
            </a:r>
            <a:r>
              <a:rPr lang="pt-PT" sz="17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7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"/>
          <p:cNvSpPr txBox="1"/>
          <p:nvPr/>
        </p:nvSpPr>
        <p:spPr>
          <a:xfrm>
            <a:off x="394482" y="548680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que são recursos naturais?</a:t>
            </a:r>
          </a:p>
        </p:txBody>
      </p:sp>
      <p:sp>
        <p:nvSpPr>
          <p:cNvPr id="2" name="Rectângulo 1"/>
          <p:cNvSpPr/>
          <p:nvPr/>
        </p:nvSpPr>
        <p:spPr>
          <a:xfrm>
            <a:off x="5345616" y="6516108"/>
            <a:ext cx="3779912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58955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94482" y="548680"/>
            <a:ext cx="835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são classificados os recursos naturais?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95536" y="4067780"/>
            <a:ext cx="83582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acordo com a sua natureza, os recursos naturais são classificados em: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51520" y="4499828"/>
            <a:ext cx="1872208" cy="65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minerais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27784" y="4509120"/>
            <a:ext cx="1656184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04048" y="450912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020272" y="450912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227" y="1272332"/>
            <a:ext cx="5402755" cy="255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9301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ângulo 42"/>
          <p:cNvSpPr/>
          <p:nvPr/>
        </p:nvSpPr>
        <p:spPr>
          <a:xfrm>
            <a:off x="5345616" y="6516108"/>
            <a:ext cx="3779912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4" name="TextBox 13"/>
          <p:cNvSpPr txBox="1"/>
          <p:nvPr/>
        </p:nvSpPr>
        <p:spPr>
          <a:xfrm>
            <a:off x="394482" y="404664"/>
            <a:ext cx="83582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são classificados os recursos naturais?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520" y="980728"/>
            <a:ext cx="8712968" cy="6573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 acordo com a velocidade a que se regeneram e a velocidade a que são explorados são classificados em: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8313" y="1630541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renováveis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3608" y="1702549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 não renováveis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10201" y="2494637"/>
            <a:ext cx="3960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egeneração mais rápida do que a sua exploração – são inesgotáveis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2491178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egeneração mais lenta do que a sua exploração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6920464" y="2349468"/>
            <a:ext cx="139914" cy="141710"/>
          </a:xfrm>
          <a:prstGeom prst="downArrow">
            <a:avLst/>
          </a:prstGeom>
          <a:solidFill>
            <a:schemeClr val="bg1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3" name="Down Arrow 22"/>
          <p:cNvSpPr/>
          <p:nvPr/>
        </p:nvSpPr>
        <p:spPr>
          <a:xfrm>
            <a:off x="1875802" y="2421476"/>
            <a:ext cx="139914" cy="141710"/>
          </a:xfrm>
          <a:prstGeom prst="downArrow">
            <a:avLst/>
          </a:prstGeom>
          <a:solidFill>
            <a:schemeClr val="bg1"/>
          </a:solidFill>
          <a:ln>
            <a:solidFill>
              <a:srgbClr val="0087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pic>
        <p:nvPicPr>
          <p:cNvPr id="29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46" t="1" r="8875" b="4435"/>
          <a:stretch/>
        </p:blipFill>
        <p:spPr bwMode="auto">
          <a:xfrm>
            <a:off x="1471748" y="5306299"/>
            <a:ext cx="1474603" cy="137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o 2"/>
          <p:cNvGrpSpPr/>
          <p:nvPr/>
        </p:nvGrpSpPr>
        <p:grpSpPr>
          <a:xfrm>
            <a:off x="1471748" y="3798574"/>
            <a:ext cx="3100625" cy="2883862"/>
            <a:chOff x="1471748" y="3798574"/>
            <a:chExt cx="3100625" cy="2883862"/>
          </a:xfrm>
        </p:grpSpPr>
        <p:pic>
          <p:nvPicPr>
            <p:cNvPr id="24" name="Picture 11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55" t="9358" r="7063" b="2508"/>
            <a:stretch/>
          </p:blipFill>
          <p:spPr bwMode="auto">
            <a:xfrm>
              <a:off x="1471748" y="3798574"/>
              <a:ext cx="1474604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0189" y="3798574"/>
              <a:ext cx="1552184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7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053" b="4832"/>
            <a:stretch/>
          </p:blipFill>
          <p:spPr bwMode="auto">
            <a:xfrm>
              <a:off x="3020189" y="5312018"/>
              <a:ext cx="1552184" cy="1370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upo 5"/>
          <p:cNvGrpSpPr/>
          <p:nvPr/>
        </p:nvGrpSpPr>
        <p:grpSpPr>
          <a:xfrm>
            <a:off x="4644008" y="3814420"/>
            <a:ext cx="3086925" cy="2868016"/>
            <a:chOff x="4644008" y="3814420"/>
            <a:chExt cx="3086925" cy="2868016"/>
          </a:xfrm>
        </p:grpSpPr>
        <p:pic>
          <p:nvPicPr>
            <p:cNvPr id="27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85" t="3722" r="7513" b="-1"/>
            <a:stretch/>
          </p:blipFill>
          <p:spPr bwMode="auto">
            <a:xfrm>
              <a:off x="4644008" y="3814420"/>
              <a:ext cx="1490428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27" r="2585"/>
            <a:stretch/>
          </p:blipFill>
          <p:spPr bwMode="auto">
            <a:xfrm>
              <a:off x="6274371" y="3814420"/>
              <a:ext cx="1456561" cy="144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" name="Picture 8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650" b="4968"/>
            <a:stretch/>
          </p:blipFill>
          <p:spPr bwMode="auto">
            <a:xfrm>
              <a:off x="4651439" y="5313971"/>
              <a:ext cx="1482997" cy="1368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9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968"/>
            <a:stretch/>
          </p:blipFill>
          <p:spPr bwMode="auto">
            <a:xfrm>
              <a:off x="6285996" y="5313971"/>
              <a:ext cx="1444937" cy="1368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4" name="TextBox 21"/>
          <p:cNvSpPr txBox="1"/>
          <p:nvPr/>
        </p:nvSpPr>
        <p:spPr>
          <a:xfrm>
            <a:off x="107504" y="5517753"/>
            <a:ext cx="280831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 algn="ctr">
              <a:buClr>
                <a:srgbClr val="0087BF"/>
              </a:buClr>
              <a:buFont typeface="Arial"/>
              <a:buChar char="•"/>
            </a:pPr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minerais</a:t>
            </a:r>
          </a:p>
          <a:p>
            <a:pPr marL="93663" indent="-93663" algn="ctr">
              <a:buClr>
                <a:srgbClr val="0087BF"/>
              </a:buClr>
              <a:buFont typeface="Arial"/>
              <a:buChar char="•"/>
            </a:pPr>
            <a:r>
              <a:rPr lang="pt-PT" sz="15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Combustíveis fósseis</a:t>
            </a:r>
            <a:endParaRPr lang="pt-PT" sz="1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24"/>
          <p:cNvSpPr txBox="1"/>
          <p:nvPr/>
        </p:nvSpPr>
        <p:spPr>
          <a:xfrm>
            <a:off x="6931066" y="5524200"/>
            <a:ext cx="23104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3663" indent="-93663" algn="ctr">
              <a:buClr>
                <a:srgbClr val="0087BF"/>
              </a:buClr>
              <a:buFont typeface="Arial"/>
              <a:buChar char="•"/>
            </a:pPr>
            <a:r>
              <a:rPr lang="pt-PT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  <a:p>
            <a:pPr marL="93663" indent="-93663" algn="ctr">
              <a:buClr>
                <a:srgbClr val="0087BF"/>
              </a:buClr>
              <a:buFont typeface="Arial"/>
              <a:buChar char="•"/>
            </a:pPr>
            <a:r>
              <a:rPr lang="pt-PT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 marL="93663" indent="-93663" algn="ctr">
              <a:buClr>
                <a:srgbClr val="0087BF"/>
              </a:buClr>
              <a:buFont typeface="Arial"/>
              <a:buChar char="•"/>
            </a:pPr>
            <a:r>
              <a:rPr lang="pt-PT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Alguns recursos energéticos</a:t>
            </a:r>
          </a:p>
        </p:txBody>
      </p:sp>
    </p:spTree>
    <p:extLst>
      <p:ext uri="{BB962C8B-B14F-4D97-AF65-F5344CB8AC3E}">
        <p14:creationId xmlns:p14="http://schemas.microsoft.com/office/powerpoint/2010/main" val="26540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8.42008E-7 L -0.14167 -0.20611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83" y="-103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2378E-6 L 0.09913 -0.2072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48" y="-103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91626E-6 L 0.44757 -0.00069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78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8" grpId="0"/>
      <p:bldP spid="19" grpId="0"/>
      <p:bldP spid="19" grpId="1"/>
      <p:bldP spid="20" grpId="0"/>
      <p:bldP spid="20" grpId="1"/>
      <p:bldP spid="21" grpId="0" animBg="1"/>
      <p:bldP spid="21" grpId="1" animBg="1"/>
      <p:bldP spid="23" grpId="0" animBg="1"/>
      <p:bldP spid="23" grpId="1" animBg="1"/>
      <p:bldP spid="44" grpId="0"/>
      <p:bldP spid="4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ângulo 44"/>
          <p:cNvSpPr/>
          <p:nvPr/>
        </p:nvSpPr>
        <p:spPr>
          <a:xfrm>
            <a:off x="5345616" y="6516108"/>
            <a:ext cx="3779912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51520" y="-27384"/>
            <a:ext cx="86868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minerais</a:t>
            </a:r>
          </a:p>
          <a:p>
            <a:pPr>
              <a:lnSpc>
                <a:spcPts val="34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Tipos </a:t>
            </a:r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recursos minerais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47864" y="1558533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minerais não metálicos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95536" y="1558533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 minerais metálicos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72200" y="1558533"/>
            <a:ext cx="2448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minerais energéticos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1115616" y="4298811"/>
            <a:ext cx="1608248" cy="2276866"/>
            <a:chOff x="1115616" y="4298811"/>
            <a:chExt cx="1608248" cy="2276866"/>
          </a:xfrm>
        </p:grpSpPr>
        <p:grpSp>
          <p:nvGrpSpPr>
            <p:cNvPr id="2" name="Grupo 1"/>
            <p:cNvGrpSpPr/>
            <p:nvPr/>
          </p:nvGrpSpPr>
          <p:grpSpPr>
            <a:xfrm>
              <a:off x="1115616" y="4298811"/>
              <a:ext cx="1608248" cy="2276865"/>
              <a:chOff x="1115616" y="4298811"/>
              <a:chExt cx="1608248" cy="2276865"/>
            </a:xfrm>
          </p:grpSpPr>
          <p:pic>
            <p:nvPicPr>
              <p:cNvPr id="5123" name="Picture 3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616" y="5502068"/>
                <a:ext cx="1608248" cy="1073608"/>
              </a:xfrm>
              <a:prstGeom prst="rect">
                <a:avLst/>
              </a:prstGeom>
              <a:noFill/>
              <a:ln w="19050">
                <a:solidFill>
                  <a:srgbClr val="0087B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pic>
            <p:nvPicPr>
              <p:cNvPr id="5124" name="Picture 4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616" y="4298811"/>
                <a:ext cx="1608248" cy="1089843"/>
              </a:xfrm>
              <a:prstGeom prst="rect">
                <a:avLst/>
              </a:prstGeom>
              <a:noFill/>
              <a:ln w="19050">
                <a:solidFill>
                  <a:srgbClr val="0087B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sp>
          <p:nvSpPr>
            <p:cNvPr id="3" name="CaixaDeTexto 2"/>
            <p:cNvSpPr txBox="1"/>
            <p:nvPr/>
          </p:nvSpPr>
          <p:spPr>
            <a:xfrm>
              <a:off x="1115616" y="5137733"/>
              <a:ext cx="593432" cy="261610"/>
            </a:xfrm>
            <a:prstGeom prst="rect">
              <a:avLst/>
            </a:prstGeom>
            <a:solidFill>
              <a:srgbClr val="0087BF"/>
            </a:solidFill>
          </p:spPr>
          <p:txBody>
            <a:bodyPr wrap="none" rtlCol="0">
              <a:spAutoFit/>
            </a:bodyPr>
            <a:lstStyle/>
            <a:p>
              <a:r>
                <a:rPr lang="pt-PT" sz="10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Cobre</a:t>
              </a:r>
              <a:endParaRPr lang="pt-PT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CaixaDeTexto 45"/>
            <p:cNvSpPr txBox="1"/>
            <p:nvPr/>
          </p:nvSpPr>
          <p:spPr>
            <a:xfrm>
              <a:off x="1115616" y="6321761"/>
              <a:ext cx="529312" cy="253916"/>
            </a:xfrm>
            <a:prstGeom prst="rect">
              <a:avLst/>
            </a:prstGeom>
            <a:solidFill>
              <a:srgbClr val="0087BF"/>
            </a:solidFill>
          </p:spPr>
          <p:txBody>
            <a:bodyPr wrap="none" rtlCol="0">
              <a:spAutoFit/>
            </a:bodyPr>
            <a:lstStyle/>
            <a:p>
              <a:r>
                <a:rPr lang="pt-PT" sz="10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Ferro</a:t>
              </a:r>
              <a:endParaRPr lang="pt-PT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upo 4"/>
          <p:cNvGrpSpPr/>
          <p:nvPr/>
        </p:nvGrpSpPr>
        <p:grpSpPr>
          <a:xfrm>
            <a:off x="2842759" y="4293096"/>
            <a:ext cx="3278844" cy="2291289"/>
            <a:chOff x="2842759" y="4293096"/>
            <a:chExt cx="3278844" cy="2291289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" b="9786"/>
            <a:stretch/>
          </p:blipFill>
          <p:spPr bwMode="auto">
            <a:xfrm>
              <a:off x="4547664" y="4298812"/>
              <a:ext cx="1573939" cy="1111517"/>
            </a:xfrm>
            <a:prstGeom prst="rect">
              <a:avLst/>
            </a:prstGeom>
            <a:noFill/>
            <a:ln w="19050">
              <a:solidFill>
                <a:srgbClr val="0087B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18" t="6449" b="5970"/>
            <a:stretch/>
          </p:blipFill>
          <p:spPr bwMode="auto">
            <a:xfrm>
              <a:off x="2842759" y="4293096"/>
              <a:ext cx="1608248" cy="1095559"/>
            </a:xfrm>
            <a:prstGeom prst="rect">
              <a:avLst/>
            </a:prstGeom>
            <a:noFill/>
            <a:ln w="19050">
              <a:solidFill>
                <a:srgbClr val="0087B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6" name="Picture 6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270"/>
            <a:stretch/>
          </p:blipFill>
          <p:spPr bwMode="auto">
            <a:xfrm>
              <a:off x="2842759" y="5502069"/>
              <a:ext cx="1608248" cy="1073608"/>
            </a:xfrm>
            <a:prstGeom prst="rect">
              <a:avLst/>
            </a:prstGeom>
            <a:noFill/>
            <a:ln w="19050">
              <a:solidFill>
                <a:srgbClr val="0087B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8" name="Picture 8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62" b="14291"/>
            <a:stretch/>
          </p:blipFill>
          <p:spPr bwMode="auto">
            <a:xfrm>
              <a:off x="4547664" y="5502067"/>
              <a:ext cx="1573555" cy="1073609"/>
            </a:xfrm>
            <a:prstGeom prst="rect">
              <a:avLst/>
            </a:prstGeom>
            <a:noFill/>
            <a:ln w="19050">
              <a:solidFill>
                <a:srgbClr val="0087B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7" name="CaixaDeTexto 46"/>
            <p:cNvSpPr txBox="1"/>
            <p:nvPr/>
          </p:nvSpPr>
          <p:spPr>
            <a:xfrm>
              <a:off x="2842759" y="5135985"/>
              <a:ext cx="662361" cy="253916"/>
            </a:xfrm>
            <a:prstGeom prst="rect">
              <a:avLst/>
            </a:prstGeom>
            <a:solidFill>
              <a:srgbClr val="0087BF"/>
            </a:solidFill>
          </p:spPr>
          <p:txBody>
            <a:bodyPr wrap="none" rtlCol="0">
              <a:spAutoFit/>
            </a:bodyPr>
            <a:lstStyle/>
            <a:p>
              <a:r>
                <a:rPr lang="pt-PT" sz="10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Granito</a:t>
              </a:r>
              <a:endParaRPr lang="pt-PT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ixaDeTexto 47"/>
            <p:cNvSpPr txBox="1"/>
            <p:nvPr/>
          </p:nvSpPr>
          <p:spPr>
            <a:xfrm>
              <a:off x="2842759" y="6330469"/>
              <a:ext cx="386644" cy="253916"/>
            </a:xfrm>
            <a:prstGeom prst="rect">
              <a:avLst/>
            </a:prstGeom>
            <a:solidFill>
              <a:srgbClr val="0087BF"/>
            </a:solidFill>
          </p:spPr>
          <p:txBody>
            <a:bodyPr wrap="none" rtlCol="0">
              <a:spAutoFit/>
            </a:bodyPr>
            <a:lstStyle/>
            <a:p>
              <a:r>
                <a:rPr lang="pt-PT" sz="10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Sal</a:t>
              </a:r>
              <a:endParaRPr lang="pt-PT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CaixaDeTexto 48"/>
            <p:cNvSpPr txBox="1"/>
            <p:nvPr/>
          </p:nvSpPr>
          <p:spPr>
            <a:xfrm>
              <a:off x="4547664" y="5156413"/>
              <a:ext cx="792205" cy="253916"/>
            </a:xfrm>
            <a:prstGeom prst="rect">
              <a:avLst/>
            </a:prstGeom>
            <a:solidFill>
              <a:srgbClr val="0087BF"/>
            </a:solidFill>
          </p:spPr>
          <p:txBody>
            <a:bodyPr wrap="none" rtlCol="0">
              <a:spAutoFit/>
            </a:bodyPr>
            <a:lstStyle/>
            <a:p>
              <a:r>
                <a:rPr lang="pt-PT" sz="10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Diamante</a:t>
              </a:r>
              <a:endParaRPr lang="pt-PT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CaixaDeTexto 49"/>
            <p:cNvSpPr txBox="1"/>
            <p:nvPr/>
          </p:nvSpPr>
          <p:spPr>
            <a:xfrm>
              <a:off x="4537509" y="6321760"/>
              <a:ext cx="970137" cy="253916"/>
            </a:xfrm>
            <a:prstGeom prst="rect">
              <a:avLst/>
            </a:prstGeom>
            <a:solidFill>
              <a:srgbClr val="0087BF"/>
            </a:solidFill>
          </p:spPr>
          <p:txBody>
            <a:bodyPr wrap="none" rtlCol="0">
              <a:spAutoFit/>
            </a:bodyPr>
            <a:lstStyle/>
            <a:p>
              <a:r>
                <a:rPr lang="pt-PT" sz="10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Fertilizantes</a:t>
              </a:r>
              <a:endParaRPr lang="pt-PT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6217319" y="4293097"/>
            <a:ext cx="1739057" cy="2289239"/>
            <a:chOff x="6217319" y="4293097"/>
            <a:chExt cx="1739057" cy="2289239"/>
          </a:xfrm>
        </p:grpSpPr>
        <p:pic>
          <p:nvPicPr>
            <p:cNvPr id="5127" name="Picture 7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00" r="6087"/>
            <a:stretch/>
          </p:blipFill>
          <p:spPr bwMode="auto">
            <a:xfrm>
              <a:off x="6220822" y="5493568"/>
              <a:ext cx="1735554" cy="1082108"/>
            </a:xfrm>
            <a:prstGeom prst="rect">
              <a:avLst/>
            </a:prstGeom>
            <a:noFill/>
            <a:ln w="19050">
              <a:solidFill>
                <a:srgbClr val="0087B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5129" name="Picture 9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684" r="2003"/>
            <a:stretch/>
          </p:blipFill>
          <p:spPr bwMode="auto">
            <a:xfrm>
              <a:off x="6217319" y="4293097"/>
              <a:ext cx="1739057" cy="1095558"/>
            </a:xfrm>
            <a:prstGeom prst="rect">
              <a:avLst/>
            </a:prstGeom>
            <a:noFill/>
            <a:ln w="19050">
              <a:solidFill>
                <a:srgbClr val="0087B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51" name="CaixaDeTexto 50"/>
            <p:cNvSpPr txBox="1"/>
            <p:nvPr/>
          </p:nvSpPr>
          <p:spPr>
            <a:xfrm>
              <a:off x="6217319" y="5134738"/>
              <a:ext cx="723275" cy="253916"/>
            </a:xfrm>
            <a:prstGeom prst="rect">
              <a:avLst/>
            </a:prstGeom>
            <a:solidFill>
              <a:srgbClr val="0087BF"/>
            </a:solidFill>
          </p:spPr>
          <p:txBody>
            <a:bodyPr wrap="none" rtlCol="0">
              <a:spAutoFit/>
            </a:bodyPr>
            <a:lstStyle/>
            <a:p>
              <a:r>
                <a:rPr lang="pt-PT" sz="10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Petróleo</a:t>
              </a:r>
              <a:endParaRPr lang="pt-PT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CaixaDeTexto 51"/>
            <p:cNvSpPr txBox="1"/>
            <p:nvPr/>
          </p:nvSpPr>
          <p:spPr>
            <a:xfrm>
              <a:off x="6217319" y="6328420"/>
              <a:ext cx="643125" cy="253916"/>
            </a:xfrm>
            <a:prstGeom prst="rect">
              <a:avLst/>
            </a:prstGeom>
            <a:solidFill>
              <a:srgbClr val="0087BF"/>
            </a:solidFill>
          </p:spPr>
          <p:txBody>
            <a:bodyPr wrap="none" rtlCol="0">
              <a:spAutoFit/>
            </a:bodyPr>
            <a:lstStyle/>
            <a:p>
              <a:r>
                <a:rPr lang="pt-PT" sz="105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Carvão</a:t>
              </a:r>
              <a:endParaRPr lang="pt-PT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4" name="TextBox 41"/>
          <p:cNvSpPr txBox="1"/>
          <p:nvPr/>
        </p:nvSpPr>
        <p:spPr>
          <a:xfrm>
            <a:off x="611560" y="4843025"/>
            <a:ext cx="1872208" cy="1661993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Alumínio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Titânio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Chumbo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Zinco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Urânio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smtClean="0">
                <a:latin typeface="Arial"/>
                <a:cs typeface="Arial"/>
              </a:rPr>
              <a:t>…</a:t>
            </a:r>
          </a:p>
        </p:txBody>
      </p:sp>
      <p:sp>
        <p:nvSpPr>
          <p:cNvPr id="55" name="TextBox 42"/>
          <p:cNvSpPr txBox="1"/>
          <p:nvPr/>
        </p:nvSpPr>
        <p:spPr>
          <a:xfrm>
            <a:off x="3347864" y="4843025"/>
            <a:ext cx="2664296" cy="1661993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Rochas</a:t>
            </a:r>
            <a:r>
              <a:rPr lang="en-US" sz="1700" b="1" dirty="0" smtClean="0">
                <a:latin typeface="Arial"/>
                <a:cs typeface="Arial"/>
              </a:rPr>
              <a:t> </a:t>
            </a:r>
            <a:r>
              <a:rPr lang="en-US" sz="1700" b="1" dirty="0" err="1" smtClean="0">
                <a:latin typeface="Arial"/>
                <a:cs typeface="Arial"/>
              </a:rPr>
              <a:t>industriais</a:t>
            </a:r>
            <a:r>
              <a:rPr lang="en-US" sz="1700" b="1" dirty="0" smtClean="0">
                <a:latin typeface="Arial"/>
                <a:cs typeface="Arial"/>
              </a:rPr>
              <a:t> e </a:t>
            </a:r>
            <a:r>
              <a:rPr lang="en-US" sz="1700" b="1" dirty="0" err="1" smtClean="0">
                <a:latin typeface="Arial"/>
                <a:cs typeface="Arial"/>
              </a:rPr>
              <a:t>ornamentais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Pedras</a:t>
            </a:r>
            <a:r>
              <a:rPr lang="en-US" sz="1700" b="1" dirty="0" smtClean="0">
                <a:latin typeface="Arial"/>
                <a:cs typeface="Arial"/>
              </a:rPr>
              <a:t> </a:t>
            </a:r>
            <a:r>
              <a:rPr lang="en-US" sz="1700" b="1" dirty="0" err="1" smtClean="0">
                <a:latin typeface="Arial"/>
                <a:cs typeface="Arial"/>
              </a:rPr>
              <a:t>preciosas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Evaporitos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Fertilizantes</a:t>
            </a:r>
            <a:r>
              <a:rPr lang="en-US" sz="1700" b="1" dirty="0" smtClean="0">
                <a:latin typeface="Arial"/>
                <a:cs typeface="Arial"/>
              </a:rPr>
              <a:t> (</a:t>
            </a:r>
            <a:r>
              <a:rPr lang="en-US" sz="1700" b="1" dirty="0" err="1" smtClean="0">
                <a:latin typeface="Arial"/>
                <a:cs typeface="Arial"/>
              </a:rPr>
              <a:t>fosfatos</a:t>
            </a:r>
            <a:r>
              <a:rPr lang="en-US" sz="1700" b="1" dirty="0" smtClean="0">
                <a:latin typeface="Arial"/>
                <a:cs typeface="Arial"/>
              </a:rPr>
              <a:t> e </a:t>
            </a:r>
            <a:r>
              <a:rPr lang="en-US" sz="1700" b="1" dirty="0" err="1" smtClean="0">
                <a:latin typeface="Arial"/>
                <a:cs typeface="Arial"/>
              </a:rPr>
              <a:t>nitratos</a:t>
            </a:r>
            <a:r>
              <a:rPr lang="en-US" sz="1700" b="1" dirty="0" smtClean="0">
                <a:latin typeface="Arial"/>
                <a:cs typeface="Arial"/>
              </a:rPr>
              <a:t>)</a:t>
            </a:r>
          </a:p>
        </p:txBody>
      </p:sp>
      <p:sp>
        <p:nvSpPr>
          <p:cNvPr id="56" name="TextBox 43"/>
          <p:cNvSpPr txBox="1"/>
          <p:nvPr/>
        </p:nvSpPr>
        <p:spPr>
          <a:xfrm>
            <a:off x="6804248" y="4843025"/>
            <a:ext cx="1872208" cy="877163"/>
          </a:xfrm>
          <a:prstGeom prst="rect">
            <a:avLst/>
          </a:prstGeom>
          <a:noFill/>
          <a:ln w="19050" cmpd="sng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Urânio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Petróleo</a:t>
            </a:r>
            <a:endParaRPr lang="en-US" sz="1700" b="1" dirty="0" smtClean="0">
              <a:latin typeface="Arial"/>
              <a:cs typeface="Arial"/>
            </a:endParaRPr>
          </a:p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en-US" sz="1700" b="1" dirty="0" err="1" smtClean="0">
                <a:latin typeface="Arial"/>
                <a:cs typeface="Arial"/>
              </a:rPr>
              <a:t>Carvão</a:t>
            </a:r>
            <a:endParaRPr lang="en-US" sz="1700" b="1" dirty="0" smtClean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302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07407E-6 L -0.03282 -0.2928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9" y="-1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4444E-6 L 0.01771 -0.28264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" y="-1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7407E-6 L 0.06354 -0.282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-141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3" grpId="0"/>
      <p:bldP spid="54" grpId="0"/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5345616" y="6516108"/>
            <a:ext cx="3779912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4" name="TextBox 23"/>
          <p:cNvSpPr txBox="1"/>
          <p:nvPr/>
        </p:nvSpPr>
        <p:spPr>
          <a:xfrm>
            <a:off x="514839" y="1440609"/>
            <a:ext cx="8114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 exploração dos recursos minerais só é feita quando existem substâncias úteis –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minério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– em quantidades elevadas e quando a sua exploração é rentável. Neste caso, diz-se que os recursos minerais têm interesse económico, constituindo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jazigos minerais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3528" y="2956882"/>
            <a:ext cx="835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 são explorados os recursos minerais?</a:t>
            </a:r>
            <a:endParaRPr lang="pt-PT" sz="20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3528" y="3717032"/>
            <a:ext cx="287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Minas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155982" y="3757102"/>
            <a:ext cx="287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Areeiros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47330" y="3740328"/>
            <a:ext cx="287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Pedreiras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51520" y="-27384"/>
            <a:ext cx="86868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minerais</a:t>
            </a:r>
          </a:p>
          <a:p>
            <a:pPr>
              <a:lnSpc>
                <a:spcPts val="34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Tipos </a:t>
            </a:r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 recursos minerais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08"/>
          <a:stretch/>
        </p:blipFill>
        <p:spPr bwMode="auto">
          <a:xfrm>
            <a:off x="6172754" y="4080004"/>
            <a:ext cx="239135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98"/>
          <a:stretch/>
        </p:blipFill>
        <p:spPr bwMode="auto">
          <a:xfrm>
            <a:off x="564514" y="4078882"/>
            <a:ext cx="2389965" cy="2485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411" y="4078882"/>
            <a:ext cx="3063078" cy="248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4075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9956" y="1486595"/>
            <a:ext cx="3841974" cy="4956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01964" y="2914785"/>
            <a:ext cx="1570236" cy="719723"/>
          </a:xfrm>
          <a:prstGeom prst="rect">
            <a:avLst/>
          </a:prstGeom>
          <a:noFill/>
          <a:ln w="19050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7" name="Straight Connector 6"/>
          <p:cNvCxnSpPr>
            <a:stCxn id="5" idx="1"/>
          </p:cNvCxnSpPr>
          <p:nvPr/>
        </p:nvCxnSpPr>
        <p:spPr>
          <a:xfrm flipH="1" flipV="1">
            <a:off x="2641724" y="2338365"/>
            <a:ext cx="2160240" cy="936282"/>
          </a:xfrm>
          <a:prstGeom prst="line">
            <a:avLst/>
          </a:prstGeom>
          <a:ln>
            <a:solidFill>
              <a:srgbClr val="0087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95536" y="1887266"/>
            <a:ext cx="287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Minerais metálicos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01964" y="3634508"/>
            <a:ext cx="1570236" cy="216000"/>
          </a:xfrm>
          <a:prstGeom prst="rect">
            <a:avLst/>
          </a:prstGeom>
          <a:noFill/>
          <a:ln w="19050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0" name="Straight Connector 9"/>
          <p:cNvCxnSpPr>
            <a:stCxn id="9" idx="1"/>
          </p:cNvCxnSpPr>
          <p:nvPr/>
        </p:nvCxnSpPr>
        <p:spPr>
          <a:xfrm flipH="1" flipV="1">
            <a:off x="3217788" y="3202460"/>
            <a:ext cx="1584176" cy="540048"/>
          </a:xfrm>
          <a:prstGeom prst="line">
            <a:avLst/>
          </a:prstGeom>
          <a:ln>
            <a:solidFill>
              <a:srgbClr val="0087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67544" y="2823370"/>
            <a:ext cx="28719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Minerais energéticos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01963" y="4407546"/>
            <a:ext cx="1786261" cy="1402537"/>
          </a:xfrm>
          <a:prstGeom prst="rect">
            <a:avLst/>
          </a:prstGeom>
          <a:noFill/>
          <a:ln w="19050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cxnSp>
        <p:nvCxnSpPr>
          <p:cNvPr id="14" name="Straight Connector 13"/>
          <p:cNvCxnSpPr>
            <a:stCxn id="13" idx="1"/>
          </p:cNvCxnSpPr>
          <p:nvPr/>
        </p:nvCxnSpPr>
        <p:spPr>
          <a:xfrm flipH="1" flipV="1">
            <a:off x="2915817" y="4407547"/>
            <a:ext cx="1886146" cy="701268"/>
          </a:xfrm>
          <a:prstGeom prst="line">
            <a:avLst/>
          </a:prstGeom>
          <a:ln>
            <a:solidFill>
              <a:srgbClr val="0087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75928" y="4068361"/>
            <a:ext cx="2871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Rochas industriais e ornamentais</a:t>
            </a:r>
            <a:endParaRPr lang="pt-PT" sz="1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7394252" y="3183410"/>
            <a:ext cx="360040" cy="432048"/>
          </a:xfrm>
          <a:prstGeom prst="ellipse">
            <a:avLst/>
          </a:prstGeom>
          <a:noFill/>
          <a:ln w="28575" cmpd="sng"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H="1" flipV="1">
            <a:off x="3217788" y="3327426"/>
            <a:ext cx="4189748" cy="178"/>
          </a:xfrm>
          <a:prstGeom prst="line">
            <a:avLst/>
          </a:prstGeom>
          <a:ln>
            <a:solidFill>
              <a:srgbClr val="0087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81484" y="3103851"/>
            <a:ext cx="2871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 da Panasqueira</a:t>
            </a:r>
          </a:p>
          <a:p>
            <a:pPr marL="342900" indent="200025">
              <a:buFont typeface="Arial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Volfrâmio</a:t>
            </a:r>
          </a:p>
          <a:p>
            <a:pPr marL="342900" indent="200025">
              <a:buFont typeface="Arial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Estanho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178228" y="5127626"/>
            <a:ext cx="360040" cy="432048"/>
          </a:xfrm>
          <a:prstGeom prst="ellipse">
            <a:avLst/>
          </a:prstGeom>
          <a:noFill/>
          <a:ln w="28575" cmpd="sng"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 flipH="1" flipV="1">
            <a:off x="3131840" y="5271642"/>
            <a:ext cx="4059672" cy="178"/>
          </a:xfrm>
          <a:prstGeom prst="line">
            <a:avLst/>
          </a:prstGeom>
          <a:ln>
            <a:solidFill>
              <a:srgbClr val="0087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89868" y="5048067"/>
            <a:ext cx="2871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Mina de Neves-Corvo</a:t>
            </a:r>
          </a:p>
          <a:p>
            <a:pPr marL="342900" indent="200025">
              <a:buFont typeface="Arial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Cobre</a:t>
            </a:r>
          </a:p>
          <a:p>
            <a:pPr marL="342900" indent="200025">
              <a:buFont typeface="Arial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Zinco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251520" y="-99392"/>
            <a:ext cx="86868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minerais</a:t>
            </a:r>
          </a:p>
          <a:p>
            <a:pPr>
              <a:lnSpc>
                <a:spcPts val="3400"/>
              </a:lnSpc>
            </a:pP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Exploração </a:t>
            </a:r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dos recursos minerais em Portugal Continental</a:t>
            </a:r>
          </a:p>
        </p:txBody>
      </p:sp>
      <p:sp>
        <p:nvSpPr>
          <p:cNvPr id="22" name="Rectângulo 21"/>
          <p:cNvSpPr/>
          <p:nvPr/>
        </p:nvSpPr>
        <p:spPr>
          <a:xfrm>
            <a:off x="5345616" y="6516108"/>
            <a:ext cx="3779912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41810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xit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1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8" grpId="1"/>
      <p:bldP spid="8" grpId="2"/>
      <p:bldP spid="9" grpId="0" animBg="1"/>
      <p:bldP spid="9" grpId="1" animBg="1"/>
      <p:bldP spid="11" grpId="0"/>
      <p:bldP spid="11" grpId="1"/>
      <p:bldP spid="13" grpId="0" animBg="1"/>
      <p:bldP spid="13" grpId="1" animBg="1"/>
      <p:bldP spid="15" grpId="0"/>
      <p:bldP spid="15" grpId="1"/>
      <p:bldP spid="18" grpId="0" animBg="1"/>
      <p:bldP spid="21" grpId="0"/>
      <p:bldP spid="23" grpId="0" animBg="1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7"/>
            <a:ext cx="5198418" cy="348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076650" y="2828035"/>
            <a:ext cx="1916853" cy="719723"/>
          </a:xfrm>
          <a:prstGeom prst="rect">
            <a:avLst/>
          </a:prstGeom>
          <a:noFill/>
          <a:ln w="28575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812954" y="1628800"/>
            <a:ext cx="309634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 substâncias poluentes são arrastadas e contaminam linhas de água, lagos e águas subterrâneas;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76449" y="3717032"/>
            <a:ext cx="1296145" cy="720080"/>
          </a:xfrm>
          <a:prstGeom prst="rect">
            <a:avLst/>
          </a:prstGeom>
          <a:noFill/>
          <a:ln w="28575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04842" y="3717032"/>
            <a:ext cx="936105" cy="1080120"/>
          </a:xfrm>
          <a:prstGeom prst="rect">
            <a:avLst/>
          </a:prstGeom>
          <a:noFill/>
          <a:ln w="28575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849466" y="3319824"/>
            <a:ext cx="3096344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87BF"/>
              </a:buClr>
              <a:buFont typeface="Arial"/>
              <a:buChar char="•"/>
            </a:pP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água vai arrastando, por exemplo, o ácido sulfúrico existente nas minas (produzido por bactérias).</a:t>
            </a:r>
          </a:p>
        </p:txBody>
      </p:sp>
      <p:sp>
        <p:nvSpPr>
          <p:cNvPr id="12" name="Curved Down Arrow 11"/>
          <p:cNvSpPr/>
          <p:nvPr/>
        </p:nvSpPr>
        <p:spPr>
          <a:xfrm rot="18619737" flipH="1" flipV="1">
            <a:off x="6924574" y="5329996"/>
            <a:ext cx="2046357" cy="936104"/>
          </a:xfrm>
          <a:prstGeom prst="curved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3528" y="5448126"/>
            <a:ext cx="6624736" cy="1077218"/>
          </a:xfrm>
          <a:prstGeom prst="rect">
            <a:avLst/>
          </a:prstGeom>
          <a:solidFill>
            <a:srgbClr val="0087BF"/>
          </a:solidFill>
          <a:ln w="28575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Destruição de </a:t>
            </a:r>
            <a:r>
              <a:rPr lang="pt-PT" sz="16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pt-PT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t-PT" sz="1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/>
              <a:buChar char="•"/>
            </a:pPr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Perda de biodiversidade;</a:t>
            </a:r>
          </a:p>
          <a:p>
            <a:pPr marL="285750" indent="-285750">
              <a:buFont typeface="Arial"/>
              <a:buChar char="•"/>
            </a:pPr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 disponibilidade de água para as populações, culturas agrícolas e ecossistemas</a:t>
            </a: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251520" y="-99392"/>
            <a:ext cx="86868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MINERAIS</a:t>
            </a:r>
          </a:p>
          <a:p>
            <a:pPr>
              <a:lnSpc>
                <a:spcPts val="3400"/>
              </a:lnSpc>
            </a:pP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Consequências da exploração dos </a:t>
            </a:r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minerais</a:t>
            </a:r>
            <a:endParaRPr lang="pt-PT" sz="2000" b="1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015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9" grpId="0"/>
      <p:bldP spid="12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98"/>
          <a:stretch/>
        </p:blipFill>
        <p:spPr bwMode="auto">
          <a:xfrm>
            <a:off x="6323112" y="1692344"/>
            <a:ext cx="2448272" cy="1839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59" b="33995"/>
          <a:stretch/>
        </p:blipFill>
        <p:spPr bwMode="auto">
          <a:xfrm>
            <a:off x="3303397" y="1659566"/>
            <a:ext cx="2453430" cy="176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97"/>
          <a:stretch/>
        </p:blipFill>
        <p:spPr bwMode="auto">
          <a:xfrm>
            <a:off x="390476" y="1641657"/>
            <a:ext cx="2458393" cy="1786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Down Arrow 7"/>
          <p:cNvSpPr/>
          <p:nvPr/>
        </p:nvSpPr>
        <p:spPr>
          <a:xfrm>
            <a:off x="1511660" y="3557334"/>
            <a:ext cx="216024" cy="576064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51520" y="4493438"/>
            <a:ext cx="2736304" cy="1815882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Alteração da paisagem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Acidentes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Problemas de saúde e de segurança dos mineiros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Resíduos tóxicos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Contaminação da água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Poluição sonora e visual</a:t>
            </a:r>
          </a:p>
        </p:txBody>
      </p:sp>
      <p:sp>
        <p:nvSpPr>
          <p:cNvPr id="10" name="Down Arrow 9"/>
          <p:cNvSpPr/>
          <p:nvPr/>
        </p:nvSpPr>
        <p:spPr>
          <a:xfrm>
            <a:off x="4463988" y="3557334"/>
            <a:ext cx="216024" cy="576064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203848" y="4493438"/>
            <a:ext cx="2736304" cy="1815882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Resíduos, incluindo material radioativo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Poluição do ar, da água e do solo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Poluição sonora e visual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Problemas de saúde e de segurança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56176" y="4568874"/>
            <a:ext cx="2782144" cy="1569660"/>
          </a:xfrm>
          <a:prstGeom prst="rect">
            <a:avLst/>
          </a:prstGeom>
          <a:solidFill>
            <a:schemeClr val="bg1"/>
          </a:solidFill>
          <a:ln w="28575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Resíduos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Poluição do ar, da água e do solo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Poluição sonora e visual</a:t>
            </a:r>
          </a:p>
          <a:p>
            <a:pPr marL="93663" indent="-93663">
              <a:buClr>
                <a:srgbClr val="0087BF"/>
              </a:buClr>
              <a:buFont typeface="Arial"/>
              <a:buChar char="•"/>
            </a:pP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Problemas de saúde e de segurança</a:t>
            </a:r>
          </a:p>
        </p:txBody>
      </p:sp>
      <p:sp>
        <p:nvSpPr>
          <p:cNvPr id="13" name="Down Arrow 12"/>
          <p:cNvSpPr/>
          <p:nvPr/>
        </p:nvSpPr>
        <p:spPr>
          <a:xfrm>
            <a:off x="7439236" y="3557334"/>
            <a:ext cx="216024" cy="576064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251520" y="-99392"/>
            <a:ext cx="8686800" cy="16561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minerais</a:t>
            </a:r>
          </a:p>
          <a:p>
            <a:pPr>
              <a:lnSpc>
                <a:spcPts val="3400"/>
              </a:lnSpc>
            </a:pP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Consequências </a:t>
            </a: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da exploração dos </a:t>
            </a:r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minerais</a:t>
            </a:r>
            <a:endParaRPr lang="pt-PT" sz="2000" b="1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1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36735" y="316328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hídricos</a:t>
            </a:r>
            <a:endParaRPr lang="pt-PT" sz="2400" b="1" u="sng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551312" y="1916832"/>
            <a:ext cx="4125144" cy="72008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 dirty="0" smtClean="0">
                <a:solidFill>
                  <a:srgbClr val="0087BF"/>
                </a:solidFill>
                <a:latin typeface="Arial"/>
                <a:cs typeface="Arial"/>
              </a:rPr>
              <a:t>Terra, o </a:t>
            </a:r>
            <a:r>
              <a:rPr lang="en-US" sz="2400" b="1" dirty="0" err="1" smtClean="0">
                <a:solidFill>
                  <a:srgbClr val="0087BF"/>
                </a:solidFill>
                <a:latin typeface="Arial"/>
                <a:cs typeface="Arial"/>
              </a:rPr>
              <a:t>planeta</a:t>
            </a:r>
            <a:r>
              <a:rPr lang="en-US" sz="2400" b="1" dirty="0" smtClean="0">
                <a:solidFill>
                  <a:srgbClr val="0087BF"/>
                </a:solidFill>
                <a:latin typeface="Arial"/>
                <a:cs typeface="Arial"/>
              </a:rPr>
              <a:t> </a:t>
            </a:r>
            <a:r>
              <a:rPr lang="en-US" sz="2400" b="1" dirty="0" err="1" smtClean="0">
                <a:solidFill>
                  <a:srgbClr val="0087BF"/>
                </a:solidFill>
                <a:latin typeface="Arial"/>
                <a:cs typeface="Arial"/>
              </a:rPr>
              <a:t>azul</a:t>
            </a:r>
            <a:endParaRPr lang="en-US" sz="2400" b="1" dirty="0">
              <a:solidFill>
                <a:srgbClr val="0087BF"/>
              </a:solidFill>
              <a:latin typeface="Arial"/>
              <a:cs typeface="Arial"/>
            </a:endParaRPr>
          </a:p>
        </p:txBody>
      </p:sp>
      <p:sp>
        <p:nvSpPr>
          <p:cNvPr id="4" name="Content Placeholder 4"/>
          <p:cNvSpPr txBox="1">
            <a:spLocks/>
          </p:cNvSpPr>
          <p:nvPr/>
        </p:nvSpPr>
        <p:spPr>
          <a:xfrm>
            <a:off x="4922667" y="2470455"/>
            <a:ext cx="3526449" cy="1814175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latin typeface="Arial"/>
                <a:cs typeface="Arial"/>
              </a:rPr>
              <a:t>2/3 da </a:t>
            </a:r>
            <a:r>
              <a:rPr lang="en-US" sz="1800" b="1" dirty="0" err="1" smtClean="0">
                <a:latin typeface="Arial"/>
                <a:cs typeface="Arial"/>
              </a:rPr>
              <a:t>superfície</a:t>
            </a:r>
            <a:r>
              <a:rPr lang="en-US" sz="1800" b="1" dirty="0" smtClean="0">
                <a:latin typeface="Arial"/>
                <a:cs typeface="Arial"/>
              </a:rPr>
              <a:t> da Terra </a:t>
            </a:r>
            <a:r>
              <a:rPr lang="en-US" sz="1800" b="1" dirty="0" err="1" smtClean="0">
                <a:latin typeface="Arial"/>
                <a:cs typeface="Arial"/>
              </a:rPr>
              <a:t>estão</a:t>
            </a:r>
            <a:r>
              <a:rPr lang="en-US" sz="1800" b="1" dirty="0" smtClean="0">
                <a:latin typeface="Arial"/>
                <a:cs typeface="Arial"/>
              </a:rPr>
              <a:t> </a:t>
            </a:r>
            <a:r>
              <a:rPr lang="en-US" sz="1800" b="1" dirty="0" err="1" smtClean="0">
                <a:latin typeface="Arial"/>
                <a:cs typeface="Arial"/>
              </a:rPr>
              <a:t>cobertos</a:t>
            </a:r>
            <a:r>
              <a:rPr lang="en-US" sz="1800" b="1" dirty="0" smtClean="0">
                <a:latin typeface="Arial"/>
                <a:cs typeface="Arial"/>
              </a:rPr>
              <a:t> </a:t>
            </a:r>
            <a:r>
              <a:rPr lang="en-US" sz="1800" b="1" dirty="0" err="1" smtClean="0">
                <a:latin typeface="Arial"/>
                <a:cs typeface="Arial"/>
              </a:rPr>
              <a:t>por</a:t>
            </a:r>
            <a:r>
              <a:rPr lang="en-US" sz="1800" b="1" dirty="0" smtClean="0">
                <a:latin typeface="Arial"/>
                <a:cs typeface="Arial"/>
              </a:rPr>
              <a:t> </a:t>
            </a:r>
            <a:r>
              <a:rPr lang="en-US" sz="1800" b="1" dirty="0" err="1" smtClean="0">
                <a:latin typeface="Arial"/>
                <a:cs typeface="Arial"/>
              </a:rPr>
              <a:t>água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4623320" y="4509120"/>
            <a:ext cx="4125144" cy="144016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solidFill>
                  <a:srgbClr val="0087BF"/>
                </a:solidFill>
                <a:latin typeface="Arial"/>
                <a:cs typeface="Arial"/>
              </a:rPr>
              <a:t>Como se </a:t>
            </a:r>
            <a:r>
              <a:rPr lang="en-US" sz="2800" b="1" dirty="0" err="1" smtClean="0">
                <a:solidFill>
                  <a:srgbClr val="0087BF"/>
                </a:solidFill>
                <a:latin typeface="Arial"/>
                <a:cs typeface="Arial"/>
              </a:rPr>
              <a:t>encontra</a:t>
            </a:r>
            <a:r>
              <a:rPr lang="en-US" sz="2800" b="1" dirty="0" smtClean="0">
                <a:solidFill>
                  <a:srgbClr val="0087BF"/>
                </a:solidFill>
                <a:latin typeface="Arial"/>
                <a:cs typeface="Arial"/>
              </a:rPr>
              <a:t> a </a:t>
            </a:r>
            <a:r>
              <a:rPr lang="en-US" sz="2800" b="1" dirty="0" err="1" smtClean="0">
                <a:solidFill>
                  <a:srgbClr val="0087BF"/>
                </a:solidFill>
                <a:latin typeface="Arial"/>
                <a:cs typeface="Arial"/>
              </a:rPr>
              <a:t>água</a:t>
            </a:r>
            <a:r>
              <a:rPr lang="en-US" sz="2800" b="1" dirty="0" smtClean="0">
                <a:solidFill>
                  <a:srgbClr val="0087BF"/>
                </a:solidFill>
                <a:latin typeface="Arial"/>
                <a:cs typeface="Arial"/>
              </a:rPr>
              <a:t> </a:t>
            </a:r>
            <a:r>
              <a:rPr lang="en-US" sz="2800" b="1" dirty="0" err="1" smtClean="0">
                <a:solidFill>
                  <a:srgbClr val="0087BF"/>
                </a:solidFill>
                <a:latin typeface="Arial"/>
                <a:cs typeface="Arial"/>
              </a:rPr>
              <a:t>distribuída</a:t>
            </a:r>
            <a:r>
              <a:rPr lang="en-US" sz="2800" b="1" dirty="0" smtClean="0">
                <a:solidFill>
                  <a:srgbClr val="0087BF"/>
                </a:solidFill>
                <a:latin typeface="Arial"/>
                <a:cs typeface="Arial"/>
              </a:rPr>
              <a:t> no </a:t>
            </a:r>
            <a:r>
              <a:rPr lang="en-US" sz="2800" b="1" dirty="0" err="1" smtClean="0">
                <a:solidFill>
                  <a:srgbClr val="0087BF"/>
                </a:solidFill>
                <a:latin typeface="Arial"/>
                <a:cs typeface="Arial"/>
              </a:rPr>
              <a:t>planeta</a:t>
            </a:r>
            <a:r>
              <a:rPr lang="en-US" sz="2800" b="1" dirty="0" smtClean="0">
                <a:solidFill>
                  <a:srgbClr val="0087BF"/>
                </a:solidFill>
                <a:latin typeface="Arial"/>
                <a:cs typeface="Arial"/>
              </a:rPr>
              <a:t> Terra?</a:t>
            </a:r>
            <a:endParaRPr lang="en-US" sz="2800" b="1" dirty="0">
              <a:solidFill>
                <a:srgbClr val="0087BF"/>
              </a:solidFill>
              <a:latin typeface="Arial"/>
              <a:cs typeface="Arial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019" y="1412776"/>
            <a:ext cx="3898454" cy="3929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7165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251520" y="260648"/>
            <a:ext cx="86868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>
              <a:lnSpc>
                <a:spcPts val="32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Distribuição </a:t>
            </a: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água na Terra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11"/>
          <p:cNvSpPr txBox="1">
            <a:spLocks/>
          </p:cNvSpPr>
          <p:nvPr/>
        </p:nvSpPr>
        <p:spPr>
          <a:xfrm>
            <a:off x="1259632" y="4883950"/>
            <a:ext cx="3080567" cy="120934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smtClean="0">
                <a:latin typeface="Arial"/>
                <a:cs typeface="Arial"/>
              </a:rPr>
              <a:t>97% </a:t>
            </a:r>
            <a:r>
              <a:rPr lang="en-US" sz="1800" b="1" dirty="0" err="1" smtClean="0">
                <a:latin typeface="Arial"/>
                <a:cs typeface="Arial"/>
              </a:rPr>
              <a:t>água</a:t>
            </a:r>
            <a:r>
              <a:rPr lang="en-US" sz="1800" b="1" dirty="0" smtClean="0">
                <a:latin typeface="Arial"/>
                <a:cs typeface="Arial"/>
              </a:rPr>
              <a:t> </a:t>
            </a:r>
            <a:r>
              <a:rPr lang="en-US" sz="1800" b="1" dirty="0" err="1" smtClean="0">
                <a:latin typeface="Arial"/>
                <a:cs typeface="Arial"/>
              </a:rPr>
              <a:t>salgada</a:t>
            </a:r>
            <a:endParaRPr lang="en-US" sz="1800" b="1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sz="1800" b="1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1800" b="1" dirty="0" smtClean="0">
                <a:latin typeface="Arial"/>
                <a:cs typeface="Arial"/>
              </a:rPr>
              <a:t>3 % </a:t>
            </a:r>
            <a:r>
              <a:rPr lang="en-US" sz="1800" b="1" dirty="0" err="1" smtClean="0">
                <a:latin typeface="Arial"/>
                <a:cs typeface="Arial"/>
              </a:rPr>
              <a:t>água</a:t>
            </a:r>
            <a:r>
              <a:rPr lang="en-US" sz="1800" b="1" dirty="0" smtClean="0">
                <a:latin typeface="Arial"/>
                <a:cs typeface="Arial"/>
              </a:rPr>
              <a:t> </a:t>
            </a:r>
            <a:r>
              <a:rPr lang="en-US" sz="1800" b="1" dirty="0" err="1" smtClean="0">
                <a:latin typeface="Arial"/>
                <a:cs typeface="Arial"/>
              </a:rPr>
              <a:t>doce</a:t>
            </a: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6" name="Content Placeholder 11"/>
          <p:cNvSpPr txBox="1">
            <a:spLocks/>
          </p:cNvSpPr>
          <p:nvPr/>
        </p:nvSpPr>
        <p:spPr>
          <a:xfrm>
            <a:off x="4687769" y="5157192"/>
            <a:ext cx="3755316" cy="648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rgbClr val="FF0000"/>
                </a:solidFill>
                <a:latin typeface="Arial"/>
                <a:cs typeface="Arial"/>
              </a:rPr>
              <a:t>0, 014%</a:t>
            </a:r>
            <a:r>
              <a:rPr lang="en-US" sz="1800" b="1" dirty="0" smtClean="0">
                <a:latin typeface="Arial"/>
                <a:cs typeface="Arial"/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do volume total de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água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está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disponível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para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o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Homem</a:t>
            </a:r>
            <a:endParaRPr lang="en-US" sz="18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Down Arrow 6"/>
          <p:cNvSpPr/>
          <p:nvPr/>
        </p:nvSpPr>
        <p:spPr>
          <a:xfrm rot="16200000">
            <a:off x="3955646" y="5127239"/>
            <a:ext cx="302365" cy="653832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CA2BE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7F9D9"/>
              </a:clrFrom>
              <a:clrTo>
                <a:srgbClr val="F7F9D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28800"/>
            <a:ext cx="8686800" cy="2552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987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 txBox="1">
            <a:spLocks/>
          </p:cNvSpPr>
          <p:nvPr/>
        </p:nvSpPr>
        <p:spPr>
          <a:xfrm>
            <a:off x="367708" y="5589240"/>
            <a:ext cx="8501643" cy="11138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dirty="0" smtClean="0">
                <a:latin typeface="Arial"/>
                <a:cs typeface="Arial"/>
              </a:rPr>
              <a:t>Se </a:t>
            </a:r>
            <a:r>
              <a:rPr lang="en-US" sz="2000" dirty="0" err="1" smtClean="0">
                <a:latin typeface="Arial"/>
                <a:cs typeface="Arial"/>
              </a:rPr>
              <a:t>só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houvesse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b="1" dirty="0" smtClean="0">
                <a:solidFill>
                  <a:srgbClr val="0087BF"/>
                </a:solidFill>
                <a:latin typeface="Arial"/>
                <a:cs typeface="Arial"/>
              </a:rPr>
              <a:t>100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litros</a:t>
            </a:r>
            <a:r>
              <a:rPr lang="en-US" sz="2000" dirty="0" smtClean="0">
                <a:latin typeface="Arial"/>
                <a:cs typeface="Arial"/>
              </a:rPr>
              <a:t> de </a:t>
            </a:r>
            <a:r>
              <a:rPr lang="en-US" sz="2000" dirty="0" err="1" smtClean="0">
                <a:latin typeface="Arial"/>
                <a:cs typeface="Arial"/>
              </a:rPr>
              <a:t>água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na</a:t>
            </a:r>
            <a:r>
              <a:rPr lang="en-US" sz="2000" dirty="0" smtClean="0">
                <a:latin typeface="Arial"/>
                <a:cs typeface="Arial"/>
              </a:rPr>
              <a:t> Terra, </a:t>
            </a:r>
            <a:r>
              <a:rPr lang="en-US" sz="2000" dirty="0" err="1" smtClean="0">
                <a:latin typeface="Arial"/>
                <a:cs typeface="Arial"/>
              </a:rPr>
              <a:t>apenas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poderíamos</a:t>
            </a:r>
            <a:r>
              <a:rPr lang="en-US" sz="2000" dirty="0" smtClean="0">
                <a:latin typeface="Arial"/>
                <a:cs typeface="Arial"/>
              </a:rPr>
              <a:t> </a:t>
            </a:r>
            <a:r>
              <a:rPr lang="en-US" sz="2000" dirty="0" err="1" smtClean="0">
                <a:latin typeface="Arial"/>
                <a:cs typeface="Arial"/>
              </a:rPr>
              <a:t>aproveitar</a:t>
            </a:r>
            <a:r>
              <a:rPr lang="en-US" sz="2000" dirty="0" smtClean="0">
                <a:latin typeface="Arial"/>
                <a:cs typeface="Arial"/>
              </a:rPr>
              <a:t> o </a:t>
            </a:r>
            <a:r>
              <a:rPr lang="en-US" sz="2000" dirty="0" err="1" smtClean="0">
                <a:latin typeface="Arial"/>
                <a:cs typeface="Arial"/>
              </a:rPr>
              <a:t>equivalente</a:t>
            </a:r>
            <a:r>
              <a:rPr lang="en-US" sz="2000" dirty="0" smtClean="0">
                <a:latin typeface="Arial"/>
                <a:cs typeface="Arial"/>
              </a:rPr>
              <a:t> a </a:t>
            </a:r>
            <a:r>
              <a:rPr lang="en-US" sz="2000" b="1" dirty="0" err="1" smtClean="0">
                <a:solidFill>
                  <a:srgbClr val="0087BF"/>
                </a:solidFill>
                <a:latin typeface="Arial"/>
                <a:cs typeface="Arial"/>
              </a:rPr>
              <a:t>duas</a:t>
            </a:r>
            <a:r>
              <a:rPr lang="en-US" sz="2000" b="1" dirty="0" smtClean="0">
                <a:solidFill>
                  <a:srgbClr val="0087BF"/>
                </a:solidFill>
                <a:latin typeface="Arial"/>
                <a:cs typeface="Arial"/>
              </a:rPr>
              <a:t> </a:t>
            </a:r>
            <a:r>
              <a:rPr lang="en-US" sz="2000" b="1" dirty="0" err="1" smtClean="0">
                <a:solidFill>
                  <a:srgbClr val="0087BF"/>
                </a:solidFill>
                <a:latin typeface="Arial"/>
                <a:cs typeface="Arial"/>
              </a:rPr>
              <a:t>colheres</a:t>
            </a:r>
            <a:r>
              <a:rPr lang="en-US" sz="2000" b="1" dirty="0" smtClean="0">
                <a:solidFill>
                  <a:srgbClr val="0087BF"/>
                </a:solidFill>
                <a:latin typeface="Arial"/>
                <a:cs typeface="Arial"/>
              </a:rPr>
              <a:t> de </a:t>
            </a:r>
            <a:r>
              <a:rPr lang="en-US" sz="2000" b="1" dirty="0" err="1" smtClean="0">
                <a:solidFill>
                  <a:srgbClr val="0087BF"/>
                </a:solidFill>
                <a:latin typeface="Arial"/>
                <a:cs typeface="Arial"/>
              </a:rPr>
              <a:t>chá</a:t>
            </a:r>
            <a:r>
              <a:rPr lang="en-US" sz="2000" dirty="0" smtClean="0">
                <a:latin typeface="Arial"/>
                <a:cs typeface="Arial"/>
              </a:rPr>
              <a:t>!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611560" y="3826947"/>
            <a:ext cx="1910103" cy="5356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en-US" sz="1800" b="1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litros</a:t>
            </a:r>
            <a:endParaRPr lang="en-US" sz="1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1"/>
          <p:cNvSpPr txBox="1">
            <a:spLocks/>
          </p:cNvSpPr>
          <p:nvPr/>
        </p:nvSpPr>
        <p:spPr>
          <a:xfrm>
            <a:off x="6866459" y="3826947"/>
            <a:ext cx="1910103" cy="535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</a:t>
            </a:r>
            <a:r>
              <a:rPr lang="en-US" sz="1800" b="1" dirty="0" err="1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litros</a:t>
            </a:r>
            <a:endParaRPr lang="en-US" sz="18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 descr="http://www.mcmplasticos.com.br/img/produtos/foto_3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63265"/>
            <a:ext cx="1080120" cy="20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://img2.wikia.nocookie.net/__cb20120907120505/powerlisting/images/0/0c/SPO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7894">
            <a:off x="5875180" y="4257439"/>
            <a:ext cx="1331404" cy="133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www.mcmplasticos.com.br/img/produtos/foto_3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1763265"/>
            <a:ext cx="1080120" cy="20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http://www.mcmplasticos.com.br/img/produtos/foto_3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763265"/>
            <a:ext cx="1080120" cy="20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://www.mcmplasticos.com.br/img/produtos/foto_3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762" y="1763264"/>
            <a:ext cx="1080120" cy="20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http://www.mcmplasticos.com.br/img/produtos/foto_3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914" y="1763264"/>
            <a:ext cx="1080120" cy="202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251520" y="260648"/>
            <a:ext cx="86868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>
              <a:lnSpc>
                <a:spcPts val="32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Distribuição </a:t>
            </a: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água na Terra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Picture 4" descr="http://img2.wikia.nocookie.net/__cb20120907120505/powerlisting/images/0/0c/SPOON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17894">
            <a:off x="6703271" y="4351404"/>
            <a:ext cx="1331404" cy="1331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31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l ciclo del agua animad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1167" y="2279705"/>
            <a:ext cx="7035746" cy="3957607"/>
          </a:xfrm>
          <a:prstGeom prst="rect">
            <a:avLst/>
          </a:prstGeom>
        </p:spPr>
      </p:pic>
      <p:sp>
        <p:nvSpPr>
          <p:cNvPr id="4" name="Content Placeholder 1"/>
          <p:cNvSpPr txBox="1">
            <a:spLocks/>
          </p:cNvSpPr>
          <p:nvPr/>
        </p:nvSpPr>
        <p:spPr>
          <a:xfrm>
            <a:off x="3365866" y="1741181"/>
            <a:ext cx="2412268" cy="463683"/>
          </a:xfrm>
          <a:prstGeom prst="rect">
            <a:avLst/>
          </a:prstGeom>
          <a:solidFill>
            <a:srgbClr val="0087BF"/>
          </a:solidFill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Ciclo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5536" y="1916832"/>
            <a:ext cx="81143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Se não ocorressem perturbações no equilíbrio do ciclo da água, o próprio ciclo encarregar-se-ia de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recolher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purificar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reciclar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redistribuir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 a água doce.</a:t>
            </a:r>
            <a:endParaRPr lang="pt-PT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2301857" y="4005064"/>
            <a:ext cx="360040" cy="1800200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CA2BE"/>
              </a:solidFill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1725793" y="3356992"/>
            <a:ext cx="1910103" cy="5356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smtClean="0">
                <a:solidFill>
                  <a:srgbClr val="0087BF"/>
                </a:solidFill>
                <a:latin typeface="Arial"/>
                <a:cs typeface="Arial"/>
              </a:rPr>
              <a:t>   </a:t>
            </a:r>
            <a:r>
              <a:rPr lang="en-US" sz="1800" b="1" dirty="0" err="1" smtClean="0">
                <a:solidFill>
                  <a:srgbClr val="0087BF"/>
                </a:solidFill>
                <a:latin typeface="Arial"/>
                <a:cs typeface="Arial"/>
              </a:rPr>
              <a:t>Poluição</a:t>
            </a:r>
            <a:endParaRPr lang="en-US" sz="1800" b="1" dirty="0">
              <a:solidFill>
                <a:srgbClr val="0087BF"/>
              </a:solidFill>
              <a:latin typeface="Arial"/>
              <a:cs typeface="Arial"/>
            </a:endParaRPr>
          </a:p>
        </p:txBody>
      </p:sp>
      <p:sp>
        <p:nvSpPr>
          <p:cNvPr id="9" name="Down Arrow 8"/>
          <p:cNvSpPr/>
          <p:nvPr/>
        </p:nvSpPr>
        <p:spPr>
          <a:xfrm>
            <a:off x="5724128" y="4005064"/>
            <a:ext cx="360040" cy="1800200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CA2BE"/>
              </a:solidFill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>
          <a:xfrm>
            <a:off x="4644008" y="3068960"/>
            <a:ext cx="252028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dirty="0" err="1" smtClean="0">
                <a:solidFill>
                  <a:srgbClr val="0087BF"/>
                </a:solidFill>
                <a:latin typeface="Arial"/>
                <a:cs typeface="Arial"/>
              </a:rPr>
              <a:t>Ritmo</a:t>
            </a:r>
            <a:r>
              <a:rPr lang="en-US" sz="1800" b="1" dirty="0" smtClean="0">
                <a:solidFill>
                  <a:srgbClr val="0087BF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rgbClr val="0087BF"/>
                </a:solidFill>
                <a:latin typeface="Arial"/>
                <a:cs typeface="Arial"/>
              </a:rPr>
              <a:t>captação</a:t>
            </a:r>
            <a:r>
              <a:rPr lang="en-US" sz="1800" b="1" dirty="0" smtClean="0">
                <a:solidFill>
                  <a:srgbClr val="0087BF"/>
                </a:solidFill>
                <a:latin typeface="Arial"/>
                <a:cs typeface="Arial"/>
              </a:rPr>
              <a:t> e </a:t>
            </a:r>
            <a:r>
              <a:rPr lang="en-US" sz="1800" b="1" dirty="0" err="1" smtClean="0">
                <a:solidFill>
                  <a:srgbClr val="0087BF"/>
                </a:solidFill>
                <a:latin typeface="Arial"/>
                <a:cs typeface="Arial"/>
              </a:rPr>
              <a:t>utilização</a:t>
            </a:r>
            <a:r>
              <a:rPr lang="en-US" sz="1800" b="1" dirty="0" smtClean="0">
                <a:solidFill>
                  <a:srgbClr val="0087BF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rgbClr val="0087BF"/>
                </a:solidFill>
                <a:latin typeface="Arial"/>
                <a:cs typeface="Arial"/>
              </a:rPr>
              <a:t>água</a:t>
            </a:r>
            <a:r>
              <a:rPr lang="en-US" sz="1800" b="1" dirty="0" smtClean="0">
                <a:solidFill>
                  <a:srgbClr val="0087BF"/>
                </a:solidFill>
                <a:latin typeface="Arial"/>
                <a:cs typeface="Arial"/>
              </a:rPr>
              <a:t> superior </a:t>
            </a:r>
            <a:r>
              <a:rPr lang="en-US" sz="1800" b="1" dirty="0" err="1" smtClean="0">
                <a:solidFill>
                  <a:srgbClr val="0087BF"/>
                </a:solidFill>
                <a:latin typeface="Arial"/>
                <a:cs typeface="Arial"/>
              </a:rPr>
              <a:t>à</a:t>
            </a:r>
            <a:r>
              <a:rPr lang="en-US" sz="1800" b="1" dirty="0" smtClean="0">
                <a:solidFill>
                  <a:srgbClr val="0087BF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rgbClr val="0087BF"/>
                </a:solidFill>
                <a:latin typeface="Arial"/>
                <a:cs typeface="Arial"/>
              </a:rPr>
              <a:t>reposição</a:t>
            </a:r>
            <a:endParaRPr lang="en-US" sz="1800" b="1" dirty="0">
              <a:solidFill>
                <a:srgbClr val="0087BF"/>
              </a:solidFill>
              <a:latin typeface="Arial"/>
              <a:cs typeface="Arial"/>
            </a:endParaRPr>
          </a:p>
        </p:txBody>
      </p:sp>
      <p:sp>
        <p:nvSpPr>
          <p:cNvPr id="11" name="Content Placeholder 1"/>
          <p:cNvSpPr txBox="1">
            <a:spLocks/>
          </p:cNvSpPr>
          <p:nvPr/>
        </p:nvSpPr>
        <p:spPr>
          <a:xfrm>
            <a:off x="1835696" y="5877272"/>
            <a:ext cx="50405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    </a:t>
            </a:r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A </a:t>
            </a:r>
            <a:r>
              <a:rPr lang="en-US" b="1" dirty="0" err="1" smtClean="0">
                <a:solidFill>
                  <a:schemeClr val="tx1"/>
                </a:solidFill>
                <a:latin typeface="Arial"/>
                <a:cs typeface="Arial"/>
              </a:rPr>
              <a:t>água</a:t>
            </a:r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Arial"/>
                <a:cs typeface="Arial"/>
              </a:rPr>
              <a:t>é</a:t>
            </a:r>
            <a:r>
              <a:rPr lang="en-US" b="1" dirty="0" smtClean="0">
                <a:solidFill>
                  <a:schemeClr val="tx1"/>
                </a:solidFill>
                <a:latin typeface="Arial"/>
                <a:cs typeface="Arial"/>
              </a:rPr>
              <a:t> um </a:t>
            </a:r>
            <a:r>
              <a:rPr lang="en-US" b="1" dirty="0" err="1" smtClean="0">
                <a:solidFill>
                  <a:srgbClr val="FF0000"/>
                </a:solidFill>
                <a:latin typeface="Arial"/>
                <a:cs typeface="Arial"/>
              </a:rPr>
              <a:t>recurso</a:t>
            </a:r>
            <a:r>
              <a:rPr lang="en-US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Arial"/>
                <a:cs typeface="Arial"/>
              </a:rPr>
              <a:t>limitado</a:t>
            </a:r>
            <a:endParaRPr lang="en-US" b="1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251520" y="260648"/>
            <a:ext cx="8686800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>
              <a:lnSpc>
                <a:spcPts val="32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que a água se renova?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14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cmd type="call" cmd="stop">
                                      <p:cBhvr>
                                        <p:cTn id="20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5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4" grpId="0" animBg="1"/>
      <p:bldP spid="4" grpId="1" animBg="1"/>
      <p:bldP spid="5" grpId="0"/>
      <p:bldP spid="6" grpId="0" animBg="1"/>
      <p:bldP spid="7" grpId="0"/>
      <p:bldP spid="9" grpId="0" animBg="1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520" y="116632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>
              <a:lnSpc>
                <a:spcPts val="32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utilizada a água?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47494"/>
            <a:ext cx="2454433" cy="242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952629" y="193552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09994" y="269300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1763688" y="286228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4228483" y="3202899"/>
            <a:ext cx="3151725" cy="661720"/>
          </a:xfrm>
          <a:prstGeom prst="rect">
            <a:avLst/>
          </a:prstGeom>
          <a:noFill/>
          <a:ln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Irrigação dos terrenos</a:t>
            </a:r>
          </a:p>
          <a:p>
            <a:pPr marL="285750" indent="-285750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Produção animal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4228482" y="4437112"/>
            <a:ext cx="3151725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Clr>
                <a:srgbClr val="0087BF"/>
              </a:buClr>
            </a:pP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Desperdício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3851920" y="4969331"/>
            <a:ext cx="3956992" cy="9079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Perda de água devido à evaporação e infiltração no solo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Processos de rega pouco eficientes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621778"/>
            <a:ext cx="2088232" cy="164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5" name="Conexão recta 34"/>
          <p:cNvCxnSpPr>
            <a:endCxn id="37" idx="1"/>
          </p:cNvCxnSpPr>
          <p:nvPr/>
        </p:nvCxnSpPr>
        <p:spPr>
          <a:xfrm flipV="1">
            <a:off x="2358723" y="2043790"/>
            <a:ext cx="2509623" cy="987770"/>
          </a:xfrm>
          <a:prstGeom prst="line">
            <a:avLst/>
          </a:prstGeom>
          <a:ln w="28575">
            <a:solidFill>
              <a:srgbClr val="008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CaixaDeTexto 35"/>
          <p:cNvSpPr txBox="1"/>
          <p:nvPr/>
        </p:nvSpPr>
        <p:spPr>
          <a:xfrm>
            <a:off x="4849272" y="2740951"/>
            <a:ext cx="1898274" cy="338554"/>
          </a:xfrm>
          <a:prstGeom prst="rect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46" y="1394574"/>
            <a:ext cx="1872000" cy="1298432"/>
          </a:xfrm>
          <a:prstGeom prst="rect">
            <a:avLst/>
          </a:prstGeom>
          <a:noFill/>
          <a:ln w="19050">
            <a:solidFill>
              <a:srgbClr val="0087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48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520" y="116632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>
              <a:lnSpc>
                <a:spcPts val="32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utilizada a água?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47494"/>
            <a:ext cx="2454433" cy="242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952629" y="193552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09994" y="269300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1763688" y="286228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Conexão recta 20"/>
          <p:cNvCxnSpPr>
            <a:stCxn id="23" idx="3"/>
            <a:endCxn id="15364" idx="1"/>
          </p:cNvCxnSpPr>
          <p:nvPr/>
        </p:nvCxnSpPr>
        <p:spPr>
          <a:xfrm flipV="1">
            <a:off x="2358723" y="2043790"/>
            <a:ext cx="2509623" cy="987770"/>
          </a:xfrm>
          <a:prstGeom prst="line">
            <a:avLst/>
          </a:prstGeom>
          <a:ln w="28575">
            <a:solidFill>
              <a:srgbClr val="008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4849272" y="2740951"/>
            <a:ext cx="1898274" cy="338554"/>
          </a:xfrm>
          <a:prstGeom prst="rect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46" y="1394574"/>
            <a:ext cx="1872000" cy="1298432"/>
          </a:xfrm>
          <a:prstGeom prst="rect">
            <a:avLst/>
          </a:prstGeom>
          <a:noFill/>
          <a:ln w="19050">
            <a:solidFill>
              <a:srgbClr val="0087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1" name="CaixaDeTexto 30"/>
          <p:cNvSpPr txBox="1"/>
          <p:nvPr/>
        </p:nvSpPr>
        <p:spPr>
          <a:xfrm>
            <a:off x="3046392" y="3717032"/>
            <a:ext cx="4087829" cy="369332"/>
          </a:xfrm>
          <a:prstGeom prst="rect">
            <a:avLst/>
          </a:prstGeom>
          <a:solidFill>
            <a:srgbClr val="0087B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Clr>
                <a:srgbClr val="0087BF"/>
              </a:buClr>
            </a:pPr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reduzir o desperdício?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CaixaDeTexto 31"/>
          <p:cNvSpPr txBox="1"/>
          <p:nvPr/>
        </p:nvSpPr>
        <p:spPr>
          <a:xfrm>
            <a:off x="2123728" y="4086364"/>
            <a:ext cx="5976664" cy="244682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Nivelamento dos campos agrícolas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Regar à noite para evitar a evaporação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Utilização de sensores e outros sistemas para monitorizar a humidade do solo e, assim, regar apenas quando é necessário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Policultura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Utilizar água residual tratada ou água das chuvas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Utilizar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processos de rega eficientes</a:t>
            </a:r>
          </a:p>
        </p:txBody>
      </p:sp>
    </p:spTree>
    <p:extLst>
      <p:ext uri="{BB962C8B-B14F-4D97-AF65-F5344CB8AC3E}">
        <p14:creationId xmlns:p14="http://schemas.microsoft.com/office/powerpoint/2010/main" val="259535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ângulo 17"/>
          <p:cNvSpPr/>
          <p:nvPr/>
        </p:nvSpPr>
        <p:spPr>
          <a:xfrm>
            <a:off x="5345616" y="6516108"/>
            <a:ext cx="3779912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1520" y="44624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>
              <a:lnSpc>
                <a:spcPts val="32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utilizada a água?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47494"/>
            <a:ext cx="2454433" cy="242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952629" y="193552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09994" y="269300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1763688" y="286228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Conexão recta 20"/>
          <p:cNvCxnSpPr>
            <a:stCxn id="22" idx="3"/>
            <a:endCxn id="16386" idx="1"/>
          </p:cNvCxnSpPr>
          <p:nvPr/>
        </p:nvCxnSpPr>
        <p:spPr>
          <a:xfrm flipV="1">
            <a:off x="1105029" y="2034289"/>
            <a:ext cx="3763317" cy="827994"/>
          </a:xfrm>
          <a:prstGeom prst="line">
            <a:avLst/>
          </a:prstGeom>
          <a:ln w="28575">
            <a:solidFill>
              <a:srgbClr val="008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4855209" y="2707443"/>
            <a:ext cx="1898274" cy="338554"/>
          </a:xfrm>
          <a:prstGeom prst="rect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Indústria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3184367" y="3121978"/>
            <a:ext cx="5239957" cy="1154162"/>
          </a:xfrm>
          <a:prstGeom prst="rect">
            <a:avLst/>
          </a:prstGeom>
          <a:noFill/>
          <a:ln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Processos industriais (processos de fabrico, lavagens de instalações e equipamento, arrefecimento de máquinas)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Produção de eletricidade em barragens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46" y="1412776"/>
            <a:ext cx="1872000" cy="1243025"/>
          </a:xfrm>
          <a:prstGeom prst="rect">
            <a:avLst/>
          </a:prstGeom>
          <a:noFill/>
          <a:ln w="19050">
            <a:solidFill>
              <a:srgbClr val="0087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93096"/>
            <a:ext cx="5754573" cy="2439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487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ângulo 17"/>
          <p:cNvSpPr/>
          <p:nvPr/>
        </p:nvSpPr>
        <p:spPr>
          <a:xfrm>
            <a:off x="5345616" y="6516108"/>
            <a:ext cx="3779912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1520" y="44624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>
              <a:lnSpc>
                <a:spcPts val="32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é utilizada a água?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47494"/>
            <a:ext cx="2454433" cy="242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952629" y="193552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09994" y="269300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1763688" y="286228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Conexão recta 20"/>
          <p:cNvCxnSpPr>
            <a:stCxn id="22" idx="3"/>
            <a:endCxn id="16386" idx="1"/>
          </p:cNvCxnSpPr>
          <p:nvPr/>
        </p:nvCxnSpPr>
        <p:spPr>
          <a:xfrm flipV="1">
            <a:off x="1105029" y="2034289"/>
            <a:ext cx="3763317" cy="827994"/>
          </a:xfrm>
          <a:prstGeom prst="line">
            <a:avLst/>
          </a:prstGeom>
          <a:ln w="28575">
            <a:solidFill>
              <a:srgbClr val="008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4855209" y="2707443"/>
            <a:ext cx="1898274" cy="338554"/>
          </a:xfrm>
          <a:prstGeom prst="rect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Indústria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46" y="1412776"/>
            <a:ext cx="1872000" cy="1243025"/>
          </a:xfrm>
          <a:prstGeom prst="rect">
            <a:avLst/>
          </a:prstGeom>
          <a:noFill/>
          <a:ln w="19050">
            <a:solidFill>
              <a:srgbClr val="0087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CaixaDeTexto 12"/>
          <p:cNvSpPr txBox="1"/>
          <p:nvPr/>
        </p:nvSpPr>
        <p:spPr>
          <a:xfrm>
            <a:off x="2873875" y="3356992"/>
            <a:ext cx="5976664" cy="369332"/>
          </a:xfrm>
          <a:prstGeom prst="rect">
            <a:avLst/>
          </a:prstGeom>
          <a:solidFill>
            <a:srgbClr val="0087B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buClr>
                <a:srgbClr val="0087BF"/>
              </a:buClr>
            </a:pPr>
            <a:r>
              <a:rPr lang="pt-PT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reduzir a captação e o consumo?</a:t>
            </a:r>
            <a:endParaRPr lang="pt-PT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2873875" y="3726324"/>
            <a:ext cx="5976664" cy="204671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Utilização de equipamentos e dispositivos mais eficientes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Utilização de águas residuais urbanas tratadas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Substituição da água por métodos de limpeza a seco, nas lavagens</a:t>
            </a:r>
          </a:p>
          <a:p>
            <a:pPr marL="285750" indent="-285750" algn="just">
              <a:spcBef>
                <a:spcPts val="600"/>
              </a:spcBef>
              <a:buClr>
                <a:srgbClr val="0087BF"/>
              </a:buClr>
              <a:buFont typeface="Arial" panose="020B0604020202020204" pitchFamily="34" charset="0"/>
              <a:buChar char="•"/>
            </a:pP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Reutilização da água residual da própria unidade industrial, após tratamento adequado</a:t>
            </a:r>
          </a:p>
        </p:txBody>
      </p:sp>
    </p:spTree>
    <p:extLst>
      <p:ext uri="{BB962C8B-B14F-4D97-AF65-F5344CB8AC3E}">
        <p14:creationId xmlns:p14="http://schemas.microsoft.com/office/powerpoint/2010/main" val="258089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98"/>
          <a:stretch/>
        </p:blipFill>
        <p:spPr bwMode="auto">
          <a:xfrm>
            <a:off x="4877871" y="1390069"/>
            <a:ext cx="1909556" cy="1302937"/>
          </a:xfrm>
          <a:prstGeom prst="rect">
            <a:avLst/>
          </a:prstGeom>
          <a:noFill/>
          <a:ln w="19050">
            <a:solidFill>
              <a:srgbClr val="0087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8" name="Rectângulo 17"/>
          <p:cNvSpPr/>
          <p:nvPr/>
        </p:nvSpPr>
        <p:spPr>
          <a:xfrm>
            <a:off x="5345616" y="6516108"/>
            <a:ext cx="3779912" cy="3326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1520" y="44624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4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hídricos</a:t>
            </a:r>
          </a:p>
          <a:p>
            <a:pPr>
              <a:lnSpc>
                <a:spcPts val="3200"/>
              </a:lnSpc>
            </a:pP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utilizada a água?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47494"/>
            <a:ext cx="2454433" cy="2429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CaixaDeTexto 13"/>
          <p:cNvSpPr txBox="1"/>
          <p:nvPr/>
        </p:nvSpPr>
        <p:spPr>
          <a:xfrm>
            <a:off x="952629" y="193552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10%</a:t>
            </a:r>
            <a:endParaRPr lang="pt-PT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509994" y="2693006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1763688" y="2862283"/>
            <a:ext cx="5950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70%</a:t>
            </a:r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Conexão recta 20"/>
          <p:cNvCxnSpPr/>
          <p:nvPr/>
        </p:nvCxnSpPr>
        <p:spPr>
          <a:xfrm flipV="1">
            <a:off x="1331640" y="2034290"/>
            <a:ext cx="3536706" cy="314590"/>
          </a:xfrm>
          <a:prstGeom prst="line">
            <a:avLst/>
          </a:prstGeom>
          <a:ln w="28575">
            <a:solidFill>
              <a:srgbClr val="0087B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4855208" y="2726493"/>
            <a:ext cx="1945641" cy="338554"/>
          </a:xfrm>
          <a:prstGeom prst="rect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doméstico</a:t>
            </a:r>
            <a:endParaRPr lang="pt-PT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7" y="3069668"/>
            <a:ext cx="3784521" cy="249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22"/>
          <p:cNvSpPr txBox="1"/>
          <p:nvPr/>
        </p:nvSpPr>
        <p:spPr>
          <a:xfrm>
            <a:off x="611560" y="5752306"/>
            <a:ext cx="8064896" cy="323165"/>
          </a:xfrm>
          <a:prstGeom prst="rect">
            <a:avLst/>
          </a:prstGeom>
          <a:solidFill>
            <a:srgbClr val="0087BF"/>
          </a:solidFill>
          <a:ln w="28575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Portugal o consumo médio </a:t>
            </a:r>
            <a:r>
              <a:rPr lang="pt-PT" sz="1500" b="1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capita</a:t>
            </a:r>
            <a:r>
              <a:rPr lang="pt-PT" sz="15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de cerca de 170 litros por dia.</a:t>
            </a:r>
          </a:p>
        </p:txBody>
      </p:sp>
      <p:sp>
        <p:nvSpPr>
          <p:cNvPr id="19" name="TextBox 22"/>
          <p:cNvSpPr txBox="1"/>
          <p:nvPr/>
        </p:nvSpPr>
        <p:spPr>
          <a:xfrm>
            <a:off x="611560" y="6144472"/>
            <a:ext cx="8064896" cy="553998"/>
          </a:xfrm>
          <a:prstGeom prst="rect">
            <a:avLst/>
          </a:prstGeom>
          <a:solidFill>
            <a:srgbClr val="006E9A"/>
          </a:solidFill>
          <a:ln w="28575" cmpd="sng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alguns países desenvolvidos o consumo médio de água por pessoa, por dia, é superior a </a:t>
            </a:r>
            <a:r>
              <a:rPr lang="pt-PT" sz="1500" b="1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450 litros</a:t>
            </a:r>
            <a:r>
              <a:rPr lang="pt-PT" sz="1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73118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017520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251520" y="44624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energéticos</a:t>
            </a:r>
            <a:endParaRPr lang="pt-PT" sz="2400" b="1" u="sng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 </a:t>
            </a: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renováveis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06" y="1822512"/>
            <a:ext cx="2386296" cy="131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50" y="3843875"/>
            <a:ext cx="2352272" cy="2354948"/>
          </a:xfrm>
          <a:prstGeom prst="rect">
            <a:avLst/>
          </a:prstGeom>
          <a:noFill/>
          <a:ln w="28575">
            <a:solidFill>
              <a:srgbClr val="0087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12"/>
          <p:cNvSpPr txBox="1"/>
          <p:nvPr/>
        </p:nvSpPr>
        <p:spPr>
          <a:xfrm>
            <a:off x="5004048" y="1942961"/>
            <a:ext cx="3888432" cy="830997"/>
          </a:xfrm>
          <a:prstGeom prst="rect">
            <a:avLst/>
          </a:prstGeom>
          <a:noFill/>
          <a:ln w="19050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PT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petróleo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carvão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pt-PT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gás natural 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são também designados </a:t>
            </a:r>
            <a:r>
              <a:rPr lang="pt-PT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combustíveis fósseis</a:t>
            </a:r>
          </a:p>
        </p:txBody>
      </p:sp>
      <p:sp>
        <p:nvSpPr>
          <p:cNvPr id="8" name="Down Arrow 13"/>
          <p:cNvSpPr/>
          <p:nvPr/>
        </p:nvSpPr>
        <p:spPr>
          <a:xfrm>
            <a:off x="6785300" y="2888940"/>
            <a:ext cx="325927" cy="792088"/>
          </a:xfrm>
          <a:prstGeom prst="downArrow">
            <a:avLst/>
          </a:prstGeom>
          <a:solidFill>
            <a:srgbClr val="006E9A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CA2BE"/>
              </a:solidFill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5004048" y="3815169"/>
            <a:ext cx="3888432" cy="2062103"/>
          </a:xfrm>
          <a:prstGeom prst="rect">
            <a:avLst/>
          </a:prstGeom>
          <a:noFill/>
          <a:ln w="19050" cmpd="sng">
            <a:solidFill>
              <a:srgbClr val="0087B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Formaram-se a partir da acumulação progressiva de </a:t>
            </a:r>
            <a:r>
              <a:rPr lang="pt-PT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matéria orgânica</a:t>
            </a:r>
            <a:r>
              <a:rPr lang="pt-PT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(microrganismos e restos de animais e plantas) que, depois de coberta por sedimentos e em condições específicas de pressão e temperatura, sofreu transformações ao longo de milhares de anos. </a:t>
            </a:r>
            <a:endParaRPr lang="pt-PT" sz="1600" b="1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195164" y="5944907"/>
            <a:ext cx="925253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Gás natural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07504" y="3266056"/>
            <a:ext cx="723275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Petróleo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499027" y="3266056"/>
            <a:ext cx="643125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Carvão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646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1" grpId="0" animBg="1"/>
      <p:bldP spid="12" grpId="0" animBg="1"/>
      <p:bldP spid="1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017520" cy="328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 txBox="1">
            <a:spLocks/>
          </p:cNvSpPr>
          <p:nvPr/>
        </p:nvSpPr>
        <p:spPr>
          <a:xfrm>
            <a:off x="251520" y="44624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energéticos</a:t>
            </a:r>
            <a:endParaRPr lang="pt-PT" sz="2400" b="1" u="sng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 </a:t>
            </a: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renováveis</a:t>
            </a: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506" y="1822512"/>
            <a:ext cx="2386296" cy="131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50" y="3843875"/>
            <a:ext cx="2352272" cy="2354948"/>
          </a:xfrm>
          <a:prstGeom prst="rect">
            <a:avLst/>
          </a:prstGeom>
          <a:noFill/>
          <a:ln w="28575">
            <a:solidFill>
              <a:srgbClr val="0087B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462" name="Picture 6" descr="http://www.infoescola.com/wp-content/uploads/2010/10/uranio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367948"/>
            <a:ext cx="1711967" cy="130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aixaDeTexto 10"/>
          <p:cNvSpPr txBox="1"/>
          <p:nvPr/>
        </p:nvSpPr>
        <p:spPr>
          <a:xfrm>
            <a:off x="195164" y="5944907"/>
            <a:ext cx="925253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Gás natural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107504" y="3266056"/>
            <a:ext cx="723275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Petróleo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2499027" y="3266056"/>
            <a:ext cx="643125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Carvão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2876641" y="5690991"/>
            <a:ext cx="611065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Urânio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8"/>
          <p:cNvSpPr txBox="1"/>
          <p:nvPr/>
        </p:nvSpPr>
        <p:spPr>
          <a:xfrm>
            <a:off x="5060404" y="4133398"/>
            <a:ext cx="3862264" cy="1815882"/>
          </a:xfrm>
          <a:prstGeom prst="rect">
            <a:avLst/>
          </a:prstGeom>
          <a:noFill/>
          <a:ln w="19050" cmpd="sng">
            <a:solidFill>
              <a:srgbClr val="0087BF"/>
            </a:solidFill>
          </a:ln>
        </p:spPr>
        <p:txBody>
          <a:bodyPr wrap="square" rtlCol="0">
            <a:spAutoFit/>
          </a:bodyPr>
          <a:lstStyle>
            <a:defPPr>
              <a:defRPr lang="pt-PT"/>
            </a:defPPr>
            <a:lvl1pPr algn="ctr">
              <a:defRPr sz="16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 dirty="0"/>
              <a:t>Cerca de 83,3% de toda a energia consumida no mundo (eletricidade, aquecimento, transportes) é obtida através dos recursos energéticos não renováveis: </a:t>
            </a:r>
            <a:r>
              <a:rPr lang="pt-PT" dirty="0">
                <a:solidFill>
                  <a:srgbClr val="0087BF"/>
                </a:solidFill>
              </a:rPr>
              <a:t>80,6% a partir dos combustíveis fósseis </a:t>
            </a:r>
            <a:r>
              <a:rPr lang="pt-PT" dirty="0"/>
              <a:t>e 2,7% a partir da energia nuclear.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339" y="1186884"/>
            <a:ext cx="3266829" cy="2530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422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24000" y="2127523"/>
            <a:ext cx="7920000" cy="473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179512" y="908720"/>
            <a:ext cx="864096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500"/>
              </a:lnSpc>
            </a:pPr>
            <a:r>
              <a:rPr lang="pt-PT" sz="7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não renováveis</a:t>
            </a:r>
            <a:endParaRPr lang="pt-PT" sz="7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37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579" y="116632"/>
            <a:ext cx="1724228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94547" y="1636826"/>
            <a:ext cx="7245805" cy="4888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Estima-se que as reservas conhecidas irão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esgotar-se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os próximos 40 a 90 anos.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depósitos de petróleo encontram-se,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normalmente, sob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camadas rochosas da crosta,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terra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no fundo do mar. A extração e 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transporte do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petróleo podem envolver derrames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contaminam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solos e a água. Nas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refinarias,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petróleo é aquecido e destilado em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colunas,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modo a separar-se nos diferentes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componentes. Os produtos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resultantes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refinação do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petróleo são, nomeadamente, gás,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gasolina, gasóleo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combustível para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aquecimento 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alcatrão. O plástico, os pesticidas, 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fibras têxteis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as tintas ou a borracha são produzidos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derivados do petróleo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Desvantagens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Contribui para o aquecimento global (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emissão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GEE).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Poluição da água (marés negras,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lavagens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porões dos petroleiros em alto-mar).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-900608" y="764704"/>
            <a:ext cx="82449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Petróleo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6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4500" y="157091"/>
            <a:ext cx="17195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494547" y="1636826"/>
            <a:ext cx="7245805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Estima-se que as reservas conhecidas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durarão entre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 e 125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anos. 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gás natural é constituído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essencialmente por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metano (CH4) e por gases como 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etano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propano 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butano, em pequenas quantidades. 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gás natural encontra- -se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normalmente, acima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dos reservatórios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petróleo.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transportar o gás é necessária 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construção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gasodutos (fig. 29), embora também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possa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fazer o transporte sob a forma líquida (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160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°C negativos).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Utilizado para aquecer água e na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climatização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edifícios, pode também servir como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combustível para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automóveis e camiões e para gerar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eletricidade (é mais eficiente do que o carvão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</a:p>
          <a:p>
            <a:pPr algn="just">
              <a:lnSpc>
                <a:spcPts val="2200"/>
              </a:lnSpc>
            </a:pPr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Desvantagens</a:t>
            </a:r>
            <a:endParaRPr lang="pt-PT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Emissão de GEE.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Contribui para o aquecimento global (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emissão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GEE).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Quando transportado sob a forma líquida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 muito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explosivo.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É necessário construir gasodutos.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899592" y="764704"/>
            <a:ext cx="6444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Gás natural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425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94547" y="1636826"/>
            <a:ext cx="7245805" cy="48885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reservas existentes poderão durar até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 anos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sua utilização para produção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eletricidade tem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vindo a diminuir nos países desenvolvidos.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Contudo, em alguns países, como a China,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maioria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eletricidade ainda é produzida 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partir do carvão. 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carvão é normalmente extraído em minas e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explorações à superfície. Isto causa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graves impactes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ambientais, nomeadamente ao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nível da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ocupação do solo e da contaminação das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águas. A combustão do carvão é ainda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responsável por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 emissões de CO</a:t>
            </a:r>
            <a:r>
              <a:rPr lang="pt-PT" sz="16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outros compostos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poluem a atmosfera, como 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dióxido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enxofre (SO</a:t>
            </a:r>
            <a:r>
              <a:rPr lang="pt-PT" sz="16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o mercúrio, o arsénico 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chumbo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Para além do aumento do efeito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estufa 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 chuvas ácidas, estes poluentes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causam doenças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respiratórias e a morte prematura.</a:t>
            </a:r>
          </a:p>
          <a:p>
            <a:pPr algn="just">
              <a:lnSpc>
                <a:spcPts val="2200"/>
              </a:lnSpc>
            </a:pP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Desvantagens</a:t>
            </a:r>
            <a:endParaRPr lang="pt-PT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lmpacte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ambiental elevado.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Elevada ocupação do solo.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Contribui para o aquecimento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 (emissão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GEE).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899592" y="764704"/>
            <a:ext cx="6444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Carvão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87" y="0"/>
            <a:ext cx="168991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41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94547" y="1636826"/>
            <a:ext cx="7245805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utilização de materiais radioativos, como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plutónio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o urânio, permite a produção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grandes quantidades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energia nas centrais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nucleares (fig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31). A emissão de CO2 é menor do que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emissão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ocorre quando se utilizam os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combustíveis fósseis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No entanto, um dos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maiores problemas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energia nuclear é 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tratamento dos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resíduos radioativos, sobretudo os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alta radioatividade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que podem continuar a emitir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radiação durante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milhares de anos. Os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resíduos começam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ser mergulhados em água.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este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 diminuem a sua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radioatividade, sendo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depois vitrificados e colocados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contentores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aço. Estuda-se 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possibilidade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enterrar estes contentores 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profundidades elevadas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depositá-los nas zonas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subducção, por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Desvantagens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Custo elevado.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Risco de acidentes nucleares.</a:t>
            </a:r>
          </a:p>
          <a:p>
            <a:pPr algn="just">
              <a:lnSpc>
                <a:spcPts val="2200"/>
              </a:lnSpc>
            </a:pPr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Tratamento de resíduos não é 100% seguro.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899592" y="764704"/>
            <a:ext cx="64447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nuclear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87" y="0"/>
            <a:ext cx="168991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107504" y="116632"/>
            <a:ext cx="4680520" cy="2880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07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own Arrow 18"/>
          <p:cNvSpPr/>
          <p:nvPr/>
        </p:nvSpPr>
        <p:spPr>
          <a:xfrm>
            <a:off x="4499993" y="3140968"/>
            <a:ext cx="288032" cy="576064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CA2BE"/>
              </a:solidFill>
            </a:endParaRP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763688" y="3645024"/>
            <a:ext cx="573447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Energias renováveis ou alternativas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251520" y="44624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energéticos</a:t>
            </a:r>
            <a:endParaRPr lang="pt-PT" sz="2400" b="1" u="sng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 </a:t>
            </a: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renováveis</a:t>
            </a:r>
            <a:endParaRPr lang="pt-PT" sz="2400" b="1" u="sng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ângulo 17"/>
          <p:cNvSpPr/>
          <p:nvPr/>
        </p:nvSpPr>
        <p:spPr>
          <a:xfrm>
            <a:off x="107504" y="44624"/>
            <a:ext cx="216024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23" name="Grupo 22"/>
          <p:cNvGrpSpPr/>
          <p:nvPr/>
        </p:nvGrpSpPr>
        <p:grpSpPr>
          <a:xfrm>
            <a:off x="8335913" y="97582"/>
            <a:ext cx="720080" cy="792088"/>
            <a:chOff x="8335913" y="97582"/>
            <a:chExt cx="720080" cy="792088"/>
          </a:xfrm>
        </p:grpSpPr>
        <p:sp>
          <p:nvSpPr>
            <p:cNvPr id="24" name="Rectângulo 23"/>
            <p:cNvSpPr/>
            <p:nvPr/>
          </p:nvSpPr>
          <p:spPr>
            <a:xfrm>
              <a:off x="8335913" y="97582"/>
              <a:ext cx="720080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25" name="Imagem 2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5250" y="196069"/>
              <a:ext cx="486912" cy="595114"/>
            </a:xfrm>
            <a:prstGeom prst="rect">
              <a:avLst/>
            </a:prstGeom>
          </p:spPr>
        </p:pic>
      </p:grp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17" y="1484784"/>
            <a:ext cx="1584970" cy="145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938" y="1484784"/>
            <a:ext cx="1649557" cy="145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70" y="1484784"/>
            <a:ext cx="1493953" cy="145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838" y="1484784"/>
            <a:ext cx="1453981" cy="145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0"/>
          <a:stretch/>
        </p:blipFill>
        <p:spPr bwMode="auto">
          <a:xfrm>
            <a:off x="7102279" y="1473652"/>
            <a:ext cx="1465145" cy="14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CaixaDeTexto 31"/>
          <p:cNvSpPr txBox="1"/>
          <p:nvPr/>
        </p:nvSpPr>
        <p:spPr>
          <a:xfrm>
            <a:off x="512034" y="1484784"/>
            <a:ext cx="558166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Vento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2230938" y="1484784"/>
            <a:ext cx="521297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ixaDeTexto 33"/>
          <p:cNvSpPr txBox="1"/>
          <p:nvPr/>
        </p:nvSpPr>
        <p:spPr>
          <a:xfrm>
            <a:off x="3974490" y="1484784"/>
            <a:ext cx="1143262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Radiação solar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CaixaDeTexto 34"/>
          <p:cNvSpPr txBox="1"/>
          <p:nvPr/>
        </p:nvSpPr>
        <p:spPr>
          <a:xfrm>
            <a:off x="5540838" y="1483177"/>
            <a:ext cx="822661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Biomassa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aixaDeTexto 35"/>
          <p:cNvSpPr txBox="1"/>
          <p:nvPr/>
        </p:nvSpPr>
        <p:spPr>
          <a:xfrm>
            <a:off x="7102279" y="1473652"/>
            <a:ext cx="1058303" cy="415498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 interno </a:t>
            </a:r>
          </a:p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Terra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02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5292080" y="6309320"/>
            <a:ext cx="3818434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832" y="4057698"/>
            <a:ext cx="6226336" cy="272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107504" y="44624"/>
            <a:ext cx="2160240" cy="504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Down Arrow 18"/>
          <p:cNvSpPr/>
          <p:nvPr/>
        </p:nvSpPr>
        <p:spPr>
          <a:xfrm>
            <a:off x="4499993" y="3140968"/>
            <a:ext cx="288032" cy="576064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3CA2BE"/>
              </a:solidFill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763688" y="3501008"/>
            <a:ext cx="573447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Energias renováveis ou alternativas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1520" y="44624"/>
            <a:ext cx="8686800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200"/>
              </a:lnSpc>
            </a:pPr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energéticos</a:t>
            </a:r>
            <a:endParaRPr lang="pt-PT" sz="2400" b="1" u="sng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lnSpc>
                <a:spcPts val="3200"/>
              </a:lnSpc>
            </a:pPr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 </a:t>
            </a:r>
            <a:r>
              <a:rPr lang="pt-PT" sz="2400" b="1" u="sng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renováveis</a:t>
            </a:r>
            <a:endParaRPr lang="pt-PT" sz="2400" b="1" u="sng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9"/>
          <p:cNvGrpSpPr/>
          <p:nvPr/>
        </p:nvGrpSpPr>
        <p:grpSpPr>
          <a:xfrm>
            <a:off x="8335913" y="97582"/>
            <a:ext cx="720080" cy="792088"/>
            <a:chOff x="8335913" y="97582"/>
            <a:chExt cx="720080" cy="792088"/>
          </a:xfrm>
        </p:grpSpPr>
        <p:sp>
          <p:nvSpPr>
            <p:cNvPr id="2" name="Rectângulo 1"/>
            <p:cNvSpPr/>
            <p:nvPr/>
          </p:nvSpPr>
          <p:spPr>
            <a:xfrm>
              <a:off x="8335913" y="97582"/>
              <a:ext cx="720080" cy="7920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8" name="Imagem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35250" y="196069"/>
              <a:ext cx="486912" cy="595114"/>
            </a:xfrm>
            <a:prstGeom prst="rect">
              <a:avLst/>
            </a:prstGeom>
          </p:spPr>
        </p:pic>
      </p:grp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17" y="1565993"/>
            <a:ext cx="1584970" cy="145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938" y="1565993"/>
            <a:ext cx="1649557" cy="145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670" y="1565993"/>
            <a:ext cx="1493953" cy="145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838" y="1565993"/>
            <a:ext cx="1453981" cy="1453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50"/>
          <a:stretch/>
        </p:blipFill>
        <p:spPr bwMode="auto">
          <a:xfrm>
            <a:off x="7102279" y="1554861"/>
            <a:ext cx="1465145" cy="1465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CaixaDeTexto 16"/>
          <p:cNvSpPr txBox="1"/>
          <p:nvPr/>
        </p:nvSpPr>
        <p:spPr>
          <a:xfrm>
            <a:off x="512034" y="1565993"/>
            <a:ext cx="558166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Vento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2230938" y="1565993"/>
            <a:ext cx="521297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3974490" y="1565993"/>
            <a:ext cx="1143262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Radiação solar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>
            <a:off x="5540838" y="1564386"/>
            <a:ext cx="822661" cy="253916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Biomassa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7102279" y="1554861"/>
            <a:ext cx="1058303" cy="415498"/>
          </a:xfrm>
          <a:prstGeom prst="rect">
            <a:avLst/>
          </a:prstGeom>
          <a:solidFill>
            <a:srgbClr val="0087BF"/>
          </a:solidFill>
        </p:spPr>
        <p:txBody>
          <a:bodyPr wrap="none" rtlCol="0">
            <a:spAutoFit/>
          </a:bodyPr>
          <a:lstStyle/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 interno </a:t>
            </a:r>
          </a:p>
          <a:p>
            <a:r>
              <a:rPr lang="pt-PT" sz="105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Terra</a:t>
            </a:r>
            <a:endParaRPr lang="pt-PT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822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179512" y="908720"/>
            <a:ext cx="8640960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7500"/>
              </a:lnSpc>
            </a:pPr>
            <a:r>
              <a:rPr lang="pt-PT" sz="66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renováveis</a:t>
            </a:r>
            <a:endParaRPr lang="pt-PT" sz="66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19"/>
          <a:stretch/>
        </p:blipFill>
        <p:spPr bwMode="auto">
          <a:xfrm>
            <a:off x="0" y="1700809"/>
            <a:ext cx="9144000" cy="5157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179512" y="116632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407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94547" y="1636826"/>
            <a:ext cx="72458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energia eólica resulta do aproveitamento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Vento através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aerogeradores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girarem devido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 movimento do ar, produzem energia</a:t>
            </a:r>
          </a:p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elétrica. Desde 1990, a instalação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aerogeradores tem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vindo a aumentar em todo o mundo.</a:t>
            </a:r>
          </a:p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 1990 e 2011, por exemplo, a eletricidade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produzida através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vento aumentou 40 vezes.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Portugal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2011, a energia eólica contribuía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 com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15,6% na produção da eletricidade total.</a:t>
            </a:r>
          </a:p>
          <a:p>
            <a:pPr algn="just"/>
            <a:endParaRPr lang="pt-PT" sz="16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b="1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  <a:endParaRPr lang="pt-PT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Eficiência elevada.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Custo moderado.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Não há emissões de CO</a:t>
            </a:r>
            <a:r>
              <a:rPr lang="pt-PT" sz="16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Rápida construção.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Pode implementar-se no mar.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 terrenos de implantação dos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aerogeradores podem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ainda ser utilizados para agricultura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produção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Reduz a dependência dos combustíveis fósseis.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308" y="73385"/>
            <a:ext cx="1761056" cy="1863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eólica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179512" y="116632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43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94547" y="1689770"/>
            <a:ext cx="724580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água pode ser utilizada para a produção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elétrica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através da energia das marés e das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ondas e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principalmente, das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barragens. </a:t>
            </a:r>
          </a:p>
          <a:p>
            <a:pPr algn="just"/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Nestas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passagem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água faz girar turbinas,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produzindo-se eletricidade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No entanto, a formação do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reservatório que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receberá a água (albufeira) tem um elevado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impacte ambiental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pois ocorre inundação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terrenos. Outra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desvantagem relaciona-se com o facto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depender da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quantidade de chuva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 elevada.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Grande durabilidade.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Não há emissões de CO</a:t>
            </a:r>
            <a:r>
              <a:rPr lang="pt-PT" sz="16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durante o processo.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Fornece água para irrigação durante todo o ano.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Os reservatórios (albufeiras) podem ser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utilizados para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fins recreativos.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hídrica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985" y="117229"/>
            <a:ext cx="1756519" cy="18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179512" y="116632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52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94547" y="1689770"/>
            <a:ext cx="72458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energia solar pode ser aproveitada para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aquecimento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água e edifícios e ainda para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produção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eletricidade. No caso da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eletricidade, alguns sistemas solares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absorvem 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transformam a energia solar em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calorífica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temperatura elevada, que é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depois convertida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eletricidade. 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Noutros sistemas são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utilizadas células fotovoltaicas nas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quais existe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 semicondutor que, ao receber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energia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solar, gera corrente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elétrica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células fotovoltaicas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podem ser usadas em habitações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em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centrais de produção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energia. A investigação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 vindo a melhorar 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 energética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destes painéis que, no entanto,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têm ainda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custos elevados.</a:t>
            </a:r>
          </a:p>
          <a:p>
            <a:pPr algn="just"/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  <a:endParaRPr lang="pt-PT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Rápida instalação.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Funciona em dias nublados.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Não há emissões de CO</a:t>
            </a:r>
            <a:r>
              <a:rPr lang="pt-PT" sz="16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usado nas habitações ocupa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pequenas áreas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Reduz a dependência dos combustíveis fósseis.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solar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4127" y="82991"/>
            <a:ext cx="1780979" cy="18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179512" y="116632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49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94547" y="1689770"/>
            <a:ext cx="724580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energia da biomassa é produzida a partir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restos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matéria orgânica que podem ser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queimados como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 combustível sólido ou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convertidos em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biocombustíveis gasosos ou líquidos.</a:t>
            </a:r>
          </a:p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maioria da biomassa é queimada:</a:t>
            </a:r>
          </a:p>
          <a:p>
            <a:pPr indent="266700"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diretamente, para aquecimento, para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cozinhar ou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processos industriais;</a:t>
            </a:r>
          </a:p>
          <a:p>
            <a:pPr indent="266700"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indiretamente para produção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eletricidade.</a:t>
            </a:r>
          </a:p>
          <a:p>
            <a:pPr algn="just"/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últimos anos muitas áreas têm sido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convertidas ou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desflorestadas para se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plantarem culturas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energéticas que são depois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utilizadas na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de biocombustíveis para uso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 transportes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  <a:endParaRPr lang="pt-PT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Custo moderado.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plantações podem localizar-se em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zonas semiáridas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não são aproveitadas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agricultura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plantações podem contribuir para 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recuperação 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zonas degradadas.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Podem utilizar-se resíduos urbanos e agrícolas.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Biomassa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0"/>
            <a:ext cx="1568401" cy="186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179512" y="116632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203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494547" y="1689770"/>
            <a:ext cx="724580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energia geotérmica resulta do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aproveitamento do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calor interno da Terra. O calor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pode ser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aproveitado para o aquecimento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edifícios 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 produção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eletricidade.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 contida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reservatórios subterrâneos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aquece quando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 em contacto com as rochas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quentes. </a:t>
            </a:r>
          </a:p>
          <a:p>
            <a:pPr algn="just"/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Através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instalação de tubagens, 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água quente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proveniente do interior da Terra pode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canalizada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os edifícios, aquecendo-os.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locais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onde a temperatura interna da Terra é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tão elevada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a água se transforma em vapor,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este pode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canalizado para centrais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geotérmicas onde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 girar turbinas que geram energia elétrica.</a:t>
            </a:r>
          </a:p>
          <a:p>
            <a:pPr algn="just"/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  <a:endParaRPr lang="pt-PT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Muito eficiente.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Baixo custo.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Reduzida utilização de terrenos.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Impacte ambiental reduzido.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683568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 geotérmica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E2EFCB"/>
              </a:clrFrom>
              <a:clrTo>
                <a:srgbClr val="E2EFC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2246" y="118991"/>
            <a:ext cx="1596117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ângulo 6"/>
          <p:cNvSpPr/>
          <p:nvPr/>
        </p:nvSpPr>
        <p:spPr>
          <a:xfrm>
            <a:off x="179512" y="116632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493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ângulo 8"/>
          <p:cNvSpPr/>
          <p:nvPr/>
        </p:nvSpPr>
        <p:spPr>
          <a:xfrm>
            <a:off x="0" y="99653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5292080" y="6482511"/>
            <a:ext cx="3816424" cy="404664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2" name="Triângulo rectângulo 1"/>
          <p:cNvSpPr/>
          <p:nvPr/>
        </p:nvSpPr>
        <p:spPr>
          <a:xfrm>
            <a:off x="0" y="1"/>
            <a:ext cx="9144000" cy="6887174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13" name="Rectângulo 12"/>
          <p:cNvSpPr/>
          <p:nvPr/>
        </p:nvSpPr>
        <p:spPr>
          <a:xfrm>
            <a:off x="6219800" y="99653"/>
            <a:ext cx="2888704" cy="1330102"/>
          </a:xfrm>
          <a:prstGeom prst="rect">
            <a:avLst/>
          </a:prstGeom>
          <a:solidFill>
            <a:srgbClr val="E4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>
              <a:solidFill>
                <a:prstClr val="white"/>
              </a:solidFill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971600" y="2060848"/>
            <a:ext cx="724580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sendo considerado como um recurso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renovável, uma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 que é obtido a partir da água,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hidrogénio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gasoso pode ser usado como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combustível . 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utilização de hidrogénio à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escala global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não é possível pois este gás não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encontra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Natureza no estado livre, mas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 como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constituinte da água e de compostos orgânicos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Assim, é necessário gastar energia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produzir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hidrogénio. Muitos especialistas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defendem que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se queremos beneficiar do facto de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hidrogénio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 não poluente, a energia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utilizada para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produzir este combustível deverá ser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proveniente das 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energias renováveis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Vantagens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Produzido a partir da água.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Reduzido impacte ambiental.</a:t>
            </a:r>
          </a:p>
          <a:p>
            <a:pPr algn="just"/>
            <a:r>
              <a:rPr lang="pt-PT" sz="160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Não produz CO</a:t>
            </a:r>
            <a:r>
              <a:rPr lang="pt-PT" sz="1600" baseline="-25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 for produzido a partir </a:t>
            </a:r>
            <a:r>
              <a:rPr lang="pt-PT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água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6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1799692" y="726604"/>
            <a:ext cx="66607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Hidrogénio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"/>
            <a:ext cx="1611834" cy="18618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7522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6902"/>
            <a:ext cx="4052237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93712" y="260648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</a:t>
            </a:r>
          </a:p>
          <a:p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 mais utilizados em Portugal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683568" y="1556792"/>
            <a:ext cx="8136904" cy="923330"/>
          </a:xfrm>
          <a:prstGeom prst="rect">
            <a:avLst/>
          </a:prstGeom>
          <a:noFill/>
          <a:ln w="28575" cmpd="sng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Entre 1990 e 2011,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83%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da energia consumida em Portugal resultou do uso de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combustíveis fósseis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; as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energias renováveis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representaram cerca de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Nos últimos anos esta situação tem vindo a alterar-se...</a:t>
            </a:r>
          </a:p>
        </p:txBody>
      </p:sp>
      <p:sp>
        <p:nvSpPr>
          <p:cNvPr id="2" name="Rectângulo 1"/>
          <p:cNvSpPr/>
          <p:nvPr/>
        </p:nvSpPr>
        <p:spPr>
          <a:xfrm>
            <a:off x="179512" y="5662336"/>
            <a:ext cx="4572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105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Evolução do consumo de energia em Portugal entre 2000 e </a:t>
            </a:r>
            <a:r>
              <a:rPr lang="pt-PT" sz="105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2011 </a:t>
            </a:r>
            <a:r>
              <a:rPr lang="pt-PT" sz="105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</a:t>
            </a:r>
            <a:r>
              <a:rPr lang="pt-PT" sz="105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DGEG)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000918"/>
            <a:ext cx="4230180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4749105" y="5589240"/>
            <a:ext cx="4222590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05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de energia elétrica </a:t>
            </a:r>
            <a:r>
              <a:rPr lang="pt-PT" sz="105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</a:t>
            </a:r>
            <a:r>
              <a:rPr lang="pt-PT" sz="105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fontes renováveis em </a:t>
            </a:r>
            <a:r>
              <a:rPr lang="pt-PT" sz="105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Portugal continental </a:t>
            </a:r>
            <a:r>
              <a:rPr lang="pt-PT" sz="105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1999-2010 </a:t>
            </a:r>
            <a:r>
              <a:rPr lang="pt-PT" sz="105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(Fonte: </a:t>
            </a:r>
            <a:r>
              <a:rPr lang="pt-PT" sz="105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Relatório do </a:t>
            </a:r>
            <a:r>
              <a:rPr lang="pt-PT" sz="1050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do Ambiente, 2012, APA</a:t>
            </a:r>
            <a:r>
              <a:rPr lang="pt-PT" sz="1050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pt-PT" sz="1050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15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93712" y="260648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</a:t>
            </a:r>
          </a:p>
          <a:p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 mais utilizados em Portugal</a:t>
            </a:r>
          </a:p>
        </p:txBody>
      </p:sp>
      <p:sp>
        <p:nvSpPr>
          <p:cNvPr id="4" name="TextBox 2"/>
          <p:cNvSpPr txBox="1"/>
          <p:nvPr/>
        </p:nvSpPr>
        <p:spPr>
          <a:xfrm>
            <a:off x="683568" y="1556792"/>
            <a:ext cx="8136904" cy="923330"/>
          </a:xfrm>
          <a:prstGeom prst="rect">
            <a:avLst/>
          </a:prstGeom>
          <a:noFill/>
          <a:ln w="28575" cmpd="sng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Entre 1990 e 2011,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83%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da energia consumida em Portugal resultou do uso de </a:t>
            </a:r>
            <a:r>
              <a:rPr lang="pt-PT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combustíveis fósseis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; as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energias renováveis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representaram cerca de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17%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Nos últimos anos esta situação tem vindo a alterar-se...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4684" y="3718093"/>
            <a:ext cx="2664296" cy="1477328"/>
          </a:xfrm>
          <a:prstGeom prst="rect">
            <a:avLst/>
          </a:prstGeom>
          <a:noFill/>
          <a:ln w="28575" cmpd="sng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Em 2011, Portugal entrou para o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 10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mundial dos países que produzem mais energia eólica!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980" y="2708920"/>
            <a:ext cx="5772150" cy="349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6157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539552" y="188640"/>
            <a:ext cx="8388424" cy="1152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u="sng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Energéticos</a:t>
            </a:r>
          </a:p>
          <a:p>
            <a:r>
              <a:rPr lang="pt-PT" sz="2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Medidas para melhorar a gestão dos recursos </a:t>
            </a:r>
            <a:r>
              <a:rPr lang="pt-PT" sz="2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energéticos</a:t>
            </a:r>
            <a:endParaRPr lang="pt-PT" sz="2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7544" y="1628800"/>
            <a:ext cx="2864942" cy="1227832"/>
            <a:chOff x="290901" y="1412776"/>
            <a:chExt cx="2864942" cy="1227832"/>
          </a:xfrm>
        </p:grpSpPr>
        <p:sp>
          <p:nvSpPr>
            <p:cNvPr id="10" name="TextBox 9"/>
            <p:cNvSpPr txBox="1"/>
            <p:nvPr/>
          </p:nvSpPr>
          <p:spPr>
            <a:xfrm>
              <a:off x="323528" y="1412776"/>
              <a:ext cx="2232248" cy="1077218"/>
            </a:xfrm>
            <a:prstGeom prst="rect">
              <a:avLst/>
            </a:prstGeom>
            <a:noFill/>
            <a:ln w="28575" cmpd="sng">
              <a:solidFill>
                <a:srgbClr val="9BBA58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Aumentar a utilização de lâmpadas de baixo consumo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>
              <a:alphaModFix amt="40000"/>
            </a:blip>
            <a:stretch>
              <a:fillRect/>
            </a:stretch>
          </p:blipFill>
          <p:spPr>
            <a:xfrm>
              <a:off x="290901" y="1412776"/>
              <a:ext cx="2864942" cy="1227832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3563888" y="1628800"/>
            <a:ext cx="2232248" cy="1323439"/>
            <a:chOff x="2915816" y="2492896"/>
            <a:chExt cx="2232248" cy="1323439"/>
          </a:xfrm>
        </p:grpSpPr>
        <p:sp>
          <p:nvSpPr>
            <p:cNvPr id="11" name="TextBox 10"/>
            <p:cNvSpPr txBox="1"/>
            <p:nvPr/>
          </p:nvSpPr>
          <p:spPr>
            <a:xfrm>
              <a:off x="2915816" y="2492896"/>
              <a:ext cx="2232248" cy="1323439"/>
            </a:xfrm>
            <a:prstGeom prst="rect">
              <a:avLst/>
            </a:prstGeom>
            <a:noFill/>
            <a:ln w="28575" cmpd="sng">
              <a:solidFill>
                <a:srgbClr val="9BBA58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Aumentar a produção de eletricidade a partir de recursos renováveis</a:t>
              </a: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3">
              <a:alphaModFix amt="30000"/>
            </a:blip>
            <a:srcRect l="18755" r="12818" b="21479"/>
            <a:stretch/>
          </p:blipFill>
          <p:spPr>
            <a:xfrm>
              <a:off x="3203848" y="2492896"/>
              <a:ext cx="1656184" cy="1292623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971600" y="3289239"/>
            <a:ext cx="1728192" cy="1651929"/>
            <a:chOff x="3347864" y="2908747"/>
            <a:chExt cx="1728192" cy="1651929"/>
          </a:xfrm>
        </p:grpSpPr>
        <p:sp>
          <p:nvSpPr>
            <p:cNvPr id="3" name="TextBox 2"/>
            <p:cNvSpPr txBox="1"/>
            <p:nvPr/>
          </p:nvSpPr>
          <p:spPr>
            <a:xfrm>
              <a:off x="3347864" y="2908747"/>
              <a:ext cx="1728192" cy="1561453"/>
            </a:xfrm>
            <a:prstGeom prst="rect">
              <a:avLst/>
            </a:prstGeom>
            <a:noFill/>
            <a:ln w="28575" cmpd="sng">
              <a:solidFill>
                <a:srgbClr val="9BBA58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PT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Reduzir a velocidade máxima permitida nas autoestradas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alphaModFix amt="13000"/>
            </a:blip>
            <a:stretch>
              <a:fillRect/>
            </a:stretch>
          </p:blipFill>
          <p:spPr>
            <a:xfrm>
              <a:off x="3429124" y="2924944"/>
              <a:ext cx="1502916" cy="1635732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3851920" y="3381427"/>
            <a:ext cx="1728192" cy="1369537"/>
            <a:chOff x="5940152" y="3212976"/>
            <a:chExt cx="1728192" cy="1369537"/>
          </a:xfrm>
        </p:grpSpPr>
        <p:sp>
          <p:nvSpPr>
            <p:cNvPr id="16" name="TextBox 15"/>
            <p:cNvSpPr txBox="1"/>
            <p:nvPr/>
          </p:nvSpPr>
          <p:spPr>
            <a:xfrm>
              <a:off x="5940152" y="3234925"/>
              <a:ext cx="1728192" cy="1274195"/>
            </a:xfrm>
            <a:prstGeom prst="rect">
              <a:avLst/>
            </a:prstGeom>
            <a:noFill/>
            <a:ln w="28575" cmpd="sng">
              <a:solidFill>
                <a:srgbClr val="9BBA58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PT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Expandir as redes de transportes públicos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>
              <a:alphaModFix amt="28000"/>
            </a:blip>
            <a:stretch>
              <a:fillRect/>
            </a:stretch>
          </p:blipFill>
          <p:spPr>
            <a:xfrm>
              <a:off x="5940152" y="3212976"/>
              <a:ext cx="1656184" cy="1369537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6732240" y="1628800"/>
            <a:ext cx="1584176" cy="1296144"/>
            <a:chOff x="6012160" y="1556792"/>
            <a:chExt cx="1584176" cy="129614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6">
              <a:alphaModFix amt="31000"/>
            </a:blip>
            <a:stretch>
              <a:fillRect/>
            </a:stretch>
          </p:blipFill>
          <p:spPr>
            <a:xfrm>
              <a:off x="6300192" y="1556792"/>
              <a:ext cx="936104" cy="1243339"/>
            </a:xfrm>
            <a:prstGeom prst="rect">
              <a:avLst/>
            </a:prstGeom>
          </p:spPr>
        </p:pic>
        <p:sp>
          <p:nvSpPr>
            <p:cNvPr id="14" name="TextBox 13"/>
            <p:cNvSpPr txBox="1"/>
            <p:nvPr/>
          </p:nvSpPr>
          <p:spPr>
            <a:xfrm>
              <a:off x="6012160" y="1556792"/>
              <a:ext cx="1584176" cy="1296144"/>
            </a:xfrm>
            <a:prstGeom prst="rect">
              <a:avLst/>
            </a:prstGeom>
            <a:noFill/>
            <a:ln w="28575" cmpd="sng">
              <a:solidFill>
                <a:srgbClr val="9BBA58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PT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Aumentar a eficiência energética dos edifícios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6516216" y="3284984"/>
            <a:ext cx="1728192" cy="1240750"/>
            <a:chOff x="6006214" y="5013176"/>
            <a:chExt cx="1728192" cy="124075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7">
              <a:alphaModFix amt="18000"/>
            </a:blip>
            <a:stretch>
              <a:fillRect/>
            </a:stretch>
          </p:blipFill>
          <p:spPr>
            <a:xfrm>
              <a:off x="6372200" y="5013176"/>
              <a:ext cx="996221" cy="936104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6006214" y="5283404"/>
              <a:ext cx="1728192" cy="970522"/>
            </a:xfrm>
            <a:prstGeom prst="rect">
              <a:avLst/>
            </a:prstGeom>
            <a:noFill/>
            <a:ln w="28575" cmpd="sng">
              <a:solidFill>
                <a:srgbClr val="9BBA58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PT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Aumentar a reciclagem de resíduos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5148064" y="5246056"/>
            <a:ext cx="1678515" cy="974393"/>
            <a:chOff x="5148064" y="4653136"/>
            <a:chExt cx="1678515" cy="974393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8">
              <a:alphaModFix amt="40000"/>
            </a:blip>
            <a:srcRect r="6760" b="27459"/>
            <a:stretch/>
          </p:blipFill>
          <p:spPr>
            <a:xfrm>
              <a:off x="5148064" y="4653136"/>
              <a:ext cx="1678515" cy="974393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5148064" y="4657007"/>
              <a:ext cx="1656184" cy="970522"/>
            </a:xfrm>
            <a:prstGeom prst="rect">
              <a:avLst/>
            </a:prstGeom>
            <a:noFill/>
            <a:ln w="28575" cmpd="sng">
              <a:solidFill>
                <a:srgbClr val="9BBA58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pt-PT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Aumentar a área de floresta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2123728" y="5131684"/>
            <a:ext cx="1944216" cy="1105625"/>
            <a:chOff x="2195736" y="4858456"/>
            <a:chExt cx="2092602" cy="937804"/>
          </a:xfrm>
        </p:grpSpPr>
        <p:sp>
          <p:nvSpPr>
            <p:cNvPr id="18" name="TextBox 17"/>
            <p:cNvSpPr txBox="1"/>
            <p:nvPr/>
          </p:nvSpPr>
          <p:spPr>
            <a:xfrm>
              <a:off x="2195736" y="4858456"/>
              <a:ext cx="2088232" cy="913708"/>
            </a:xfrm>
            <a:prstGeom prst="rect">
              <a:avLst/>
            </a:prstGeom>
            <a:noFill/>
            <a:ln w="28575" cmpd="sng">
              <a:solidFill>
                <a:srgbClr val="9BBA58"/>
              </a:solidFill>
            </a:ln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pt-PT" sz="16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Reduzir a utilização e produção de embalagens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9">
              <a:alphaModFix amt="31000"/>
            </a:blip>
            <a:stretch>
              <a:fillRect/>
            </a:stretch>
          </p:blipFill>
          <p:spPr>
            <a:xfrm>
              <a:off x="2267744" y="4941168"/>
              <a:ext cx="2020594" cy="85509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7073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1438761"/>
            <a:ext cx="7632848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recursos biológicos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correspondem ao conjunto de seres vivos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que 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Homem utiliza para se alimentar, mas também para fabricar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vestuário, calçado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mobiliário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papel, borracha ou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medicamentos.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24" y="2531144"/>
            <a:ext cx="7694953" cy="432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188640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</p:txBody>
      </p:sp>
    </p:spTree>
    <p:extLst>
      <p:ext uri="{BB962C8B-B14F-4D97-AF65-F5344CB8AC3E}">
        <p14:creationId xmlns:p14="http://schemas.microsoft.com/office/powerpoint/2010/main" val="229267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292" y="5686147"/>
            <a:ext cx="1856597" cy="106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539552" y="1933154"/>
            <a:ext cx="8280920" cy="2088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sz="2000" b="1" dirty="0" err="1" smtClean="0">
                <a:solidFill>
                  <a:srgbClr val="0087BF"/>
                </a:solidFill>
                <a:latin typeface="Arial"/>
                <a:cs typeface="Arial"/>
              </a:rPr>
              <a:t>Cultura</a:t>
            </a:r>
            <a:r>
              <a:rPr lang="en-US" sz="2000" b="1" dirty="0" smtClean="0">
                <a:solidFill>
                  <a:srgbClr val="0087BF"/>
                </a:solidFill>
                <a:latin typeface="Arial"/>
                <a:cs typeface="Arial"/>
              </a:rPr>
              <a:t> </a:t>
            </a:r>
            <a:r>
              <a:rPr lang="en-US" sz="2000" b="1" dirty="0" err="1" smtClean="0">
                <a:solidFill>
                  <a:srgbClr val="0087BF"/>
                </a:solidFill>
                <a:latin typeface="Arial"/>
                <a:cs typeface="Arial"/>
              </a:rPr>
              <a:t>agrícola</a:t>
            </a:r>
            <a:r>
              <a:rPr lang="en-US" sz="2000" b="1" dirty="0" smtClean="0">
                <a:solidFill>
                  <a:srgbClr val="0087BF"/>
                </a:solidFill>
                <a:latin typeface="Arial"/>
                <a:cs typeface="Arial"/>
              </a:rPr>
              <a:t> </a:t>
            </a:r>
            <a:r>
              <a:rPr lang="en-US" sz="1800" b="1" dirty="0">
                <a:solidFill>
                  <a:schemeClr val="tx1"/>
                </a:solidFill>
                <a:latin typeface="Arial"/>
                <a:cs typeface="Arial"/>
              </a:rPr>
              <a:t>– 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cerca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de 77% dos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alimentos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(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principalmente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cereais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 err="1" smtClean="0">
                <a:solidFill>
                  <a:srgbClr val="0087BF"/>
                </a:solidFill>
                <a:latin typeface="Arial"/>
                <a:cs typeface="Arial"/>
              </a:rPr>
              <a:t>Produção</a:t>
            </a:r>
            <a:r>
              <a:rPr lang="en-US" sz="2000" b="1" dirty="0" smtClean="0">
                <a:solidFill>
                  <a:srgbClr val="0087BF"/>
                </a:solidFill>
                <a:latin typeface="Arial"/>
                <a:cs typeface="Arial"/>
              </a:rPr>
              <a:t> animal 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–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cerca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de 16% dos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alimentos</a:t>
            </a:r>
            <a:endParaRPr lang="en-US" sz="1800" b="1" dirty="0" smtClean="0">
              <a:solidFill>
                <a:schemeClr val="tx1"/>
              </a:solidFill>
              <a:latin typeface="Arial"/>
              <a:cs typeface="Arial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sz="2000" b="1" dirty="0" err="1" smtClean="0">
                <a:solidFill>
                  <a:srgbClr val="0087BF"/>
                </a:solidFill>
                <a:latin typeface="Arial"/>
                <a:cs typeface="Arial"/>
              </a:rPr>
              <a:t>Pesca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–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cerca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de 7% dos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alimentos</a:t>
            </a:r>
            <a:endParaRPr lang="en-US" sz="1800" b="1" dirty="0" smtClean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7" name="Content Placeholder 1"/>
          <p:cNvSpPr txBox="1">
            <a:spLocks/>
          </p:cNvSpPr>
          <p:nvPr/>
        </p:nvSpPr>
        <p:spPr>
          <a:xfrm>
            <a:off x="2343698" y="3805362"/>
            <a:ext cx="4456605" cy="5877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rgbClr val="0087BF"/>
                </a:solidFill>
                <a:latin typeface="Arial"/>
                <a:cs typeface="Arial"/>
              </a:rPr>
              <a:t>CRESCIMENTO POPULACIONAL</a:t>
            </a:r>
            <a:endParaRPr lang="en-US" sz="1800" b="1" dirty="0">
              <a:solidFill>
                <a:srgbClr val="0087BF"/>
              </a:solidFill>
              <a:latin typeface="Arial"/>
              <a:cs typeface="Arial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57200" y="4825205"/>
            <a:ext cx="8229600" cy="1052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Como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aumentar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(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ainda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mais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!) a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produção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sem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causar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(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ainda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mais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!) 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perturbações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Arial"/>
                <a:cs typeface="Arial"/>
              </a:rPr>
              <a:t>ambientais</a:t>
            </a:r>
            <a:r>
              <a:rPr lang="en-US" sz="1800" b="1" dirty="0" smtClean="0">
                <a:solidFill>
                  <a:schemeClr val="tx1"/>
                </a:solidFill>
                <a:latin typeface="Arial"/>
                <a:cs typeface="Arial"/>
              </a:rPr>
              <a:t>?</a:t>
            </a:r>
            <a:endParaRPr lang="en-US" sz="18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Down Arrow 8"/>
          <p:cNvSpPr/>
          <p:nvPr/>
        </p:nvSpPr>
        <p:spPr>
          <a:xfrm>
            <a:off x="4462257" y="4249141"/>
            <a:ext cx="219487" cy="453204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/>
              <a:cs typeface="Arial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28600" y="499520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  <a:p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de </a:t>
            </a:r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alimento</a:t>
            </a:r>
            <a:endParaRPr lang="pt-PT" sz="20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6319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15" y="3807460"/>
            <a:ext cx="8700170" cy="300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11"/>
          <p:cNvSpPr txBox="1">
            <a:spLocks/>
          </p:cNvSpPr>
          <p:nvPr/>
        </p:nvSpPr>
        <p:spPr>
          <a:xfrm>
            <a:off x="467544" y="1268760"/>
            <a:ext cx="8371698" cy="504056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700" b="1" dirty="0" err="1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Monocultura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ou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cultura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apenas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um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tipo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1700" dirty="0" err="1">
                <a:latin typeface="Arial" panose="020B0604020202020204" pitchFamily="34" charset="0"/>
                <a:cs typeface="Arial" panose="020B0604020202020204" pitchFamily="34" charset="0"/>
              </a:rPr>
              <a:t>produto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agrícola</a:t>
            </a:r>
            <a:r>
              <a:rPr lang="en-US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11"/>
          <p:cNvSpPr txBox="1">
            <a:spLocks/>
          </p:cNvSpPr>
          <p:nvPr/>
        </p:nvSpPr>
        <p:spPr>
          <a:xfrm>
            <a:off x="539552" y="1916832"/>
            <a:ext cx="7992888" cy="1753483"/>
          </a:xfrm>
          <a:prstGeom prst="rect">
            <a:avLst/>
          </a:prstGeom>
          <a:ln w="28575" cmpd="sng"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b="1" u="sng" dirty="0" err="1" smtClean="0">
                <a:solidFill>
                  <a:srgbClr val="0087BF"/>
                </a:solidFill>
                <a:latin typeface="Arial"/>
                <a:cs typeface="Arial"/>
              </a:rPr>
              <a:t>Vantagens</a:t>
            </a:r>
            <a:r>
              <a:rPr lang="en-US" sz="1800" b="1" u="sng" dirty="0" smtClean="0">
                <a:solidFill>
                  <a:srgbClr val="0087BF"/>
                </a:solidFill>
                <a:latin typeface="Arial"/>
                <a:cs typeface="Arial"/>
              </a:rPr>
              <a:t>:</a:t>
            </a:r>
          </a:p>
          <a:p>
            <a:pPr>
              <a:buClr>
                <a:srgbClr val="0087BF"/>
              </a:buClr>
              <a:buFont typeface="Arial"/>
              <a:buChar char="•"/>
            </a:pP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Produção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de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grande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quantidade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de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alimento</a:t>
            </a:r>
            <a:endParaRPr lang="en-US" sz="1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Menos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custos</a:t>
            </a:r>
            <a:endParaRPr lang="en-US" sz="1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Menos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máquinas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necessárias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para a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sementeira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e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colheita</a:t>
            </a:r>
            <a:endParaRPr lang="en-US" sz="1600" b="1" dirty="0" smtClean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Um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único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processo</a:t>
            </a:r>
            <a:r>
              <a:rPr lang="en-US" sz="1600" b="1" dirty="0" smtClean="0">
                <a:solidFill>
                  <a:srgbClr val="000000"/>
                </a:solidFill>
                <a:latin typeface="Arial"/>
                <a:cs typeface="Arial"/>
              </a:rPr>
              <a:t> de </a:t>
            </a:r>
            <a:r>
              <a:rPr lang="en-US" sz="1600" b="1" dirty="0" err="1" smtClean="0">
                <a:solidFill>
                  <a:srgbClr val="000000"/>
                </a:solidFill>
                <a:latin typeface="Arial"/>
                <a:cs typeface="Arial"/>
              </a:rPr>
              <a:t>rega</a:t>
            </a:r>
            <a:endParaRPr lang="en-US" sz="1600" b="1" dirty="0">
              <a:latin typeface="Arial"/>
              <a:cs typeface="Arial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28600" y="260648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  <a:p>
            <a:r>
              <a:rPr lang="pt-PT" sz="2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 intensiva</a:t>
            </a:r>
            <a:endParaRPr lang="pt-PT" sz="20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831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1404640"/>
            <a:ext cx="813690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Degradação dos 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como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consequência da desflorestação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Morte de peixes devido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escorrência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pesticidas para os cursos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Perda da diversidade devido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substituição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muitas espécies selvagens</a:t>
            </a:r>
          </a:p>
          <a:p>
            <a:pPr algn="just">
              <a:spcBef>
                <a:spcPts val="600"/>
              </a:spcBef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por um número reduzido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espécies utilizadas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monocultura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6" b="25258"/>
          <a:stretch/>
        </p:blipFill>
        <p:spPr bwMode="auto">
          <a:xfrm>
            <a:off x="2204653" y="3013966"/>
            <a:ext cx="4662686" cy="197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28600" y="188640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  <a:p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negativas da agricultura intensiva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67544" y="161950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 biodiversidade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0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1277754"/>
            <a:ext cx="8136904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Desperdício de água devido 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rega pouco eficiente</a:t>
            </a: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Aumento das águas de escorrência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episódios de cheias como resultado</a:t>
            </a:r>
          </a:p>
          <a:p>
            <a:pPr algn="just">
              <a:spcBef>
                <a:spcPts val="600"/>
              </a:spcBef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desflorestação</a:t>
            </a:r>
          </a:p>
          <a:p>
            <a:pPr algn="just">
              <a:spcBef>
                <a:spcPts val="600"/>
              </a:spcBef>
            </a:pPr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Poluição das águas devido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utilização de pesticidas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Poluição de lagos e rios devido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escorrência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fertilizantes (fosfatos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nitratos)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4" b="6867"/>
          <a:stretch/>
        </p:blipFill>
        <p:spPr bwMode="auto">
          <a:xfrm>
            <a:off x="2483769" y="2456016"/>
            <a:ext cx="4032448" cy="222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228600" y="188640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  <a:p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negativas da agricultura intensiva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67544" y="155679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os recursos hídricos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736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1370087"/>
            <a:ext cx="8136904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Erosão do solo (remoção das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partículas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Perda de fertilidade do solo (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da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quantidade de nutrientes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), havendo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necessidade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utilizar maior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quantidade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fertilizantes químicos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8" b="19484"/>
          <a:stretch/>
        </p:blipFill>
        <p:spPr bwMode="auto">
          <a:xfrm>
            <a:off x="2267495" y="2620357"/>
            <a:ext cx="470762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228600" y="188640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  <a:p>
            <a:r>
              <a:rPr lang="pt-PT" sz="20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negativas da agricultura intensiva</a:t>
            </a:r>
          </a:p>
        </p:txBody>
      </p:sp>
      <p:sp>
        <p:nvSpPr>
          <p:cNvPr id="6" name="Rectângulo 5"/>
          <p:cNvSpPr/>
          <p:nvPr/>
        </p:nvSpPr>
        <p:spPr>
          <a:xfrm>
            <a:off x="467544" y="148478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 solo</a:t>
            </a:r>
            <a:endParaRPr lang="pt-PT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592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292080" y="6408712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683568" y="548680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Para produzir alimentos de forma sustentável é necessário alterar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as técnicas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agricultura intensiva, usando os conhecimentos sobre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os ecossistemas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para aumentar as colheitas, controlar as pragas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manter 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fertilidade do solo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agricultura biológica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32" y="1916832"/>
            <a:ext cx="7560737" cy="451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861492" y="3932227"/>
            <a:ext cx="2342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Policultura: cultura de </a:t>
            </a:r>
            <a:r>
              <a:rPr lang="pt-PT" sz="9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 variedade </a:t>
            </a:r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plantas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3400822" y="3991477"/>
            <a:ext cx="2342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Composto: utilização de estrume</a:t>
            </a:r>
          </a:p>
          <a:p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861492" y="6366470"/>
            <a:ext cx="116570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9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 na rega</a:t>
            </a:r>
            <a:endParaRPr lang="pt-PT" sz="9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432448" y="6366470"/>
            <a:ext cx="12875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Rotação de culturas</a:t>
            </a:r>
          </a:p>
        </p:txBody>
      </p:sp>
      <p:sp>
        <p:nvSpPr>
          <p:cNvPr id="8" name="Rectângulo 7"/>
          <p:cNvSpPr/>
          <p:nvPr/>
        </p:nvSpPr>
        <p:spPr>
          <a:xfrm>
            <a:off x="6012160" y="636647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Joaninha: predador natural </a:t>
            </a:r>
            <a:r>
              <a:rPr lang="pt-PT" sz="9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controlar </a:t>
            </a:r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pragas</a:t>
            </a:r>
          </a:p>
        </p:txBody>
      </p:sp>
    </p:spTree>
    <p:extLst>
      <p:ext uri="{BB962C8B-B14F-4D97-AF65-F5344CB8AC3E}">
        <p14:creationId xmlns:p14="http://schemas.microsoft.com/office/powerpoint/2010/main" val="71201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292080" y="6408712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702" y="1196752"/>
            <a:ext cx="3422129" cy="479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5796136" y="6069195"/>
            <a:ext cx="31911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0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Estimativa do crescimento </a:t>
            </a:r>
            <a:r>
              <a:rPr lang="pt-PT" sz="10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produção </a:t>
            </a:r>
            <a:r>
              <a:rPr lang="pt-PT" sz="10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nos países </a:t>
            </a:r>
            <a:r>
              <a:rPr lang="pt-PT" sz="10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desenvolvimento </a:t>
            </a:r>
            <a:r>
              <a:rPr lang="pt-PT" sz="10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(Fonte: FAO)</a:t>
            </a:r>
          </a:p>
        </p:txBody>
      </p:sp>
      <p:sp>
        <p:nvSpPr>
          <p:cNvPr id="7" name="Content Placeholder 11"/>
          <p:cNvSpPr txBox="1">
            <a:spLocks/>
          </p:cNvSpPr>
          <p:nvPr/>
        </p:nvSpPr>
        <p:spPr>
          <a:xfrm>
            <a:off x="539552" y="1655740"/>
            <a:ext cx="4752528" cy="22053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200" b="1" dirty="0" err="1" smtClean="0">
                <a:solidFill>
                  <a:srgbClr val="0087BF"/>
                </a:solidFill>
                <a:latin typeface="Arial"/>
                <a:cs typeface="Arial"/>
              </a:rPr>
              <a:t>Alimentos</a:t>
            </a:r>
            <a:r>
              <a:rPr lang="en-US" sz="2200" b="1" dirty="0" smtClean="0">
                <a:solidFill>
                  <a:srgbClr val="0087BF"/>
                </a:solidFill>
                <a:latin typeface="Arial"/>
                <a:cs typeface="Arial"/>
              </a:rPr>
              <a:t> </a:t>
            </a:r>
            <a:r>
              <a:rPr lang="en-US" sz="2200" b="1" dirty="0" err="1" smtClean="0">
                <a:solidFill>
                  <a:srgbClr val="0087BF"/>
                </a:solidFill>
                <a:latin typeface="Arial"/>
                <a:cs typeface="Arial"/>
              </a:rPr>
              <a:t>obtidos</a:t>
            </a:r>
            <a:r>
              <a:rPr lang="en-US" sz="2200" b="1" dirty="0" smtClean="0">
                <a:solidFill>
                  <a:srgbClr val="0087BF"/>
                </a:solidFill>
                <a:latin typeface="Arial"/>
                <a:cs typeface="Arial"/>
              </a:rPr>
              <a:t> a </a:t>
            </a:r>
            <a:r>
              <a:rPr lang="en-US" sz="2200" b="1" dirty="0" err="1" smtClean="0">
                <a:solidFill>
                  <a:srgbClr val="0087BF"/>
                </a:solidFill>
                <a:latin typeface="Arial"/>
                <a:cs typeface="Arial"/>
              </a:rPr>
              <a:t>partir</a:t>
            </a:r>
            <a:r>
              <a:rPr lang="en-US" sz="2200" b="1" dirty="0" smtClean="0">
                <a:solidFill>
                  <a:srgbClr val="0087BF"/>
                </a:solidFill>
                <a:latin typeface="Arial"/>
                <a:cs typeface="Arial"/>
              </a:rPr>
              <a:t> da </a:t>
            </a:r>
            <a:r>
              <a:rPr lang="en-US" sz="2200" b="1" dirty="0" err="1" smtClean="0">
                <a:solidFill>
                  <a:srgbClr val="0087BF"/>
                </a:solidFill>
                <a:latin typeface="Arial"/>
                <a:cs typeface="Arial"/>
              </a:rPr>
              <a:t>produção</a:t>
            </a:r>
            <a:r>
              <a:rPr lang="en-US" sz="2200" b="1" dirty="0" smtClean="0">
                <a:solidFill>
                  <a:srgbClr val="0087BF"/>
                </a:solidFill>
                <a:latin typeface="Arial"/>
                <a:cs typeface="Arial"/>
              </a:rPr>
              <a:t> animal</a:t>
            </a:r>
          </a:p>
          <a:p>
            <a:pPr marL="0" indent="0">
              <a:buNone/>
            </a:pPr>
            <a:endParaRPr lang="en-US" sz="2200" b="1" dirty="0" smtClean="0">
              <a:solidFill>
                <a:srgbClr val="0087BF"/>
              </a:solidFill>
              <a:latin typeface="Arial"/>
              <a:cs typeface="Arial"/>
            </a:endParaRPr>
          </a:p>
          <a:p>
            <a:pPr marL="176213" indent="-176213">
              <a:buClr>
                <a:srgbClr val="0087BF"/>
              </a:buClr>
              <a:buFont typeface="Arial"/>
              <a:buChar char="•"/>
            </a:pP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Carne e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seus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derivados</a:t>
            </a:r>
            <a:endParaRPr lang="en-US" sz="1800" b="1" dirty="0" smtClean="0">
              <a:solidFill>
                <a:srgbClr val="021B2B"/>
              </a:solidFill>
              <a:latin typeface="Arial"/>
              <a:cs typeface="Arial"/>
            </a:endParaRPr>
          </a:p>
          <a:p>
            <a:pPr marL="176213" indent="-176213">
              <a:buClr>
                <a:srgbClr val="0087BF"/>
              </a:buClr>
              <a:buFont typeface="Arial"/>
              <a:buChar char="•"/>
            </a:pP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Lacticínios</a:t>
            </a:r>
            <a:endParaRPr lang="en-US" sz="1800" b="1" dirty="0" smtClean="0">
              <a:solidFill>
                <a:srgbClr val="021B2B"/>
              </a:solidFill>
              <a:latin typeface="Arial"/>
              <a:cs typeface="Arial"/>
            </a:endParaRPr>
          </a:p>
          <a:p>
            <a:pPr marL="176213" indent="-176213">
              <a:buClr>
                <a:srgbClr val="0087BF"/>
              </a:buClr>
              <a:buFont typeface="Arial"/>
              <a:buChar char="•"/>
            </a:pP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Ovos</a:t>
            </a:r>
            <a:endParaRPr lang="en-US" sz="1800" b="1" dirty="0" smtClean="0">
              <a:solidFill>
                <a:srgbClr val="021B2B"/>
              </a:solidFill>
              <a:latin typeface="Arial"/>
              <a:cs typeface="Arial"/>
            </a:endParaRPr>
          </a:p>
          <a:p>
            <a:pPr algn="ctr">
              <a:buClr>
                <a:schemeClr val="bg2">
                  <a:lumMod val="10000"/>
                </a:schemeClr>
              </a:buClr>
              <a:buFont typeface="Arial"/>
              <a:buChar char="•"/>
            </a:pPr>
            <a:endParaRPr lang="en-US" sz="1800" b="1" dirty="0" smtClean="0">
              <a:solidFill>
                <a:srgbClr val="021B2B"/>
              </a:solidFill>
              <a:latin typeface="Arial"/>
              <a:cs typeface="Arial"/>
            </a:endParaRPr>
          </a:p>
          <a:p>
            <a:pPr algn="ctr">
              <a:buFont typeface="Arial"/>
              <a:buChar char="•"/>
            </a:pPr>
            <a:endParaRPr lang="en-US" sz="1800" b="1" dirty="0" smtClean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 algn="ctr"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 algn="ctr"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 algn="ctr"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 algn="ctr"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 algn="ctr"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 algn="ctr">
              <a:buFont typeface="Arial"/>
              <a:buChar char="•"/>
            </a:pP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8" name="Down Arrow 5"/>
          <p:cNvSpPr/>
          <p:nvPr/>
        </p:nvSpPr>
        <p:spPr>
          <a:xfrm>
            <a:off x="2543994" y="3573867"/>
            <a:ext cx="432048" cy="862394"/>
          </a:xfrm>
          <a:prstGeom prst="downArrow">
            <a:avLst/>
          </a:prstGeom>
          <a:solidFill>
            <a:srgbClr val="0087BF"/>
          </a:solidFill>
          <a:ln>
            <a:solidFill>
              <a:srgbClr val="0087B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latin typeface="Arial"/>
              <a:cs typeface="Arial"/>
            </a:endParaRPr>
          </a:p>
        </p:txBody>
      </p:sp>
      <p:sp>
        <p:nvSpPr>
          <p:cNvPr id="9" name="Content Placeholder 11"/>
          <p:cNvSpPr txBox="1">
            <a:spLocks/>
          </p:cNvSpPr>
          <p:nvPr/>
        </p:nvSpPr>
        <p:spPr>
          <a:xfrm>
            <a:off x="475114" y="4700283"/>
            <a:ext cx="4600942" cy="14650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87BF"/>
              </a:buClr>
              <a:buFont typeface="Arial"/>
              <a:buChar char="•"/>
            </a:pPr>
            <a:r>
              <a:rPr lang="en-US" sz="1800" b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Produção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animal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quintuplicou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entre 1950 e 2010</a:t>
            </a:r>
          </a:p>
          <a:p>
            <a:pPr>
              <a:buClr>
                <a:srgbClr val="0087BF"/>
              </a:buClr>
              <a:buFont typeface="Arial"/>
              <a:buChar char="•"/>
            </a:pP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Aumento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terá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tendência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a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manter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-se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pelo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menos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rgbClr val="021B2B"/>
                </a:solidFill>
                <a:latin typeface="Arial"/>
                <a:cs typeface="Arial"/>
              </a:rPr>
              <a:t>até</a:t>
            </a:r>
            <a:r>
              <a:rPr lang="en-US" sz="1800" b="1" dirty="0" smtClean="0">
                <a:solidFill>
                  <a:srgbClr val="021B2B"/>
                </a:solidFill>
                <a:latin typeface="Arial"/>
                <a:cs typeface="Arial"/>
              </a:rPr>
              <a:t> 2030</a:t>
            </a:r>
          </a:p>
          <a:p>
            <a:pPr>
              <a:buClr>
                <a:srgbClr val="0087BF"/>
              </a:buClr>
              <a:buFont typeface="Arial"/>
              <a:buChar char="•"/>
            </a:pPr>
            <a:endParaRPr lang="en-US" sz="1800" b="1" dirty="0" smtClean="0">
              <a:solidFill>
                <a:srgbClr val="021B2B"/>
              </a:solidFill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endParaRPr lang="en-US" sz="1800" b="1" dirty="0" smtClean="0">
              <a:solidFill>
                <a:schemeClr val="bg2">
                  <a:lumMod val="10000"/>
                </a:schemeClr>
              </a:solidFill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endParaRPr lang="en-US" sz="1800" b="1" dirty="0" smtClean="0">
              <a:latin typeface="Arial"/>
              <a:cs typeface="Arial"/>
            </a:endParaRPr>
          </a:p>
          <a:p>
            <a:pPr>
              <a:buClr>
                <a:srgbClr val="0087BF"/>
              </a:buClr>
              <a:buFont typeface="Arial"/>
              <a:buChar char="•"/>
            </a:pPr>
            <a:endParaRPr lang="en-US" sz="1800" b="1" dirty="0">
              <a:latin typeface="Arial"/>
              <a:cs typeface="Arial"/>
            </a:endParaRPr>
          </a:p>
        </p:txBody>
      </p:sp>
      <p:sp>
        <p:nvSpPr>
          <p:cNvPr id="10" name="Rectângulo 9"/>
          <p:cNvSpPr/>
          <p:nvPr/>
        </p:nvSpPr>
        <p:spPr>
          <a:xfrm>
            <a:off x="539552" y="476672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animal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1099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0615" y="260648"/>
            <a:ext cx="8686800" cy="8412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  <a:p>
            <a:r>
              <a:rPr lang="pt-PT" sz="2200" b="1" u="sng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negativas </a:t>
            </a:r>
            <a:r>
              <a:rPr lang="pt-PT" sz="2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produção animal</a:t>
            </a: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27584" y="1916832"/>
            <a:ext cx="7488832" cy="3816424"/>
          </a:xfrm>
          <a:prstGeom prst="rect">
            <a:avLst/>
          </a:prstGeom>
          <a:solidFill>
            <a:srgbClr val="0087BF"/>
          </a:solidFill>
          <a:ln w="38100" cmpd="sng">
            <a:solidFill>
              <a:srgbClr val="0087BF"/>
            </a:solidFill>
          </a:ln>
        </p:spPr>
        <p:txBody>
          <a:bodyPr vert="horz" lIns="91440" tIns="45720" rIns="91440" bIns="45720" rtlCol="0">
            <a:normAutofit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1500"/>
              </a:spcBef>
              <a:buClr>
                <a:schemeClr val="bg1"/>
              </a:buClr>
              <a:buFont typeface="Arial"/>
              <a:buChar char="•"/>
            </a:pP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Ocupação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terrenos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agrícolas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para a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produção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cereais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para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alimentar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os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animais</a:t>
            </a:r>
            <a:endParaRPr lang="en-US" sz="18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1500"/>
              </a:spcBef>
              <a:buClr>
                <a:schemeClr val="bg1"/>
              </a:buClr>
              <a:buFont typeface="Arial"/>
              <a:buChar char="•"/>
            </a:pP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Consumo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,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pelos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animais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, de 37% dos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cereais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produzidos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mundialmente</a:t>
            </a:r>
            <a:endParaRPr lang="en-US" sz="18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1500"/>
              </a:spcBef>
              <a:buClr>
                <a:schemeClr val="bg1"/>
              </a:buClr>
              <a:buFont typeface="Arial"/>
              <a:buChar char="•"/>
            </a:pP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E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levado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consumo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água</a:t>
            </a:r>
            <a:endParaRPr lang="en-US" sz="18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1500"/>
              </a:spcBef>
              <a:buClr>
                <a:schemeClr val="bg1"/>
              </a:buClr>
              <a:buFont typeface="Arial"/>
              <a:buChar char="•"/>
            </a:pP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Desgaste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das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camadas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superiores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do solo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devido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ao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pastoreio</a:t>
            </a:r>
            <a:endParaRPr lang="en-US" sz="18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1500"/>
              </a:spcBef>
              <a:buClr>
                <a:schemeClr val="bg1"/>
              </a:buClr>
              <a:buFont typeface="Arial"/>
              <a:buChar char="•"/>
            </a:pP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Elevada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produção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metano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–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efeito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estufa</a:t>
            </a:r>
            <a:endParaRPr lang="en-US" sz="18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1500"/>
              </a:spcBef>
              <a:buClr>
                <a:schemeClr val="bg1"/>
              </a:buClr>
              <a:buFont typeface="Arial"/>
              <a:buChar char="•"/>
            </a:pP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Excrementos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que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podem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contaminar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a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água</a:t>
            </a:r>
            <a:endParaRPr lang="en-US" sz="1800" b="1" dirty="0" smtClean="0">
              <a:solidFill>
                <a:schemeClr val="bg1"/>
              </a:solidFill>
              <a:latin typeface="Arial"/>
              <a:cs typeface="Arial"/>
            </a:endParaRPr>
          </a:p>
          <a:p>
            <a:pPr algn="just">
              <a:spcBef>
                <a:spcPts val="1500"/>
              </a:spcBef>
              <a:buClr>
                <a:schemeClr val="bg1"/>
              </a:buClr>
              <a:buFont typeface="Arial"/>
              <a:buChar char="•"/>
            </a:pPr>
            <a:r>
              <a:rPr lang="en-US" sz="1800" b="1" dirty="0" err="1">
                <a:solidFill>
                  <a:schemeClr val="bg1"/>
                </a:solidFill>
                <a:latin typeface="Arial"/>
                <a:cs typeface="Arial"/>
              </a:rPr>
              <a:t>C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onsumo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grande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quantidade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antibióticos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: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desenvolvimento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de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micróbios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resistentes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aos</a:t>
            </a:r>
            <a:r>
              <a:rPr lang="en-US" sz="1800" b="1" dirty="0" smtClean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  <a:latin typeface="Arial"/>
                <a:cs typeface="Arial"/>
              </a:rPr>
              <a:t>antibióticos</a:t>
            </a:r>
            <a:endParaRPr lang="en-US" sz="1800" b="1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807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 de Texto 2"/>
          <p:cNvSpPr txBox="1">
            <a:spLocks noChangeArrowheads="1"/>
          </p:cNvSpPr>
          <p:nvPr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949" y="1340768"/>
            <a:ext cx="6338262" cy="4549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5292080" y="6408712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323528" y="1484784"/>
            <a:ext cx="54366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Mais de metade dos peixes, moluscos e crustáceos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utilizados na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alimentação provêm da pesca no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oceano,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utilizando-se vários tipos 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«arte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pesca».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7504" y="260648"/>
            <a:ext cx="8686800" cy="8412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Biológicos</a:t>
            </a:r>
          </a:p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Pesca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101099"/>
            <a:ext cx="425788" cy="521686"/>
          </a:xfrm>
          <a:prstGeom prst="rect">
            <a:avLst/>
          </a:prstGeom>
        </p:spPr>
      </p:pic>
      <p:sp>
        <p:nvSpPr>
          <p:cNvPr id="10" name="Rectângulo 9"/>
          <p:cNvSpPr/>
          <p:nvPr/>
        </p:nvSpPr>
        <p:spPr>
          <a:xfrm>
            <a:off x="107504" y="103758"/>
            <a:ext cx="77129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5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naturais</a:t>
            </a:r>
          </a:p>
        </p:txBody>
      </p:sp>
      <p:sp>
        <p:nvSpPr>
          <p:cNvPr id="11" name="Rectângulo 10"/>
          <p:cNvSpPr/>
          <p:nvPr/>
        </p:nvSpPr>
        <p:spPr>
          <a:xfrm>
            <a:off x="382452" y="6008325"/>
            <a:ext cx="8136904" cy="635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Nem sempre os métodos de captura ou as redes utilizadas são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as mais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adequadas às espécies que se pretende capturar. 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122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83568" y="2659140"/>
            <a:ext cx="3672408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00" b="1" dirty="0" err="1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Sobrepesca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: ocorre quando a população não se renova. Pode resultar da pesca de peixes abaixo do tamanho mínimo de captura (quando o tamanho da malha da rede é muito reduzido) ou de não se respeitar os valores de capturas autorizadas (como é o caso do atum).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98" y="1844824"/>
            <a:ext cx="4044059" cy="407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101099"/>
            <a:ext cx="425788" cy="521686"/>
          </a:xfrm>
          <a:prstGeom prst="rect">
            <a:avLst/>
          </a:prstGeom>
        </p:spPr>
      </p:pic>
      <p:sp>
        <p:nvSpPr>
          <p:cNvPr id="7" name="Caixa de Texto 2"/>
          <p:cNvSpPr txBox="1">
            <a:spLocks noChangeArrowheads="1"/>
          </p:cNvSpPr>
          <p:nvPr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8" name="Rectângulo 7"/>
          <p:cNvSpPr/>
          <p:nvPr/>
        </p:nvSpPr>
        <p:spPr>
          <a:xfrm>
            <a:off x="107504" y="103758"/>
            <a:ext cx="77129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5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naturais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7504" y="260648"/>
            <a:ext cx="8686800" cy="8412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Biológicos</a:t>
            </a:r>
          </a:p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Pesca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985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448" y="101099"/>
            <a:ext cx="425788" cy="521686"/>
          </a:xfrm>
          <a:prstGeom prst="rect">
            <a:avLst/>
          </a:prstGeom>
        </p:spPr>
      </p:pic>
      <p:sp>
        <p:nvSpPr>
          <p:cNvPr id="3" name="Caixa de Texto 2"/>
          <p:cNvSpPr txBox="1">
            <a:spLocks noChangeArrowheads="1"/>
          </p:cNvSpPr>
          <p:nvPr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07504" y="103758"/>
            <a:ext cx="771291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5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naturais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573" y="2708920"/>
            <a:ext cx="5092675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467544" y="1497558"/>
            <a:ext cx="8136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Capturas acidentais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: quando não são utilizados dispositivos adequados é provável que animais como focas, tartarugas marinhas e golfinhos fiquem retidos nas redes e acabem por morrer. 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7504" y="260648"/>
            <a:ext cx="8686800" cy="8412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Recursos </a:t>
            </a:r>
            <a:r>
              <a:rPr lang="pt-PT" sz="28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Biológicos</a:t>
            </a:r>
          </a:p>
          <a:p>
            <a:r>
              <a:rPr lang="pt-PT" sz="2400" b="1" dirty="0" smtClean="0">
                <a:solidFill>
                  <a:srgbClr val="0087B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Pesca</a:t>
            </a:r>
            <a:endParaRPr lang="pt-PT" sz="2400" b="1" dirty="0">
              <a:solidFill>
                <a:srgbClr val="0087B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40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7698</TotalTime>
  <Words>3245</Words>
  <Application>Microsoft Office PowerPoint</Application>
  <PresentationFormat>Apresentação no Ecrã (4:3)</PresentationFormat>
  <Paragraphs>446</Paragraphs>
  <Slides>49</Slides>
  <Notes>1</Notes>
  <HiddenSlides>0</HiddenSlides>
  <MMClips>1</MMClips>
  <ScaleCrop>false</ScaleCrop>
  <HeadingPairs>
    <vt:vector size="4" baseType="variant">
      <vt:variant>
        <vt:lpstr>Tema</vt:lpstr>
      </vt:variant>
      <vt:variant>
        <vt:i4>4</vt:i4>
      </vt:variant>
      <vt:variant>
        <vt:lpstr>Títulos dos diapositivos</vt:lpstr>
      </vt:variant>
      <vt:variant>
        <vt:i4>49</vt:i4>
      </vt:variant>
    </vt:vector>
  </HeadingPairs>
  <TitlesOfParts>
    <vt:vector size="53" baseType="lpstr">
      <vt:lpstr>Tema do Office</vt:lpstr>
      <vt:lpstr>Modelo de apresentação personalizado</vt:lpstr>
      <vt:lpstr>1_Tema do Office</vt:lpstr>
      <vt:lpstr>2_Tema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Constituição e funcionamento dos ecossistemas</dc:title>
  <dc:creator>Carlos</dc:creator>
  <cp:lastModifiedBy>Maria Lopes Santos</cp:lastModifiedBy>
  <cp:revision>343</cp:revision>
  <cp:lastPrinted>2014-06-06T08:52:30Z</cp:lastPrinted>
  <dcterms:created xsi:type="dcterms:W3CDTF">2009-09-27T18:49:07Z</dcterms:created>
  <dcterms:modified xsi:type="dcterms:W3CDTF">2014-06-06T14:31:10Z</dcterms:modified>
</cp:coreProperties>
</file>