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98" r:id="rId2"/>
    <p:sldId id="283" r:id="rId3"/>
    <p:sldId id="299" r:id="rId4"/>
    <p:sldId id="300" r:id="rId5"/>
    <p:sldId id="301" r:id="rId6"/>
    <p:sldId id="302" r:id="rId7"/>
    <p:sldId id="303" r:id="rId8"/>
    <p:sldId id="304" r:id="rId9"/>
    <p:sldId id="305" r:id="rId10"/>
    <p:sldId id="307" r:id="rId11"/>
    <p:sldId id="308" r:id="rId12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87BF"/>
    <a:srgbClr val="0096D2"/>
    <a:srgbClr val="555555"/>
    <a:srgbClr val="00AAEE"/>
    <a:srgbClr val="FF7D7D"/>
    <a:srgbClr val="FF3B3B"/>
    <a:srgbClr val="FFFFA3"/>
    <a:srgbClr val="5FBB46"/>
    <a:srgbClr val="96C8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040" y="7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60E9B-0173-4FB1-8395-23718530F79E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D28D0-EB7A-4D67-BBFC-1EB7D67C858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44299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46159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61891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8381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3756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24304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5315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4596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45983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06619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65133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06999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0C50B-3460-4C58-B89B-7D25656D1650}" type="datetimeFigureOut">
              <a:rPr lang="pt-PT" smtClean="0"/>
              <a:t>06/06/14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78145-2E7F-4A00-9930-F35883131D9C}" type="slidenum">
              <a:rPr lang="pt-PT" smtClean="0"/>
              <a:t>‹#›</a:t>
            </a:fld>
            <a:endParaRPr lang="pt-PT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88640"/>
            <a:ext cx="387532" cy="473650"/>
          </a:xfrm>
          <a:prstGeom prst="rect">
            <a:avLst/>
          </a:prstGeom>
        </p:spPr>
      </p:pic>
      <p:sp>
        <p:nvSpPr>
          <p:cNvPr id="11" name="Caixa de Texto 2"/>
          <p:cNvSpPr txBox="1">
            <a:spLocks noChangeArrowheads="1"/>
          </p:cNvSpPr>
          <p:nvPr userDrawn="1"/>
        </p:nvSpPr>
        <p:spPr bwMode="auto">
          <a:xfrm>
            <a:off x="3637252" y="6613321"/>
            <a:ext cx="547125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r">
              <a:spcAft>
                <a:spcPts val="0"/>
              </a:spcAft>
            </a:pPr>
            <a:r>
              <a:rPr lang="pt-PT" sz="700" b="1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Exploratório </a:t>
            </a:r>
            <a:r>
              <a:rPr lang="pt-PT" sz="700" b="1" dirty="0">
                <a:solidFill>
                  <a:srgbClr val="555555"/>
                </a:solidFill>
                <a:effectLst/>
                <a:latin typeface="Arial"/>
                <a:ea typeface="Times New Roman"/>
              </a:rPr>
              <a:t>8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│</a:t>
            </a:r>
            <a:r>
              <a:rPr lang="pt-PT" sz="700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Carlos D. Pereira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</a:t>
            </a:r>
            <a:r>
              <a:rPr lang="pt-PT" sz="700" dirty="0" smtClean="0">
                <a:effectLst/>
                <a:latin typeface="Arial"/>
                <a:ea typeface="Times New Roman"/>
              </a:rPr>
              <a:t>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Gabriela Pintão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Joana C. Ramos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 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José M. Machado</a:t>
            </a:r>
            <a:endParaRPr lang="pt-PT" sz="700" kern="1200" dirty="0">
              <a:solidFill>
                <a:srgbClr val="555555"/>
              </a:solidFill>
              <a:effectLst/>
              <a:latin typeface="Arial"/>
              <a:ea typeface="Times New Roman"/>
              <a:cs typeface="+mn-cs"/>
            </a:endParaRPr>
          </a:p>
        </p:txBody>
      </p:sp>
      <p:sp>
        <p:nvSpPr>
          <p:cNvPr id="9" name="Rectângulo 8"/>
          <p:cNvSpPr/>
          <p:nvPr userDrawn="1"/>
        </p:nvSpPr>
        <p:spPr>
          <a:xfrm>
            <a:off x="107504" y="103758"/>
            <a:ext cx="77129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pt-PT" sz="1200" b="1" dirty="0" smtClean="0">
                <a:solidFill>
                  <a:srgbClr val="0096D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Relações interespecíficas</a:t>
            </a:r>
            <a:endParaRPr lang="pt-PT" sz="1200" b="1" dirty="0">
              <a:solidFill>
                <a:srgbClr val="0096D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33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1" r="5441"/>
          <a:stretch/>
        </p:blipFill>
        <p:spPr bwMode="auto">
          <a:xfrm>
            <a:off x="0" y="0"/>
            <a:ext cx="9144000" cy="6955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ângulo 4"/>
          <p:cNvSpPr/>
          <p:nvPr/>
        </p:nvSpPr>
        <p:spPr>
          <a:xfrm>
            <a:off x="323528" y="5445224"/>
            <a:ext cx="8640960" cy="892552"/>
          </a:xfrm>
          <a:prstGeom prst="rect">
            <a:avLst/>
          </a:prstGeom>
          <a:solidFill>
            <a:srgbClr val="FFFFFF">
              <a:alpha val="74902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pt-PT" sz="5200" b="1" dirty="0" smtClean="0">
                <a:solidFill>
                  <a:srgbClr val="0096D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Relações interespecíficas</a:t>
            </a:r>
            <a:endParaRPr lang="pt-PT" sz="5200" b="1" dirty="0">
              <a:solidFill>
                <a:srgbClr val="0096D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713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7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647564" y="2028150"/>
            <a:ext cx="77408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relações interespecíficas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são as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que se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estabelecem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entre 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organismos de </a:t>
            </a:r>
            <a:r>
              <a:rPr lang="pt-PT" b="1" dirty="0">
                <a:solidFill>
                  <a:srgbClr val="FF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espécies diferentes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Estas relações podem ser de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mutualismo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comensalismo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parasitismo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competição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ou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predação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Rectângulo 4"/>
          <p:cNvSpPr/>
          <p:nvPr/>
        </p:nvSpPr>
        <p:spPr>
          <a:xfrm>
            <a:off x="449542" y="961564"/>
            <a:ext cx="82449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Relações interespecíficas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833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539552" y="1628800"/>
            <a:ext cx="815490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Nas relações de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mutualismo as duas espécies interagem de modo 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a ambas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serem beneficiadas 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b="1" dirty="0" smtClean="0">
                <a:solidFill>
                  <a:srgbClr val="FF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pt-PT" b="1" dirty="0" smtClean="0">
                <a:solidFill>
                  <a:srgbClr val="FF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mutualismo de polinização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entre plantas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com flor 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animais (insetos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aves ou morcegos) é um dos mais comuns: enquanto 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animal obtém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alimento a planta consegue dispersar os seus grãos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de pólen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e, assim, reproduzir-se.</a:t>
            </a:r>
          </a:p>
        </p:txBody>
      </p:sp>
      <p:sp>
        <p:nvSpPr>
          <p:cNvPr id="5" name="Rectângulo 4"/>
          <p:cNvSpPr/>
          <p:nvPr/>
        </p:nvSpPr>
        <p:spPr>
          <a:xfrm>
            <a:off x="449542" y="764704"/>
            <a:ext cx="82449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Mutualismo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65" b="4555"/>
          <a:stretch/>
        </p:blipFill>
        <p:spPr bwMode="auto">
          <a:xfrm>
            <a:off x="0" y="3838509"/>
            <a:ext cx="9143999" cy="3033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38208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7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539552" y="908720"/>
            <a:ext cx="815490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Quando a relação estabelecida se relaciona com a obtenção de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alimento, falamos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mutualismo nutricional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Os líquenes, por exemplo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são associações entre algas fotossintéticas e fungos que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não têm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clorofila. Enquanto o fungo serve de suporte à alga e retém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humidade e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matéria mineral utilizados por ambos, a alga, através da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fotossíntese, assegura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 produção de nutrientes para ambas as espécies.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564" y="3284985"/>
            <a:ext cx="7192873" cy="3518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2740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539552" y="1628800"/>
            <a:ext cx="81549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comensalismo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é uma relação interespecífica que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beneficia 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uma das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espécies mas que tem efeito reduzido ou nulo para a outra (</a:t>
            </a:r>
            <a:r>
              <a:rPr lang="pt-PT" b="1" dirty="0">
                <a:solidFill>
                  <a:srgbClr val="FF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pt-PT" b="1" dirty="0">
                <a:solidFill>
                  <a:srgbClr val="FF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Rectângulo 4"/>
          <p:cNvSpPr/>
          <p:nvPr/>
        </p:nvSpPr>
        <p:spPr>
          <a:xfrm>
            <a:off x="449542" y="764704"/>
            <a:ext cx="82449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Comensalismo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55997"/>
            <a:ext cx="9143999" cy="4014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45004" y="2908101"/>
            <a:ext cx="668723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pt-PT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espécies de plantas epífitas usam os troncos ou ramos de algumas árvores como suporte para o seu </a:t>
            </a:r>
            <a:r>
              <a:rPr lang="pt-PT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crescimento. As </a:t>
            </a:r>
            <a:r>
              <a:rPr lang="pt-PT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árvores, por seu lado, parecem não ser afetadas pela presença destas plantas.</a:t>
            </a:r>
          </a:p>
        </p:txBody>
      </p:sp>
    </p:spTree>
    <p:extLst>
      <p:ext uri="{BB962C8B-B14F-4D97-AF65-F5344CB8AC3E}">
        <p14:creationId xmlns:p14="http://schemas.microsoft.com/office/powerpoint/2010/main" val="1786604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539552" y="980728"/>
            <a:ext cx="8154906" cy="1299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400"/>
              </a:lnSpc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 rémora é um peixe cuja barbatana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dorsal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está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transformada numa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espécie de ventosa com a qual se fixa ao corpo do tubarão.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Para além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de ser transportada, aproveita os restos de alimento do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tubarão e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beneficia de proteção. O tubarão, por sua vez, não é beneficiado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nem prejudicado.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87" b="11969"/>
          <a:stretch/>
        </p:blipFill>
        <p:spPr bwMode="auto">
          <a:xfrm>
            <a:off x="-2308" y="2533650"/>
            <a:ext cx="9146307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88544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539552" y="1628800"/>
            <a:ext cx="815490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parasitismo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ocorre quando uma espécie (parasita) se alimenta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de partes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de outra (hospedeiro). Nesta relação,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o parasita é beneficiado 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e o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hospedeiro é prejudicado 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b="1" dirty="0" smtClean="0">
                <a:solidFill>
                  <a:srgbClr val="FF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pt-PT" b="1" dirty="0" smtClean="0">
                <a:solidFill>
                  <a:srgbClr val="FF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Existem dois tipos de parasitismo:</a:t>
            </a:r>
          </a:p>
          <a:p>
            <a:pPr algn="just"/>
            <a:r>
              <a:rPr lang="pt-PT" dirty="0">
                <a:solidFill>
                  <a:srgbClr val="0096D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endoparasitismo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– quando o parasita vive no interior do hospedeiro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/>
            <a:r>
              <a:rPr lang="pt-PT" dirty="0" smtClean="0">
                <a:solidFill>
                  <a:srgbClr val="0096D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ectoparasitismo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– quando o parasita se fixa ao exterior do hospedeiro.</a:t>
            </a:r>
          </a:p>
          <a:p>
            <a:pPr algn="just"/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ténias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ou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as lombrigas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são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endoparasitas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que se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podem alojar no intestino de animais, como o Homem,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alimentando-se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dos nutrientes que aí existem.</a:t>
            </a:r>
          </a:p>
        </p:txBody>
      </p:sp>
      <p:sp>
        <p:nvSpPr>
          <p:cNvPr id="5" name="Rectângulo 4"/>
          <p:cNvSpPr/>
          <p:nvPr/>
        </p:nvSpPr>
        <p:spPr>
          <a:xfrm>
            <a:off x="449542" y="764704"/>
            <a:ext cx="82449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Parasitismo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7805" y="4467274"/>
            <a:ext cx="3635896" cy="2390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4572000" y="5949280"/>
            <a:ext cx="8867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2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Lombriga</a:t>
            </a:r>
            <a:endParaRPr lang="pt-PT" sz="1200" b="1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8043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539552" y="980728"/>
            <a:ext cx="81549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As carraças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ou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as pulgas são exemplos de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ectoparasitas. Estes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animais são hematófagos, ou seja, alimentam-se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diretamente do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sangue do hospedeiro.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42"/>
          <a:stretch/>
        </p:blipFill>
        <p:spPr bwMode="auto">
          <a:xfrm>
            <a:off x="0" y="1984196"/>
            <a:ext cx="9144000" cy="4884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4970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4139952" y="6453336"/>
            <a:ext cx="4896544" cy="3413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539552" y="1484784"/>
            <a:ext cx="815490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Os seres vivos de diferentes espécies também podem competir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por recursos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como a luz, o alimento, a água ou o espaço. A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competição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é uma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relação desfavorável para os indivíduos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envolvidos, pois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provoca-lhes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um desgaste da sua vitalidade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PT" b="1" dirty="0">
                <a:solidFill>
                  <a:srgbClr val="FF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pt-PT" b="1" dirty="0">
                <a:solidFill>
                  <a:srgbClr val="FF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competição ocorre quando parte do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nicho ecológico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das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espécies se 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sobrepõe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449542" y="620688"/>
            <a:ext cx="82449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Competição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645024"/>
            <a:ext cx="3893534" cy="300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7836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683568" y="908720"/>
            <a:ext cx="777686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Como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consequência, uma das espécies em 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competição acabará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>
              <a:spcBef>
                <a:spcPts val="600"/>
              </a:spcBef>
            </a:pPr>
            <a:r>
              <a:rPr lang="pt-PT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migrar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PT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modificar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os seus hábitos (por processos de seleção natural)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podendo, inclusivamente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evoluir para outra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espécie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PT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sofrer uma diminuição do número de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indivíduos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PT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deixar de existir nessa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área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461788"/>
            <a:ext cx="4161681" cy="2703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611560" y="3936383"/>
            <a:ext cx="3600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Existem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vários exemplos de organismos que competem por alimento, como os abutres e as hienas na savana, os peixes no oceano ou as aves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insetívoras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de uma floresta.</a:t>
            </a:r>
          </a:p>
        </p:txBody>
      </p:sp>
    </p:spTree>
    <p:extLst>
      <p:ext uri="{BB962C8B-B14F-4D97-AF65-F5344CB8AC3E}">
        <p14:creationId xmlns:p14="http://schemas.microsoft.com/office/powerpoint/2010/main" val="878895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4139952" y="6453336"/>
            <a:ext cx="4896544" cy="3413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539552" y="1484784"/>
            <a:ext cx="81549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Na predação os membros de uma espécie (predador) matam 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seres de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outra espécie (presa) para se alimentarem (</a:t>
            </a:r>
            <a:r>
              <a:rPr lang="pt-PT" b="1" dirty="0">
                <a:solidFill>
                  <a:srgbClr val="FF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pt-PT" b="1" dirty="0">
                <a:solidFill>
                  <a:srgbClr val="FF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estabelecendo uma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relação presa-predador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Rectângulo 4"/>
          <p:cNvSpPr/>
          <p:nvPr/>
        </p:nvSpPr>
        <p:spPr>
          <a:xfrm>
            <a:off x="449542" y="620688"/>
            <a:ext cx="82449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Predação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706"/>
          <a:stretch/>
        </p:blipFill>
        <p:spPr bwMode="auto">
          <a:xfrm flipH="1">
            <a:off x="4644008" y="2492896"/>
            <a:ext cx="4067943" cy="3971223"/>
          </a:xfrm>
          <a:prstGeom prst="ellips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395536" y="3601345"/>
            <a:ext cx="38884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ão exemplo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raposa que caça a ave, o urso que se alimenta de salmões ou </a:t>
            </a:r>
            <a:r>
              <a:rPr lang="pt-PT" u="sng" dirty="0">
                <a:latin typeface="Arial" panose="020B0604020202020204" pitchFamily="34" charset="0"/>
                <a:cs typeface="Arial" panose="020B0604020202020204" pitchFamily="34" charset="0"/>
              </a:rPr>
              <a:t>a aranha que tece a sua teia para capturar insetos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14496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</TotalTime>
  <Words>619</Words>
  <Application>Microsoft Macintosh PowerPoint</Application>
  <PresentationFormat>On-screen Show (4:3)</PresentationFormat>
  <Paragraphs>39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Grafico,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Maria Lopes Santos</dc:creator>
  <cp:lastModifiedBy>.. ...</cp:lastModifiedBy>
  <cp:revision>165</cp:revision>
  <dcterms:created xsi:type="dcterms:W3CDTF">2014-02-07T16:37:28Z</dcterms:created>
  <dcterms:modified xsi:type="dcterms:W3CDTF">2014-06-06T07:23:43Z</dcterms:modified>
</cp:coreProperties>
</file>