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7"/>
  </p:notesMasterIdLst>
  <p:handoutMasterIdLst>
    <p:handoutMasterId r:id="rId38"/>
  </p:handoutMasterIdLst>
  <p:sldIdLst>
    <p:sldId id="256" r:id="rId2"/>
    <p:sldId id="259" r:id="rId3"/>
    <p:sldId id="270" r:id="rId4"/>
    <p:sldId id="313" r:id="rId5"/>
    <p:sldId id="314" r:id="rId6"/>
    <p:sldId id="315" r:id="rId7"/>
    <p:sldId id="316" r:id="rId8"/>
    <p:sldId id="317" r:id="rId9"/>
    <p:sldId id="318" r:id="rId10"/>
    <p:sldId id="320" r:id="rId11"/>
    <p:sldId id="319" r:id="rId12"/>
    <p:sldId id="321" r:id="rId13"/>
    <p:sldId id="322" r:id="rId14"/>
    <p:sldId id="323" r:id="rId15"/>
    <p:sldId id="324" r:id="rId16"/>
    <p:sldId id="325" r:id="rId17"/>
    <p:sldId id="327" r:id="rId18"/>
    <p:sldId id="326" r:id="rId19"/>
    <p:sldId id="291" r:id="rId20"/>
    <p:sldId id="287" r:id="rId21"/>
    <p:sldId id="288" r:id="rId22"/>
    <p:sldId id="289" r:id="rId23"/>
    <p:sldId id="292" r:id="rId24"/>
    <p:sldId id="293" r:id="rId25"/>
    <p:sldId id="294" r:id="rId26"/>
    <p:sldId id="295" r:id="rId27"/>
    <p:sldId id="296" r:id="rId28"/>
    <p:sldId id="297" r:id="rId29"/>
    <p:sldId id="298" r:id="rId30"/>
    <p:sldId id="299" r:id="rId31"/>
    <p:sldId id="300" r:id="rId32"/>
    <p:sldId id="301" r:id="rId33"/>
    <p:sldId id="302" r:id="rId34"/>
    <p:sldId id="303" r:id="rId35"/>
    <p:sldId id="305" r:id="rId3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E09372"/>
    <a:srgbClr val="83C0EE"/>
    <a:srgbClr val="E7792B"/>
    <a:srgbClr val="E7A929"/>
    <a:srgbClr val="BCD23A"/>
    <a:srgbClr val="C55A11"/>
    <a:srgbClr val="E16155"/>
    <a:srgbClr val="AFC4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Estilo com Tema 1 - Destaque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43"/>
    <p:restoredTop sz="93727"/>
  </p:normalViewPr>
  <p:slideViewPr>
    <p:cSldViewPr snapToGrid="0" snapToObjects="1">
      <p:cViewPr varScale="1">
        <p:scale>
          <a:sx n="130" d="100"/>
          <a:sy n="130" d="100"/>
        </p:scale>
        <p:origin x="143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77" d="100"/>
          <a:sy n="77" d="100"/>
        </p:scale>
        <p:origin x="3432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>
            <a:extLst>
              <a:ext uri="{FF2B5EF4-FFF2-40B4-BE49-F238E27FC236}">
                <a16:creationId xmlns:a16="http://schemas.microsoft.com/office/drawing/2014/main" id="{265CF9F9-EE79-8942-8DA9-B9A23BD46A3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B2611F60-8043-1542-8DB7-0045917E4C1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6CE7B8-DAFF-F149-AFFD-985482C36247}" type="datetimeFigureOut">
              <a:rPr lang="pt-PT" smtClean="0"/>
              <a:t>10/01/23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2DD1AD8C-1E69-B14F-A970-B6DE540199D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912227B5-83DE-B24A-B59A-DFEECA9F158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7EAD2D-BBCD-F849-82B8-740AFA3C038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093317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553E8A-965A-D94C-8ADF-2827C69985B3}" type="datetimeFigureOut">
              <a:rPr lang="pt-PT" smtClean="0"/>
              <a:t>10/01/23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B73060-07AB-CD41-9CA1-4354F363970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42060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73060-07AB-CD41-9CA1-4354F363970F}" type="slidenum">
              <a:rPr lang="pt-PT" smtClean="0"/>
              <a:t>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264491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73060-07AB-CD41-9CA1-4354F363970F}" type="slidenum">
              <a:rPr lang="pt-PT" smtClean="0"/>
              <a:t>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154152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73060-07AB-CD41-9CA1-4354F363970F}" type="slidenum">
              <a:rPr lang="pt-PT" smtClean="0"/>
              <a:t>10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506218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73060-07AB-CD41-9CA1-4354F363970F}" type="slidenum">
              <a:rPr lang="pt-PT" smtClean="0"/>
              <a:t>11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92360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73060-07AB-CD41-9CA1-4354F363970F}" type="slidenum">
              <a:rPr lang="pt-PT" smtClean="0"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62270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73060-07AB-CD41-9CA1-4354F363970F}" type="slidenum">
              <a:rPr lang="pt-PT" smtClean="0"/>
              <a:t>13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520881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73060-07AB-CD41-9CA1-4354F363970F}" type="slidenum">
              <a:rPr lang="pt-PT" smtClean="0"/>
              <a:t>14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741248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73060-07AB-CD41-9CA1-4354F363970F}" type="slidenum">
              <a:rPr lang="pt-PT" smtClean="0"/>
              <a:t>16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214301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73060-07AB-CD41-9CA1-4354F363970F}" type="slidenum">
              <a:rPr lang="pt-PT" smtClean="0"/>
              <a:t>17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736817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73060-07AB-CD41-9CA1-4354F363970F}" type="slidenum">
              <a:rPr lang="pt-PT" smtClean="0"/>
              <a:t>18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00669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2571E64-7BEA-8544-BFAD-B98AC4A4B1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666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DFBEE-7B49-6842-881E-6E87E608A28B}" type="datetimeFigureOut">
              <a:rPr lang="pt-PT" smtClean="0"/>
              <a:t>10/01/23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E6EBC-3A04-1945-91B4-97EBFF397773}" type="slidenum">
              <a:rPr lang="pt-PT" smtClean="0"/>
              <a:t>‹nº›</a:t>
            </a:fld>
            <a:endParaRPr lang="pt-PT"/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54515FAE-916D-2547-93C5-0ACD6BDA229A}"/>
              </a:ext>
            </a:extLst>
          </p:cNvPr>
          <p:cNvSpPr/>
          <p:nvPr userDrawn="1"/>
        </p:nvSpPr>
        <p:spPr>
          <a:xfrm>
            <a:off x="-390405" y="3256351"/>
            <a:ext cx="3183032" cy="108177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95096759-FF9A-BD41-9DEB-3EC3641BDC55}"/>
              </a:ext>
            </a:extLst>
          </p:cNvPr>
          <p:cNvSpPr/>
          <p:nvPr userDrawn="1"/>
        </p:nvSpPr>
        <p:spPr>
          <a:xfrm>
            <a:off x="-401780" y="4108307"/>
            <a:ext cx="6092716" cy="185381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1062C022-4FDC-2D4C-8035-B7399C309933}"/>
              </a:ext>
            </a:extLst>
          </p:cNvPr>
          <p:cNvSpPr/>
          <p:nvPr userDrawn="1"/>
        </p:nvSpPr>
        <p:spPr>
          <a:xfrm>
            <a:off x="-401779" y="3702578"/>
            <a:ext cx="6092716" cy="1435320"/>
          </a:xfrm>
          <a:prstGeom prst="roundRect">
            <a:avLst/>
          </a:prstGeom>
          <a:solidFill>
            <a:srgbClr val="E77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rgbClr val="E7A929"/>
              </a:solidFill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F5C963BE-7EEA-3A4C-9007-EEF90DD953F8}"/>
              </a:ext>
            </a:extLst>
          </p:cNvPr>
          <p:cNvSpPr txBox="1"/>
          <p:nvPr userDrawn="1"/>
        </p:nvSpPr>
        <p:spPr>
          <a:xfrm>
            <a:off x="345565" y="3775851"/>
            <a:ext cx="152543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100" dirty="0">
                <a:solidFill>
                  <a:schemeClr val="bg1"/>
                </a:solidFill>
                <a:latin typeface="Arial" panose="020B0604020202020204" pitchFamily="34" charset="0"/>
                <a:ea typeface="Arial Black" charset="0"/>
                <a:cs typeface="Arial" panose="020B0604020202020204" pitchFamily="34" charset="0"/>
              </a:rPr>
              <a:t>SUBTEMA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499A71F1-606B-FF48-A870-05E28F8B0AEE}"/>
              </a:ext>
            </a:extLst>
          </p:cNvPr>
          <p:cNvSpPr txBox="1"/>
          <p:nvPr userDrawn="1"/>
        </p:nvSpPr>
        <p:spPr>
          <a:xfrm>
            <a:off x="263748" y="3934343"/>
            <a:ext cx="159339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9800" dirty="0">
                <a:solidFill>
                  <a:schemeClr val="bg1"/>
                </a:solidFill>
                <a:latin typeface="Arial Narrow" panose="020B0604020202020204" pitchFamily="34" charset="0"/>
                <a:ea typeface="Arial Black" charset="0"/>
                <a:cs typeface="Arial Narrow" panose="020B0604020202020204" pitchFamily="34" charset="0"/>
              </a:rPr>
              <a:t>S</a:t>
            </a:r>
            <a:r>
              <a:rPr lang="pt-PT" sz="9800" b="1" dirty="0">
                <a:solidFill>
                  <a:schemeClr val="bg1"/>
                </a:solidFill>
                <a:latin typeface="Arial" panose="020B0604020202020204" pitchFamily="34" charset="0"/>
                <a:ea typeface="Arial Black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73CEE5E8-A287-9247-BB2E-D47EA97CEC52}"/>
              </a:ext>
            </a:extLst>
          </p:cNvPr>
          <p:cNvSpPr txBox="1"/>
          <p:nvPr userDrawn="1"/>
        </p:nvSpPr>
        <p:spPr>
          <a:xfrm>
            <a:off x="459734" y="5187996"/>
            <a:ext cx="58590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000" b="1" dirty="0">
                <a:latin typeface="Arial Narrow" panose="020B0604020202020204" pitchFamily="34" charset="0"/>
                <a:ea typeface="Arial Black" charset="0"/>
                <a:cs typeface="Arial Narrow" panose="020B0604020202020204" pitchFamily="34" charset="0"/>
              </a:rPr>
              <a:t>1.3</a:t>
            </a:r>
            <a:r>
              <a:rPr lang="pt-PT" sz="2000" b="1" dirty="0">
                <a:solidFill>
                  <a:srgbClr val="AFC439"/>
                </a:solidFill>
                <a:latin typeface="Arial Narrow" panose="020B0604020202020204" pitchFamily="34" charset="0"/>
                <a:ea typeface="Arial Black" charset="0"/>
                <a:cs typeface="Arial Narrow" panose="020B0604020202020204" pitchFamily="34" charset="0"/>
              </a:rPr>
              <a:t> </a:t>
            </a:r>
            <a:r>
              <a:rPr lang="pt-PT" sz="1900" b="1" dirty="0">
                <a:ln>
                  <a:noFill/>
                </a:ln>
                <a:solidFill>
                  <a:srgbClr val="E7792B"/>
                </a:solidFill>
                <a:latin typeface="Arial Narrow" panose="020B0604020202020204" pitchFamily="34" charset="0"/>
                <a:ea typeface="Arial Black" charset="0"/>
                <a:cs typeface="Arial Narrow" panose="020B0604020202020204" pitchFamily="34" charset="0"/>
              </a:rPr>
              <a:t>INTERAÇÕES INTRAESPECÍFICAS E INTERESPECÍFICAS – DINÂMICAS POPULACIONAIS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PT" sz="2000" b="1" dirty="0">
              <a:ln>
                <a:noFill/>
              </a:ln>
              <a:solidFill>
                <a:srgbClr val="E7792B"/>
              </a:solidFill>
              <a:latin typeface="Arial Narrow" panose="020B0604020202020204" pitchFamily="34" charset="0"/>
              <a:ea typeface="Arial Black" charset="0"/>
              <a:cs typeface="Arial Narrow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000" b="1" dirty="0">
                <a:ln>
                  <a:noFill/>
                </a:ln>
                <a:solidFill>
                  <a:srgbClr val="E7A929"/>
                </a:solidFill>
                <a:latin typeface="Arial Narrow" panose="020B0604020202020204" pitchFamily="34" charset="0"/>
                <a:ea typeface="Arial Black" charset="0"/>
                <a:cs typeface="Arial Narrow" panose="020B0604020202020204" pitchFamily="34" charset="0"/>
              </a:rPr>
              <a:t> 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E5656AD7-D1E7-A949-9441-F8FF6E8D08B6}"/>
              </a:ext>
            </a:extLst>
          </p:cNvPr>
          <p:cNvSpPr txBox="1"/>
          <p:nvPr userDrawn="1"/>
        </p:nvSpPr>
        <p:spPr>
          <a:xfrm>
            <a:off x="1968180" y="3786232"/>
            <a:ext cx="383072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bg1"/>
                </a:solidFill>
                <a:latin typeface="Arial Narrow" panose="020B0604020202020204" pitchFamily="34" charset="0"/>
                <a:ea typeface="Arial Black" charset="0"/>
                <a:cs typeface="Arial Narrow" panose="020B0604020202020204" pitchFamily="34" charset="0"/>
              </a:rPr>
              <a:t>INTERAÇÃO ENTRE OS SERES VIVOS E O AMBIENTE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7D2C33E-8106-2C45-BAB0-8041AB9EFB53}"/>
              </a:ext>
            </a:extLst>
          </p:cNvPr>
          <p:cNvSpPr txBox="1"/>
          <p:nvPr userDrawn="1"/>
        </p:nvSpPr>
        <p:spPr>
          <a:xfrm>
            <a:off x="345565" y="3274897"/>
            <a:ext cx="32382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>
                <a:ea typeface="Arial Black" charset="0"/>
                <a:cs typeface="Arial Narrow" panose="020B0604020202020204" pitchFamily="34" charset="0"/>
              </a:rPr>
              <a:t>MISSÃO: AMBIENTE 8</a:t>
            </a:r>
            <a:endParaRPr lang="pt-PT" sz="2400" b="1" dirty="0">
              <a:solidFill>
                <a:srgbClr val="BCD23A"/>
              </a:solidFill>
              <a:ea typeface="Arial Black" charset="0"/>
              <a:cs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8518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DFBEE-7B49-6842-881E-6E87E608A28B}" type="datetimeFigureOut">
              <a:rPr lang="pt-PT" smtClean="0"/>
              <a:t>10/01/23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E6EBC-3A04-1945-91B4-97EBFF397773}" type="slidenum">
              <a:rPr lang="pt-PT" smtClean="0"/>
              <a:t>‹nº›</a:t>
            </a:fld>
            <a:endParaRPr lang="pt-PT"/>
          </a:p>
        </p:txBody>
      </p:sp>
      <p:sp>
        <p:nvSpPr>
          <p:cNvPr id="8" name="Retângulo Arredondado 7">
            <a:extLst>
              <a:ext uri="{FF2B5EF4-FFF2-40B4-BE49-F238E27FC236}">
                <a16:creationId xmlns:a16="http://schemas.microsoft.com/office/drawing/2014/main" id="{D67CBA19-BC47-E343-B033-3313774A27B3}"/>
              </a:ext>
            </a:extLst>
          </p:cNvPr>
          <p:cNvSpPr/>
          <p:nvPr userDrawn="1"/>
        </p:nvSpPr>
        <p:spPr>
          <a:xfrm>
            <a:off x="545284" y="-122686"/>
            <a:ext cx="302004" cy="563836"/>
          </a:xfrm>
          <a:prstGeom prst="roundRect">
            <a:avLst/>
          </a:prstGeom>
          <a:solidFill>
            <a:srgbClr val="E77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AD534EC-4994-B743-A600-F0F52F402B94}"/>
              </a:ext>
            </a:extLst>
          </p:cNvPr>
          <p:cNvSpPr txBox="1"/>
          <p:nvPr userDrawn="1"/>
        </p:nvSpPr>
        <p:spPr>
          <a:xfrm>
            <a:off x="476250" y="79357"/>
            <a:ext cx="65423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800" b="1" dirty="0">
                <a:solidFill>
                  <a:schemeClr val="bg1"/>
                </a:solidFill>
                <a:latin typeface="Arial Narrow" panose="020B0604020202020204" pitchFamily="34" charset="0"/>
                <a:ea typeface="Arial Black" charset="0"/>
                <a:cs typeface="Arial Narrow" panose="020B0604020202020204" pitchFamily="34" charset="0"/>
              </a:rPr>
              <a:t>1.3</a:t>
            </a:r>
            <a:r>
              <a:rPr lang="pt-PT" sz="2000" b="1" dirty="0">
                <a:solidFill>
                  <a:srgbClr val="AFC439"/>
                </a:solidFill>
                <a:latin typeface="Arial Narrow" panose="020B0604020202020204" pitchFamily="34" charset="0"/>
                <a:ea typeface="Arial Black" charset="0"/>
                <a:cs typeface="Arial Narrow" panose="020B0604020202020204" pitchFamily="34" charset="0"/>
              </a:rPr>
              <a:t> </a:t>
            </a:r>
            <a:r>
              <a:rPr lang="pt-PT" sz="1100" dirty="0">
                <a:solidFill>
                  <a:schemeClr val="tx1"/>
                </a:solidFill>
                <a:latin typeface="Arial Narrow" panose="020B0604020202020204" pitchFamily="34" charset="0"/>
                <a:ea typeface="Arial Black" charset="0"/>
                <a:cs typeface="Arial Narrow" panose="020B0604020202020204" pitchFamily="34" charset="0"/>
              </a:rPr>
              <a:t>INTERAÇÕES INTRAESPECÍFICAS E INTERESPECÍFICAS – DINÂMICAS POPULACIONAIS </a:t>
            </a:r>
            <a:endParaRPr lang="pt-PT" sz="3200" dirty="0">
              <a:solidFill>
                <a:schemeClr val="tx1"/>
              </a:solidFill>
              <a:latin typeface="Arial Narrow" panose="020B0604020202020204" pitchFamily="34" charset="0"/>
              <a:ea typeface="Arial Black" charset="0"/>
              <a:cs typeface="Arial Narrow" panose="020B0604020202020204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2AE6FEB-48E8-1F4E-8819-7AF36E506FCD}"/>
              </a:ext>
            </a:extLst>
          </p:cNvPr>
          <p:cNvSpPr txBox="1"/>
          <p:nvPr userDrawn="1"/>
        </p:nvSpPr>
        <p:spPr>
          <a:xfrm>
            <a:off x="6844148" y="155599"/>
            <a:ext cx="20781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>
                <a:solidFill>
                  <a:schemeClr val="bg1">
                    <a:lumMod val="50000"/>
                  </a:schemeClr>
                </a:solidFill>
                <a:ea typeface="Arial Black" charset="0"/>
                <a:cs typeface="Arial Narrow" panose="020B0604020202020204" pitchFamily="34" charset="0"/>
              </a:rPr>
              <a:t>MISSÃO: AMBIENTE 8</a:t>
            </a:r>
            <a:endParaRPr lang="pt-PT" sz="1600" b="1" dirty="0">
              <a:solidFill>
                <a:schemeClr val="bg1">
                  <a:lumMod val="50000"/>
                </a:schemeClr>
              </a:solidFill>
              <a:ea typeface="Arial Black" charset="0"/>
              <a:cs typeface="Arial Narrow" panose="020B0604020202020204" pitchFamily="34" charset="0"/>
            </a:endParaRPr>
          </a:p>
        </p:txBody>
      </p:sp>
      <p:sp>
        <p:nvSpPr>
          <p:cNvPr id="15" name="Marcador de Posição do Texto 14">
            <a:extLst>
              <a:ext uri="{FF2B5EF4-FFF2-40B4-BE49-F238E27FC236}">
                <a16:creationId xmlns:a16="http://schemas.microsoft.com/office/drawing/2014/main" id="{1CB71D3C-0E70-4846-960F-89FCD61D73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7362" y="522119"/>
            <a:ext cx="8497981" cy="566737"/>
          </a:xfrm>
        </p:spPr>
        <p:txBody>
          <a:bodyPr anchor="ctr">
            <a:noAutofit/>
          </a:bodyPr>
          <a:lstStyle>
            <a:lvl1pPr>
              <a:buNone/>
              <a:defRPr sz="2400" b="1">
                <a:solidFill>
                  <a:srgbClr val="E7792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PT" dirty="0"/>
              <a:t>Clique para editar o título</a:t>
            </a:r>
          </a:p>
        </p:txBody>
      </p:sp>
    </p:spTree>
    <p:extLst>
      <p:ext uri="{BB962C8B-B14F-4D97-AF65-F5344CB8AC3E}">
        <p14:creationId xmlns:p14="http://schemas.microsoft.com/office/powerpoint/2010/main" val="3107810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DFBEE-7B49-6842-881E-6E87E608A28B}" type="datetimeFigureOut">
              <a:rPr lang="pt-PT" smtClean="0"/>
              <a:t>10/01/23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E6EBC-3A04-1945-91B4-97EBFF39777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15574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DFBEE-7B49-6842-881E-6E87E608A28B}" type="datetimeFigureOut">
              <a:rPr lang="pt-PT" smtClean="0"/>
              <a:t>10/01/23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E6EBC-3A04-1945-91B4-97EBFF39777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47265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DFBEE-7B49-6842-881E-6E87E608A28B}" type="datetimeFigureOut">
              <a:rPr lang="pt-PT" smtClean="0"/>
              <a:t>10/01/23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E6EBC-3A04-1945-91B4-97EBFF39777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68095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DFBEE-7B49-6842-881E-6E87E608A28B}" type="datetimeFigureOut">
              <a:rPr lang="pt-PT" smtClean="0"/>
              <a:t>10/01/23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E6EBC-3A04-1945-91B4-97EBFF39777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32619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DFBEE-7B49-6842-881E-6E87E608A28B}" type="datetimeFigureOut">
              <a:rPr lang="pt-PT" smtClean="0"/>
              <a:t>10/01/23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E6EBC-3A04-1945-91B4-97EBFF39777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76750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DFBEE-7B49-6842-881E-6E87E608A28B}" type="datetimeFigureOut">
              <a:rPr lang="pt-PT" smtClean="0"/>
              <a:t>10/01/23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E6EBC-3A04-1945-91B4-97EBFF39777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85893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DFBEE-7B49-6842-881E-6E87E608A28B}" type="datetimeFigureOut">
              <a:rPr lang="pt-PT" smtClean="0"/>
              <a:t>10/01/23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E6EBC-3A04-1945-91B4-97EBFF39777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24785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DFBEE-7B49-6842-881E-6E87E608A28B}" type="datetimeFigureOut">
              <a:rPr lang="pt-PT" smtClean="0"/>
              <a:t>10/01/23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E6EBC-3A04-1945-91B4-97EBFF39777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58164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DFBEE-7B49-6842-881E-6E87E608A28B}" type="datetimeFigureOut">
              <a:rPr lang="pt-PT" smtClean="0"/>
              <a:t>10/01/23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E6EBC-3A04-1945-91B4-97EBFF39777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03654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1DFBEE-7B49-6842-881E-6E87E608A28B}" type="datetimeFigureOut">
              <a:rPr lang="pt-PT" smtClean="0"/>
              <a:t>10/01/23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1E6EBC-3A04-1945-91B4-97EBFF39777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60384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tif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slide" Target="slide2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slide" Target="slide2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2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2.xml"/><Relationship Id="rId4" Type="http://schemas.openxmlformats.org/officeDocument/2006/relationships/slide" Target="slide2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2" Type="http://schemas.openxmlformats.org/officeDocument/2006/relationships/slide" Target="slide2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" Target="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30.xml"/><Relationship Id="rId2" Type="http://schemas.openxmlformats.org/officeDocument/2006/relationships/slide" Target="slide3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" Target="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33.xml"/><Relationship Id="rId2" Type="http://schemas.openxmlformats.org/officeDocument/2006/relationships/slide" Target="slide3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" Target="slide3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7673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61137F32-7921-2D40-93BC-D5EF4B40E23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PT" dirty="0"/>
              <a:t>Devo ser capaz de</a:t>
            </a:r>
          </a:p>
        </p:txBody>
      </p:sp>
      <p:sp>
        <p:nvSpPr>
          <p:cNvPr id="3" name="Rounded Rectangle 55">
            <a:extLst>
              <a:ext uri="{FF2B5EF4-FFF2-40B4-BE49-F238E27FC236}">
                <a16:creationId xmlns:a16="http://schemas.microsoft.com/office/drawing/2014/main" id="{5ABA7E5B-E016-3348-AAA5-79879C524B26}"/>
              </a:ext>
            </a:extLst>
          </p:cNvPr>
          <p:cNvSpPr/>
          <p:nvPr/>
        </p:nvSpPr>
        <p:spPr>
          <a:xfrm>
            <a:off x="382624" y="1669455"/>
            <a:ext cx="8442721" cy="4040880"/>
          </a:xfrm>
          <a:prstGeom prst="roundRect">
            <a:avLst>
              <a:gd name="adj" fmla="val 4644"/>
            </a:avLst>
          </a:prstGeom>
          <a:noFill/>
          <a:ln>
            <a:solidFill>
              <a:srgbClr val="E7792B"/>
            </a:solidFill>
            <a:prstDash val="sysDash"/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0000" rtlCol="0" anchor="ctr"/>
          <a:lstStyle/>
          <a:p>
            <a:pPr marL="342900" indent="-342900">
              <a:spcAft>
                <a:spcPts val="1200"/>
              </a:spcAft>
              <a:buClr>
                <a:srgbClr val="E7A929"/>
              </a:buClr>
              <a:buFont typeface="Arial" panose="020B0604020202020204" pitchFamily="34" charset="0"/>
              <a:buChar char="•"/>
            </a:pPr>
            <a:r>
              <a:rPr lang="pt-PT" sz="2000" b="1" dirty="0">
                <a:solidFill>
                  <a:srgbClr val="E779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Distinguir</a:t>
            </a:r>
            <a:r>
              <a:rPr lang="pt-PT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interações </a:t>
            </a:r>
            <a:r>
              <a:rPr lang="pt-PT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intraespecíficas</a:t>
            </a:r>
            <a:r>
              <a:rPr lang="pt-PT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interações </a:t>
            </a:r>
            <a:r>
              <a:rPr lang="pt-PT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interespecíficas</a:t>
            </a:r>
            <a:r>
              <a:rPr lang="pt-PT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explicitar diferentes </a:t>
            </a:r>
            <a:r>
              <a:rPr lang="pt-PT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tipos de relações bióticas</a:t>
            </a:r>
            <a:r>
              <a:rPr lang="pt-PT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342900" indent="-342900">
              <a:spcAft>
                <a:spcPts val="12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pt-PT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7218D9FF-C315-D244-85F7-E359CC61ECB0}"/>
              </a:ext>
            </a:extLst>
          </p:cNvPr>
          <p:cNvSpPr/>
          <p:nvPr/>
        </p:nvSpPr>
        <p:spPr>
          <a:xfrm>
            <a:off x="803966" y="6077485"/>
            <a:ext cx="20378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400" dirty="0"/>
              <a:t>Aprendizagens Essenciais</a:t>
            </a:r>
          </a:p>
        </p:txBody>
      </p:sp>
    </p:spTree>
    <p:extLst>
      <p:ext uri="{BB962C8B-B14F-4D97-AF65-F5344CB8AC3E}">
        <p14:creationId xmlns:p14="http://schemas.microsoft.com/office/powerpoint/2010/main" val="2564089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BF61AC12-5ABD-A047-BD99-3E5BEBAADC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171" r="19706"/>
          <a:stretch/>
        </p:blipFill>
        <p:spPr>
          <a:xfrm>
            <a:off x="879730" y="3339192"/>
            <a:ext cx="3461657" cy="3249047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C4483C4E-1462-8D42-BC33-B8F9383A2BD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881" r="27258"/>
          <a:stretch/>
        </p:blipFill>
        <p:spPr>
          <a:xfrm>
            <a:off x="4885490" y="3567096"/>
            <a:ext cx="3461674" cy="3097612"/>
          </a:xfrm>
          <a:prstGeom prst="rect">
            <a:avLst/>
          </a:prstGeom>
        </p:spPr>
      </p:pic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35DAFBC6-0870-A147-9DC5-D4400ABFB7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PT" dirty="0"/>
              <a:t>Interações entre os seres vivos num ecossistema</a:t>
            </a:r>
          </a:p>
        </p:txBody>
      </p:sp>
      <p:sp>
        <p:nvSpPr>
          <p:cNvPr id="5" name="Retângulo Arredondado 4">
            <a:extLst>
              <a:ext uri="{FF2B5EF4-FFF2-40B4-BE49-F238E27FC236}">
                <a16:creationId xmlns:a16="http://schemas.microsoft.com/office/drawing/2014/main" id="{E5975157-0F87-D24F-AA28-510E921F1C41}"/>
              </a:ext>
            </a:extLst>
          </p:cNvPr>
          <p:cNvSpPr/>
          <p:nvPr/>
        </p:nvSpPr>
        <p:spPr>
          <a:xfrm>
            <a:off x="879734" y="2752409"/>
            <a:ext cx="3461658" cy="890401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accent2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/>
              <a:t>Intraespecíficas</a:t>
            </a:r>
          </a:p>
        </p:txBody>
      </p:sp>
      <p:sp>
        <p:nvSpPr>
          <p:cNvPr id="11" name="Retângulo Arredondado 10">
            <a:extLst>
              <a:ext uri="{FF2B5EF4-FFF2-40B4-BE49-F238E27FC236}">
                <a16:creationId xmlns:a16="http://schemas.microsoft.com/office/drawing/2014/main" id="{6DB98D47-1E70-1848-A1FF-2B467D3C8738}"/>
              </a:ext>
            </a:extLst>
          </p:cNvPr>
          <p:cNvSpPr/>
          <p:nvPr/>
        </p:nvSpPr>
        <p:spPr>
          <a:xfrm>
            <a:off x="4885506" y="2752409"/>
            <a:ext cx="3461658" cy="890401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25400">
            <a:solidFill>
              <a:schemeClr val="accent2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/>
              <a:t>Interespecíficas</a:t>
            </a: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43991A5F-4BE4-6B49-8B74-9D78ABA0F73D}"/>
              </a:ext>
            </a:extLst>
          </p:cNvPr>
          <p:cNvSpPr/>
          <p:nvPr/>
        </p:nvSpPr>
        <p:spPr>
          <a:xfrm>
            <a:off x="327362" y="1383816"/>
            <a:ext cx="838350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Clr>
                <a:srgbClr val="E7A929"/>
              </a:buClr>
              <a:buFont typeface="Arial" panose="020B0604020202020204" pitchFamily="34" charset="0"/>
              <a:buChar char="•"/>
            </a:pP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Na natureza existe uma constante interação entre os </a:t>
            </a:r>
            <a:r>
              <a:rPr lang="pt-PT" sz="2000" b="1" dirty="0">
                <a:latin typeface="Arial" panose="020B0604020202020204" pitchFamily="34" charset="0"/>
                <a:cs typeface="Arial" panose="020B0604020202020204" pitchFamily="34" charset="0"/>
              </a:rPr>
              <a:t>seres vivos </a:t>
            </a: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e os </a:t>
            </a:r>
            <a:r>
              <a:rPr lang="pt-PT" sz="2000" b="1" dirty="0">
                <a:latin typeface="Arial" panose="020B0604020202020204" pitchFamily="34" charset="0"/>
                <a:cs typeface="Arial" panose="020B0604020202020204" pitchFamily="34" charset="0"/>
              </a:rPr>
              <a:t>fatores abióticos </a:t>
            </a: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e entre os </a:t>
            </a:r>
            <a:r>
              <a:rPr lang="pt-PT" sz="2000" b="1" dirty="0">
                <a:latin typeface="Arial" panose="020B0604020202020204" pitchFamily="34" charset="0"/>
                <a:cs typeface="Arial" panose="020B0604020202020204" pitchFamily="34" charset="0"/>
              </a:rPr>
              <a:t>seres vivos entre si</a:t>
            </a: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, estas interações designam-se por </a:t>
            </a:r>
            <a:r>
              <a:rPr lang="pt-PT" sz="2000" b="1" dirty="0">
                <a:latin typeface="Arial" panose="020B0604020202020204" pitchFamily="34" charset="0"/>
                <a:cs typeface="Arial" panose="020B0604020202020204" pitchFamily="34" charset="0"/>
              </a:rPr>
              <a:t>relações bióticas</a:t>
            </a: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08980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>
            <a:extLst>
              <a:ext uri="{FF2B5EF4-FFF2-40B4-BE49-F238E27FC236}">
                <a16:creationId xmlns:a16="http://schemas.microsoft.com/office/drawing/2014/main" id="{4B69D0FA-299C-674E-8F31-6CCC35812C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483" t="39286" r="45341" b="13810"/>
          <a:stretch/>
        </p:blipFill>
        <p:spPr>
          <a:xfrm>
            <a:off x="0" y="1518441"/>
            <a:ext cx="4390905" cy="5339559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39639978-C75C-474B-B187-A718033E54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5446" y="2334985"/>
            <a:ext cx="4390905" cy="4523016"/>
          </a:xfrm>
          <a:prstGeom prst="rect">
            <a:avLst/>
          </a:prstGeom>
        </p:spPr>
      </p:pic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95DF6E4E-52D5-7F4F-8935-49B9615C62A5}"/>
              </a:ext>
            </a:extLst>
          </p:cNvPr>
          <p:cNvSpPr/>
          <p:nvPr/>
        </p:nvSpPr>
        <p:spPr>
          <a:xfrm>
            <a:off x="493080" y="2334985"/>
            <a:ext cx="3031855" cy="65747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accent2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000" b="1" dirty="0"/>
              <a:t>Sociedade</a:t>
            </a:r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09B2EDC9-5E1D-3745-8DB9-3DC4E69805BB}"/>
              </a:ext>
            </a:extLst>
          </p:cNvPr>
          <p:cNvSpPr/>
          <p:nvPr/>
        </p:nvSpPr>
        <p:spPr>
          <a:xfrm>
            <a:off x="5358795" y="2300587"/>
            <a:ext cx="3031855" cy="65747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25400">
            <a:solidFill>
              <a:schemeClr val="accent2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000" b="1" dirty="0"/>
              <a:t>Colónia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99D2387C-AAEA-5942-8516-E01B8911344B}"/>
              </a:ext>
            </a:extLst>
          </p:cNvPr>
          <p:cNvSpPr/>
          <p:nvPr/>
        </p:nvSpPr>
        <p:spPr>
          <a:xfrm>
            <a:off x="174171" y="5894015"/>
            <a:ext cx="3773715" cy="738664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Clr>
                <a:srgbClr val="E7A929"/>
              </a:buClr>
              <a:buFont typeface="Arial" panose="020B0604020202020204" pitchFamily="34" charset="0"/>
              <a:buChar char="•"/>
            </a:pPr>
            <a:r>
              <a:rPr lang="pt-PT" sz="1400" dirty="0">
                <a:latin typeface="Arial" panose="020B0604020202020204" pitchFamily="34" charset="0"/>
                <a:cs typeface="Arial" panose="020B0604020202020204" pitchFamily="34" charset="0"/>
              </a:rPr>
              <a:t>Grupos de indivíduos organizados hierarquicamente, nos quais ocorre divisão de tarefas. 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C17EE6F0-9C33-0741-870E-465B926F773B}"/>
              </a:ext>
            </a:extLst>
          </p:cNvPr>
          <p:cNvSpPr/>
          <p:nvPr/>
        </p:nvSpPr>
        <p:spPr>
          <a:xfrm>
            <a:off x="4605446" y="5894020"/>
            <a:ext cx="4538554" cy="738664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Clr>
                <a:srgbClr val="E7A929"/>
              </a:buClr>
              <a:buFont typeface="Arial" panose="020B0604020202020204" pitchFamily="34" charset="0"/>
              <a:buChar char="•"/>
            </a:pPr>
            <a:r>
              <a:rPr lang="pt-PT" sz="1400" dirty="0">
                <a:latin typeface="Arial" panose="020B0604020202020204" pitchFamily="34" charset="0"/>
                <a:cs typeface="Arial" panose="020B0604020202020204" pitchFamily="34" charset="0"/>
              </a:rPr>
              <a:t>Associação de indivíduos da mesma espécie nas quais existe um grau elevado de dependência entre si, num agrupamento não hierarquizado. </a:t>
            </a:r>
          </a:p>
        </p:txBody>
      </p:sp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35DAFBC6-0870-A147-9DC5-D4400ABFB7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PT" dirty="0"/>
              <a:t>Relações intraespecíficas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842CB684-9E87-974B-A80A-B804907F8724}"/>
              </a:ext>
            </a:extLst>
          </p:cNvPr>
          <p:cNvSpPr/>
          <p:nvPr/>
        </p:nvSpPr>
        <p:spPr>
          <a:xfrm>
            <a:off x="327362" y="1200482"/>
            <a:ext cx="49467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Clr>
                <a:srgbClr val="BCD23A"/>
              </a:buClr>
            </a:pPr>
            <a:r>
              <a:rPr lang="pt-PT" sz="2400" b="1" dirty="0">
                <a:solidFill>
                  <a:srgbClr val="E779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Cooperação</a:t>
            </a:r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b="1" dirty="0">
                <a:latin typeface="Arial" panose="020B0604020202020204" pitchFamily="34" charset="0"/>
                <a:cs typeface="Arial" panose="020B0604020202020204" pitchFamily="34" charset="0"/>
              </a:rPr>
              <a:t>(+/+)</a:t>
            </a:r>
            <a:endParaRPr lang="pt-P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3492640D-0974-EA40-A688-BE9A69DDFA5C}"/>
              </a:ext>
            </a:extLst>
          </p:cNvPr>
          <p:cNvSpPr/>
          <p:nvPr/>
        </p:nvSpPr>
        <p:spPr>
          <a:xfrm>
            <a:off x="4390905" y="1386169"/>
            <a:ext cx="443443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pt-PT" sz="2200" dirty="0">
                <a:latin typeface="Arial" panose="020B0604020202020204" pitchFamily="34" charset="0"/>
                <a:cs typeface="Arial" panose="020B0604020202020204" pitchFamily="34" charset="0"/>
              </a:rPr>
              <a:t>Existe </a:t>
            </a:r>
            <a:r>
              <a:rPr lang="pt-PT" sz="2200" b="1" dirty="0">
                <a:latin typeface="Arial" panose="020B0604020202020204" pitchFamily="34" charset="0"/>
                <a:cs typeface="Arial" panose="020B0604020202020204" pitchFamily="34" charset="0"/>
              </a:rPr>
              <a:t>benefício</a:t>
            </a:r>
            <a:r>
              <a:rPr lang="pt-PT" sz="2200" dirty="0"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pt-PT" sz="2200" b="1" dirty="0">
                <a:latin typeface="Arial" panose="020B0604020202020204" pitchFamily="34" charset="0"/>
                <a:cs typeface="Arial" panose="020B0604020202020204" pitchFamily="34" charset="0"/>
              </a:rPr>
              <a:t>todos</a:t>
            </a:r>
            <a:r>
              <a:rPr lang="pt-PT" sz="2200" dirty="0">
                <a:latin typeface="Arial" panose="020B0604020202020204" pitchFamily="34" charset="0"/>
                <a:cs typeface="Arial" panose="020B0604020202020204" pitchFamily="34" charset="0"/>
              </a:rPr>
              <a:t> os indivíduos associados.</a:t>
            </a:r>
          </a:p>
        </p:txBody>
      </p:sp>
    </p:spTree>
    <p:extLst>
      <p:ext uri="{BB962C8B-B14F-4D97-AF65-F5344CB8AC3E}">
        <p14:creationId xmlns:p14="http://schemas.microsoft.com/office/powerpoint/2010/main" val="2849497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23" grpId="0" animBg="1"/>
      <p:bldP spid="24" grpId="0" animBg="1"/>
      <p:bldP spid="21" grpId="0"/>
      <p:bldP spid="22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35DAFBC6-0870-A147-9DC5-D4400ABFB7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PT" dirty="0"/>
              <a:t>Relações intraespecíficas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842CB684-9E87-974B-A80A-B804907F8724}"/>
              </a:ext>
            </a:extLst>
          </p:cNvPr>
          <p:cNvSpPr/>
          <p:nvPr/>
        </p:nvSpPr>
        <p:spPr>
          <a:xfrm>
            <a:off x="327362" y="1200482"/>
            <a:ext cx="49467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Clr>
                <a:srgbClr val="BCD23A"/>
              </a:buClr>
            </a:pPr>
            <a:r>
              <a:rPr lang="pt-PT" sz="2400" b="1" dirty="0">
                <a:solidFill>
                  <a:srgbClr val="E779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Competição</a:t>
            </a:r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b="1" dirty="0">
                <a:latin typeface="Arial" panose="020B0604020202020204" pitchFamily="34" charset="0"/>
                <a:cs typeface="Arial" panose="020B0604020202020204" pitchFamily="34" charset="0"/>
              </a:rPr>
              <a:t>(-/-)</a:t>
            </a:r>
            <a:endParaRPr lang="pt-P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DA4B456C-1DA0-3843-A1B9-A8C066186C5D}"/>
              </a:ext>
            </a:extLst>
          </p:cNvPr>
          <p:cNvSpPr/>
          <p:nvPr/>
        </p:nvSpPr>
        <p:spPr>
          <a:xfrm>
            <a:off x="327362" y="1826595"/>
            <a:ext cx="8816638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Clr>
                <a:srgbClr val="E7A929"/>
              </a:buClr>
              <a:buFont typeface="Arial" panose="020B0604020202020204" pitchFamily="34" charset="0"/>
              <a:buChar char="•"/>
            </a:pPr>
            <a:r>
              <a:rPr lang="pt-PT" sz="2400" b="1" dirty="0">
                <a:latin typeface="Arial" panose="020B0604020202020204" pitchFamily="34" charset="0"/>
                <a:cs typeface="Arial" panose="020B0604020202020204" pitchFamily="34" charset="0"/>
              </a:rPr>
              <a:t>Concorrência</a:t>
            </a:r>
            <a:r>
              <a:rPr lang="pt-PT" sz="2400" dirty="0">
                <a:latin typeface="Arial" panose="020B0604020202020204" pitchFamily="34" charset="0"/>
                <a:cs typeface="Arial" panose="020B0604020202020204" pitchFamily="34" charset="0"/>
              </a:rPr>
              <a:t> entre indivíduos da </a:t>
            </a:r>
            <a:r>
              <a:rPr lang="pt-PT" sz="2400" b="1" dirty="0">
                <a:latin typeface="Arial" panose="020B0604020202020204" pitchFamily="34" charset="0"/>
                <a:cs typeface="Arial" panose="020B0604020202020204" pitchFamily="34" charset="0"/>
              </a:rPr>
              <a:t>mesma espécie</a:t>
            </a:r>
            <a:r>
              <a:rPr lang="pt-PT" sz="2400" dirty="0">
                <a:latin typeface="Arial" panose="020B0604020202020204" pitchFamily="34" charset="0"/>
                <a:cs typeface="Arial" panose="020B0604020202020204" pitchFamily="34" charset="0"/>
              </a:rPr>
              <a:t>, numa dada área geográfica, devido à disputa pelos recursos.</a:t>
            </a:r>
          </a:p>
          <a:p>
            <a:pPr marL="342900" indent="-342900">
              <a:spcAft>
                <a:spcPts val="600"/>
              </a:spcAft>
              <a:buClr>
                <a:srgbClr val="E7A929"/>
              </a:buClr>
              <a:buFont typeface="Arial" panose="020B0604020202020204" pitchFamily="34" charset="0"/>
              <a:buChar char="•"/>
            </a:pPr>
            <a:r>
              <a:rPr lang="pt-PT" sz="2400" dirty="0">
                <a:latin typeface="Arial" panose="020B0604020202020204" pitchFamily="34" charset="0"/>
                <a:cs typeface="Arial" panose="020B0604020202020204" pitchFamily="34" charset="0"/>
              </a:rPr>
              <a:t>Existe </a:t>
            </a:r>
            <a:r>
              <a:rPr lang="pt-PT" sz="2400" b="1" dirty="0">
                <a:latin typeface="Arial" panose="020B0604020202020204" pitchFamily="34" charset="0"/>
                <a:cs typeface="Arial" panose="020B0604020202020204" pitchFamily="34" charset="0"/>
              </a:rPr>
              <a:t>prejuízo</a:t>
            </a:r>
            <a:r>
              <a:rPr lang="pt-PT" sz="2400" dirty="0"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pt-PT" sz="2400" b="1" dirty="0">
                <a:latin typeface="Arial" panose="020B0604020202020204" pitchFamily="34" charset="0"/>
                <a:cs typeface="Arial" panose="020B0604020202020204" pitchFamily="34" charset="0"/>
              </a:rPr>
              <a:t>todos</a:t>
            </a:r>
            <a:r>
              <a:rPr lang="pt-PT" sz="2400" dirty="0">
                <a:latin typeface="Arial" panose="020B0604020202020204" pitchFamily="34" charset="0"/>
                <a:cs typeface="Arial" panose="020B0604020202020204" pitchFamily="34" charset="0"/>
              </a:rPr>
              <a:t> os indivíduos envolvidos. 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D470F42-AF19-C841-9A0F-415E72A8B09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18"/>
          <a:stretch/>
        </p:blipFill>
        <p:spPr>
          <a:xfrm>
            <a:off x="200294" y="3522258"/>
            <a:ext cx="4376058" cy="2877468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FB23797C-4AA5-2F4B-8C58-0F3B676183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050"/>
          <a:stretch/>
        </p:blipFill>
        <p:spPr>
          <a:xfrm>
            <a:off x="4767943" y="3522258"/>
            <a:ext cx="4184529" cy="287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42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11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52C699EE-922F-324E-9A00-4F8C0370A9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589"/>
          <a:stretch/>
        </p:blipFill>
        <p:spPr>
          <a:xfrm>
            <a:off x="4352" y="1995251"/>
            <a:ext cx="9144000" cy="4862749"/>
          </a:xfrm>
          <a:prstGeom prst="rect">
            <a:avLst/>
          </a:prstGeom>
        </p:spPr>
      </p:pic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35DAFBC6-0870-A147-9DC5-D4400ABFB7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PT" dirty="0"/>
              <a:t>Relações intraespecíficas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842CB684-9E87-974B-A80A-B804907F8724}"/>
              </a:ext>
            </a:extLst>
          </p:cNvPr>
          <p:cNvSpPr/>
          <p:nvPr/>
        </p:nvSpPr>
        <p:spPr>
          <a:xfrm>
            <a:off x="327362" y="1200482"/>
            <a:ext cx="49467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Clr>
                <a:srgbClr val="BCD23A"/>
              </a:buClr>
            </a:pPr>
            <a:r>
              <a:rPr lang="pt-PT" sz="2400" b="1" dirty="0">
                <a:solidFill>
                  <a:srgbClr val="E779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Predação/Canibalismo</a:t>
            </a:r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b="1" dirty="0">
                <a:latin typeface="Arial" panose="020B0604020202020204" pitchFamily="34" charset="0"/>
                <a:cs typeface="Arial" panose="020B0604020202020204" pitchFamily="34" charset="0"/>
              </a:rPr>
              <a:t>(+/-)</a:t>
            </a:r>
            <a:endParaRPr lang="pt-P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DA4B456C-1DA0-3843-A1B9-A8C066186C5D}"/>
              </a:ext>
            </a:extLst>
          </p:cNvPr>
          <p:cNvSpPr/>
          <p:nvPr/>
        </p:nvSpPr>
        <p:spPr>
          <a:xfrm>
            <a:off x="327362" y="1826595"/>
            <a:ext cx="881663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Clr>
                <a:srgbClr val="E7A929"/>
              </a:buClr>
              <a:buFont typeface="Arial" panose="020B0604020202020204" pitchFamily="34" charset="0"/>
              <a:buChar char="•"/>
            </a:pP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Um ser vivo </a:t>
            </a:r>
            <a:r>
              <a:rPr lang="pt-PT" sz="2000" b="1" dirty="0">
                <a:latin typeface="Arial" panose="020B0604020202020204" pitchFamily="34" charset="0"/>
                <a:cs typeface="Arial" panose="020B0604020202020204" pitchFamily="34" charset="0"/>
              </a:rPr>
              <a:t>mata</a:t>
            </a: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 outro organismo para dele se alimentar. </a:t>
            </a:r>
          </a:p>
          <a:p>
            <a:pPr marL="342900" indent="-342900">
              <a:spcAft>
                <a:spcPts val="600"/>
              </a:spcAft>
              <a:buClr>
                <a:srgbClr val="E7A929"/>
              </a:buClr>
              <a:buFont typeface="Arial" panose="020B0604020202020204" pitchFamily="34" charset="0"/>
              <a:buChar char="•"/>
            </a:pP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Existe </a:t>
            </a:r>
            <a:r>
              <a:rPr lang="pt-PT" sz="2000" b="1" dirty="0">
                <a:latin typeface="Arial" panose="020B0604020202020204" pitchFamily="34" charset="0"/>
                <a:cs typeface="Arial" panose="020B0604020202020204" pitchFamily="34" charset="0"/>
              </a:rPr>
              <a:t>benefício</a:t>
            </a: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 para um </a:t>
            </a:r>
            <a:r>
              <a:rPr lang="pt-PT" sz="2000" b="1" dirty="0">
                <a:latin typeface="Arial" panose="020B0604020202020204" pitchFamily="34" charset="0"/>
                <a:cs typeface="Arial" panose="020B0604020202020204" pitchFamily="34" charset="0"/>
              </a:rPr>
              <a:t>indivíduo</a:t>
            </a: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pt-PT" sz="2000" b="1" dirty="0">
                <a:latin typeface="Arial" panose="020B0604020202020204" pitchFamily="34" charset="0"/>
                <a:cs typeface="Arial" panose="020B0604020202020204" pitchFamily="34" charset="0"/>
              </a:rPr>
              <a:t>prejudicial</a:t>
            </a: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 para o outro indivíduo.</a:t>
            </a:r>
          </a:p>
          <a:p>
            <a:pPr marL="342900" indent="-342900">
              <a:spcAft>
                <a:spcPts val="600"/>
              </a:spcAft>
              <a:buClr>
                <a:srgbClr val="E7A929"/>
              </a:buClr>
              <a:buFont typeface="Arial" panose="020B0604020202020204" pitchFamily="34" charset="0"/>
              <a:buChar char="•"/>
            </a:pPr>
            <a:endParaRPr lang="pt-PT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247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11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35DAFBC6-0870-A147-9DC5-D4400ABFB7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PT" dirty="0"/>
              <a:t>Relações intraespecíficas</a:t>
            </a:r>
          </a:p>
        </p:txBody>
      </p:sp>
      <p:sp>
        <p:nvSpPr>
          <p:cNvPr id="6" name="Retângulo Arredondado 5">
            <a:extLst>
              <a:ext uri="{FF2B5EF4-FFF2-40B4-BE49-F238E27FC236}">
                <a16:creationId xmlns:a16="http://schemas.microsoft.com/office/drawing/2014/main" id="{1393ABA0-F2C3-1B41-8456-94BA4EA57ABF}"/>
              </a:ext>
            </a:extLst>
          </p:cNvPr>
          <p:cNvSpPr/>
          <p:nvPr/>
        </p:nvSpPr>
        <p:spPr>
          <a:xfrm>
            <a:off x="327362" y="2108334"/>
            <a:ext cx="2198161" cy="74595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accent2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000" b="1" dirty="0">
                <a:solidFill>
                  <a:schemeClr val="tx1"/>
                </a:solidFill>
              </a:rPr>
              <a:t>Tipo de relação</a:t>
            </a:r>
          </a:p>
        </p:txBody>
      </p:sp>
      <p:sp>
        <p:nvSpPr>
          <p:cNvPr id="8" name="Retângulo Arredondado 7">
            <a:extLst>
              <a:ext uri="{FF2B5EF4-FFF2-40B4-BE49-F238E27FC236}">
                <a16:creationId xmlns:a16="http://schemas.microsoft.com/office/drawing/2014/main" id="{AEC98891-A10D-DA41-9951-F5986A76883C}"/>
              </a:ext>
            </a:extLst>
          </p:cNvPr>
          <p:cNvSpPr/>
          <p:nvPr/>
        </p:nvSpPr>
        <p:spPr>
          <a:xfrm>
            <a:off x="2706079" y="2131945"/>
            <a:ext cx="2780321" cy="34936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accent2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000" b="1" dirty="0">
                <a:solidFill>
                  <a:schemeClr val="tx1"/>
                </a:solidFill>
              </a:rPr>
              <a:t>Exemplos de Interações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0622B7C7-5692-3440-9206-4CE66D2CD9CE}"/>
              </a:ext>
            </a:extLst>
          </p:cNvPr>
          <p:cNvSpPr txBox="1"/>
          <p:nvPr/>
        </p:nvSpPr>
        <p:spPr>
          <a:xfrm>
            <a:off x="2699293" y="3221885"/>
            <a:ext cx="1306221" cy="369332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+</a:t>
            </a:r>
          </a:p>
        </p:txBody>
      </p:sp>
      <p:sp>
        <p:nvSpPr>
          <p:cNvPr id="12" name="Retângulo Arredondado 11">
            <a:extLst>
              <a:ext uri="{FF2B5EF4-FFF2-40B4-BE49-F238E27FC236}">
                <a16:creationId xmlns:a16="http://schemas.microsoft.com/office/drawing/2014/main" id="{8F6A7E7F-1065-8945-AF9D-0A0A1923300E}"/>
              </a:ext>
            </a:extLst>
          </p:cNvPr>
          <p:cNvSpPr/>
          <p:nvPr/>
        </p:nvSpPr>
        <p:spPr>
          <a:xfrm>
            <a:off x="328259" y="3025898"/>
            <a:ext cx="2197265" cy="74595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000" b="1" dirty="0">
                <a:solidFill>
                  <a:schemeClr val="tx1"/>
                </a:solidFill>
              </a:rPr>
              <a:t>Cooperação</a:t>
            </a:r>
          </a:p>
        </p:txBody>
      </p:sp>
      <p:sp>
        <p:nvSpPr>
          <p:cNvPr id="13" name="Retângulo Arredondado 12">
            <a:extLst>
              <a:ext uri="{FF2B5EF4-FFF2-40B4-BE49-F238E27FC236}">
                <a16:creationId xmlns:a16="http://schemas.microsoft.com/office/drawing/2014/main" id="{8234BF0C-57F4-7845-95A9-1414863B715B}"/>
              </a:ext>
            </a:extLst>
          </p:cNvPr>
          <p:cNvSpPr/>
          <p:nvPr/>
        </p:nvSpPr>
        <p:spPr>
          <a:xfrm>
            <a:off x="327362" y="3831765"/>
            <a:ext cx="2197265" cy="74595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000" b="1" dirty="0">
                <a:solidFill>
                  <a:schemeClr val="tx1"/>
                </a:solidFill>
              </a:rPr>
              <a:t>Competição</a:t>
            </a:r>
          </a:p>
        </p:txBody>
      </p:sp>
      <p:sp>
        <p:nvSpPr>
          <p:cNvPr id="14" name="Retângulo Arredondado 13">
            <a:extLst>
              <a:ext uri="{FF2B5EF4-FFF2-40B4-BE49-F238E27FC236}">
                <a16:creationId xmlns:a16="http://schemas.microsoft.com/office/drawing/2014/main" id="{1B741BC4-B0C1-2041-A593-6036B0F38F59}"/>
              </a:ext>
            </a:extLst>
          </p:cNvPr>
          <p:cNvSpPr/>
          <p:nvPr/>
        </p:nvSpPr>
        <p:spPr>
          <a:xfrm>
            <a:off x="327362" y="4653492"/>
            <a:ext cx="2197265" cy="90170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000" b="1" dirty="0">
                <a:solidFill>
                  <a:schemeClr val="tx1"/>
                </a:solidFill>
              </a:rPr>
              <a:t>Predação</a:t>
            </a:r>
          </a:p>
          <a:p>
            <a:pPr algn="ctr"/>
            <a:r>
              <a:rPr lang="pt-PT" sz="2000" b="1" dirty="0">
                <a:solidFill>
                  <a:schemeClr val="tx1"/>
                </a:solidFill>
              </a:rPr>
              <a:t>(canibalismo)</a:t>
            </a:r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B0C4809C-FC94-DF43-BBF1-C61CC2054665}"/>
              </a:ext>
            </a:extLst>
          </p:cNvPr>
          <p:cNvSpPr/>
          <p:nvPr/>
        </p:nvSpPr>
        <p:spPr>
          <a:xfrm>
            <a:off x="2706079" y="2542109"/>
            <a:ext cx="1306221" cy="34936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accent2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Indivíduo A</a:t>
            </a:r>
          </a:p>
        </p:txBody>
      </p:sp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0EB8285D-314E-114A-80A6-912ADDD81F70}"/>
              </a:ext>
            </a:extLst>
          </p:cNvPr>
          <p:cNvSpPr/>
          <p:nvPr/>
        </p:nvSpPr>
        <p:spPr>
          <a:xfrm>
            <a:off x="4180179" y="2557937"/>
            <a:ext cx="1306221" cy="34936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accent2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Indivíduo B</a:t>
            </a:r>
          </a:p>
        </p:txBody>
      </p:sp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556CB599-1707-0F48-B467-B4826D211935}"/>
              </a:ext>
            </a:extLst>
          </p:cNvPr>
          <p:cNvSpPr/>
          <p:nvPr/>
        </p:nvSpPr>
        <p:spPr>
          <a:xfrm>
            <a:off x="5666955" y="2108334"/>
            <a:ext cx="3025744" cy="74595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accent2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000" b="1" dirty="0">
                <a:solidFill>
                  <a:schemeClr val="tx1"/>
                </a:solidFill>
              </a:rPr>
              <a:t>Resultado da interação</a:t>
            </a:r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D11230C9-8CEE-BA46-BD96-3BA68D3B0C20}"/>
              </a:ext>
            </a:extLst>
          </p:cNvPr>
          <p:cNvSpPr/>
          <p:nvPr/>
        </p:nvSpPr>
        <p:spPr>
          <a:xfrm>
            <a:off x="5667852" y="3025898"/>
            <a:ext cx="3024511" cy="74595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Benefício para ambos os indivíduos</a:t>
            </a:r>
          </a:p>
        </p:txBody>
      </p:sp>
      <p:sp>
        <p:nvSpPr>
          <p:cNvPr id="22" name="Retângulo Arredondado 21">
            <a:extLst>
              <a:ext uri="{FF2B5EF4-FFF2-40B4-BE49-F238E27FC236}">
                <a16:creationId xmlns:a16="http://schemas.microsoft.com/office/drawing/2014/main" id="{C9E4FA17-49F3-B74C-8F8D-8B4507580D9A}"/>
              </a:ext>
            </a:extLst>
          </p:cNvPr>
          <p:cNvSpPr/>
          <p:nvPr/>
        </p:nvSpPr>
        <p:spPr>
          <a:xfrm>
            <a:off x="5666955" y="3831765"/>
            <a:ext cx="3024511" cy="74595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Prejudicial para ambos os indivíduos</a:t>
            </a:r>
          </a:p>
        </p:txBody>
      </p:sp>
      <p:sp>
        <p:nvSpPr>
          <p:cNvPr id="23" name="Retângulo Arredondado 22">
            <a:extLst>
              <a:ext uri="{FF2B5EF4-FFF2-40B4-BE49-F238E27FC236}">
                <a16:creationId xmlns:a16="http://schemas.microsoft.com/office/drawing/2014/main" id="{8EF4B11E-8FD4-4840-8D11-0ABA6BBDA1C2}"/>
              </a:ext>
            </a:extLst>
          </p:cNvPr>
          <p:cNvSpPr/>
          <p:nvPr/>
        </p:nvSpPr>
        <p:spPr>
          <a:xfrm>
            <a:off x="5666955" y="4653492"/>
            <a:ext cx="3024511" cy="90170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Benefício para um indivíduo e prejudicial para o outro individuo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C914460E-8FC1-5C44-95AB-B6D452ED8866}"/>
              </a:ext>
            </a:extLst>
          </p:cNvPr>
          <p:cNvSpPr txBox="1"/>
          <p:nvPr/>
        </p:nvSpPr>
        <p:spPr>
          <a:xfrm>
            <a:off x="4180179" y="3221885"/>
            <a:ext cx="1306221" cy="369332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+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678C7C76-AA36-724F-A5D9-FC88EFDAC313}"/>
              </a:ext>
            </a:extLst>
          </p:cNvPr>
          <p:cNvSpPr txBox="1"/>
          <p:nvPr/>
        </p:nvSpPr>
        <p:spPr>
          <a:xfrm>
            <a:off x="2699293" y="4065151"/>
            <a:ext cx="1306221" cy="369332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-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53D5E7B7-AACC-6347-9BA9-1FEA6932FBFC}"/>
              </a:ext>
            </a:extLst>
          </p:cNvPr>
          <p:cNvSpPr txBox="1"/>
          <p:nvPr/>
        </p:nvSpPr>
        <p:spPr>
          <a:xfrm>
            <a:off x="4180179" y="4065151"/>
            <a:ext cx="1306221" cy="369332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-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1538EA4-F73E-4A4F-A502-6EA4A6E00821}"/>
              </a:ext>
            </a:extLst>
          </p:cNvPr>
          <p:cNvSpPr txBox="1"/>
          <p:nvPr/>
        </p:nvSpPr>
        <p:spPr>
          <a:xfrm>
            <a:off x="2706079" y="4933729"/>
            <a:ext cx="1306221" cy="369332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+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6DDC5ACD-415B-2949-A6C1-D8D8859C2D39}"/>
              </a:ext>
            </a:extLst>
          </p:cNvPr>
          <p:cNvSpPr txBox="1"/>
          <p:nvPr/>
        </p:nvSpPr>
        <p:spPr>
          <a:xfrm>
            <a:off x="4186965" y="4933729"/>
            <a:ext cx="1306221" cy="369332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3285336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3" grpId="0" animBg="1"/>
      <p:bldP spid="14" grpId="0" animBg="1"/>
      <p:bldP spid="20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35DAFBC6-0870-A147-9DC5-D4400ABFB7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PT" dirty="0"/>
              <a:t>Relações interespecíficas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842CB684-9E87-974B-A80A-B804907F8724}"/>
              </a:ext>
            </a:extLst>
          </p:cNvPr>
          <p:cNvSpPr/>
          <p:nvPr/>
        </p:nvSpPr>
        <p:spPr>
          <a:xfrm>
            <a:off x="327362" y="1200482"/>
            <a:ext cx="49467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Clr>
                <a:srgbClr val="BCD23A"/>
              </a:buClr>
            </a:pPr>
            <a:r>
              <a:rPr lang="pt-PT" sz="2400" b="1" dirty="0">
                <a:solidFill>
                  <a:srgbClr val="E779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Competição</a:t>
            </a:r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b="1" dirty="0">
                <a:latin typeface="Arial" panose="020B0604020202020204" pitchFamily="34" charset="0"/>
                <a:cs typeface="Arial" panose="020B0604020202020204" pitchFamily="34" charset="0"/>
              </a:rPr>
              <a:t>(-/-)</a:t>
            </a:r>
            <a:endParaRPr lang="pt-P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3492640D-0974-EA40-A688-BE9A69DDFA5C}"/>
              </a:ext>
            </a:extLst>
          </p:cNvPr>
          <p:cNvSpPr/>
          <p:nvPr/>
        </p:nvSpPr>
        <p:spPr>
          <a:xfrm>
            <a:off x="327362" y="1773773"/>
            <a:ext cx="849798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pt-PT" sz="2200" b="1" dirty="0">
                <a:latin typeface="Arial" panose="020B0604020202020204" pitchFamily="34" charset="0"/>
                <a:cs typeface="Arial" panose="020B0604020202020204" pitchFamily="34" charset="0"/>
              </a:rPr>
              <a:t>Dois organismos de espécies diferentes </a:t>
            </a:r>
            <a:r>
              <a:rPr lang="pt-PT" sz="2200" dirty="0">
                <a:latin typeface="Arial" panose="020B0604020202020204" pitchFamily="34" charset="0"/>
                <a:cs typeface="Arial" panose="020B0604020202020204" pitchFamily="34" charset="0"/>
              </a:rPr>
              <a:t>competem por um dado recurso e </a:t>
            </a:r>
            <a:r>
              <a:rPr lang="pt-PT" sz="2200" b="1" dirty="0">
                <a:latin typeface="Arial" panose="020B0604020202020204" pitchFamily="34" charset="0"/>
                <a:cs typeface="Arial" panose="020B0604020202020204" pitchFamily="34" charset="0"/>
              </a:rPr>
              <a:t>ambos saem prejudicados</a:t>
            </a:r>
            <a:r>
              <a:rPr lang="pt-PT" sz="2200" dirty="0">
                <a:latin typeface="Arial" panose="020B0604020202020204" pitchFamily="34" charset="0"/>
                <a:cs typeface="Arial" panose="020B0604020202020204" pitchFamily="34" charset="0"/>
              </a:rPr>
              <a:t>, dado que têm que dividir o recurso entre si.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641DCD5-F4B8-344C-91A9-3A43041F4A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07356"/>
            <a:ext cx="9144000" cy="5150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443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896536F3-EC9E-B648-86A7-1B381B708E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6802"/>
          <a:stretch/>
        </p:blipFill>
        <p:spPr>
          <a:xfrm>
            <a:off x="4352" y="2572769"/>
            <a:ext cx="9144000" cy="4285231"/>
          </a:xfrm>
          <a:prstGeom prst="rect">
            <a:avLst/>
          </a:prstGeom>
        </p:spPr>
      </p:pic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35DAFBC6-0870-A147-9DC5-D4400ABFB7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PT" dirty="0"/>
              <a:t>Relações interespecíficas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842CB684-9E87-974B-A80A-B804907F8724}"/>
              </a:ext>
            </a:extLst>
          </p:cNvPr>
          <p:cNvSpPr/>
          <p:nvPr/>
        </p:nvSpPr>
        <p:spPr>
          <a:xfrm>
            <a:off x="327362" y="1200482"/>
            <a:ext cx="49467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Clr>
                <a:srgbClr val="BCD23A"/>
              </a:buClr>
            </a:pPr>
            <a:r>
              <a:rPr lang="pt-PT" sz="2400" b="1" dirty="0">
                <a:solidFill>
                  <a:srgbClr val="E779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Predação</a:t>
            </a:r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b="1" dirty="0">
                <a:latin typeface="Arial" panose="020B0604020202020204" pitchFamily="34" charset="0"/>
                <a:cs typeface="Arial" panose="020B0604020202020204" pitchFamily="34" charset="0"/>
              </a:rPr>
              <a:t>(+/-)</a:t>
            </a:r>
            <a:endParaRPr lang="pt-P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3492640D-0974-EA40-A688-BE9A69DDFA5C}"/>
              </a:ext>
            </a:extLst>
          </p:cNvPr>
          <p:cNvSpPr/>
          <p:nvPr/>
        </p:nvSpPr>
        <p:spPr>
          <a:xfrm>
            <a:off x="327362" y="1773773"/>
            <a:ext cx="8497981" cy="1523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pt-PT" sz="2200" dirty="0">
                <a:latin typeface="Arial" panose="020B0604020202020204" pitchFamily="34" charset="0"/>
                <a:cs typeface="Arial" panose="020B0604020202020204" pitchFamily="34" charset="0"/>
              </a:rPr>
              <a:t>Relação em que um ser vivo </a:t>
            </a:r>
            <a:r>
              <a:rPr lang="pt-PT" sz="2200" b="1" dirty="0">
                <a:latin typeface="Arial" panose="020B0604020202020204" pitchFamily="34" charset="0"/>
                <a:cs typeface="Arial" panose="020B0604020202020204" pitchFamily="34" charset="0"/>
              </a:rPr>
              <a:t>mata outro organismo para dele se alimentar. </a:t>
            </a:r>
          </a:p>
          <a:p>
            <a:pPr marL="342900" indent="-342900"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pt-PT" sz="2200" dirty="0">
                <a:latin typeface="Arial" panose="020B0604020202020204" pitchFamily="34" charset="0"/>
                <a:cs typeface="Arial" panose="020B0604020202020204" pitchFamily="34" charset="0"/>
              </a:rPr>
              <a:t>No decorrer desta interação, os</a:t>
            </a:r>
            <a:r>
              <a:rPr lang="pt-PT" sz="2200" b="1" dirty="0">
                <a:latin typeface="Arial" panose="020B0604020202020204" pitchFamily="34" charset="0"/>
                <a:cs typeface="Arial" panose="020B0604020202020204" pitchFamily="34" charset="0"/>
              </a:rPr>
              <a:t> predadores saem beneficiados </a:t>
            </a:r>
            <a:r>
              <a:rPr lang="pt-PT" sz="2200" dirty="0">
                <a:latin typeface="Arial" panose="020B0604020202020204" pitchFamily="34" charset="0"/>
                <a:cs typeface="Arial" panose="020B0604020202020204" pitchFamily="34" charset="0"/>
              </a:rPr>
              <a:t>e as </a:t>
            </a:r>
            <a:r>
              <a:rPr lang="pt-PT" sz="2200" b="1" dirty="0">
                <a:latin typeface="Arial" panose="020B0604020202020204" pitchFamily="34" charset="0"/>
                <a:cs typeface="Arial" panose="020B0604020202020204" pitchFamily="34" charset="0"/>
              </a:rPr>
              <a:t>presas são prejudicadas.</a:t>
            </a:r>
          </a:p>
        </p:txBody>
      </p:sp>
    </p:spTree>
    <p:extLst>
      <p:ext uri="{BB962C8B-B14F-4D97-AF65-F5344CB8AC3E}">
        <p14:creationId xmlns:p14="http://schemas.microsoft.com/office/powerpoint/2010/main" val="235557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36C1E821-0B28-C446-8F44-E61A9DC3F88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9549"/>
          <a:stretch/>
        </p:blipFill>
        <p:spPr>
          <a:xfrm>
            <a:off x="5396579" y="3628317"/>
            <a:ext cx="2825766" cy="213514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997E79E2-AD2E-B54C-AFEF-BB117C77E2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362" y="3509114"/>
            <a:ext cx="2826887" cy="2261509"/>
          </a:xfrm>
          <a:prstGeom prst="rect">
            <a:avLst/>
          </a:prstGeom>
        </p:spPr>
      </p:pic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35DAFBC6-0870-A147-9DC5-D4400ABFB7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PT" dirty="0"/>
              <a:t>Relações interespecíficas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842CB684-9E87-974B-A80A-B804907F8724}"/>
              </a:ext>
            </a:extLst>
          </p:cNvPr>
          <p:cNvSpPr/>
          <p:nvPr/>
        </p:nvSpPr>
        <p:spPr>
          <a:xfrm>
            <a:off x="327362" y="1200482"/>
            <a:ext cx="49467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Clr>
                <a:srgbClr val="BCD23A"/>
              </a:buClr>
            </a:pPr>
            <a:r>
              <a:rPr lang="pt-PT" sz="2400" b="1" dirty="0">
                <a:solidFill>
                  <a:srgbClr val="E779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Predação</a:t>
            </a:r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b="1" dirty="0">
                <a:latin typeface="Arial" panose="020B0604020202020204" pitchFamily="34" charset="0"/>
                <a:cs typeface="Arial" panose="020B0604020202020204" pitchFamily="34" charset="0"/>
              </a:rPr>
              <a:t>(+/-)</a:t>
            </a:r>
            <a:endParaRPr lang="pt-P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3492640D-0974-EA40-A688-BE9A69DDFA5C}"/>
              </a:ext>
            </a:extLst>
          </p:cNvPr>
          <p:cNvSpPr/>
          <p:nvPr/>
        </p:nvSpPr>
        <p:spPr>
          <a:xfrm>
            <a:off x="327362" y="1773773"/>
            <a:ext cx="849798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pt-PT" sz="2200" dirty="0">
                <a:latin typeface="Arial" panose="020B0604020202020204" pitchFamily="34" charset="0"/>
                <a:cs typeface="Arial" panose="020B0604020202020204" pitchFamily="34" charset="0"/>
              </a:rPr>
              <a:t>Características que facilitam a caça ou a sobrevivência dos seres vivos:</a:t>
            </a:r>
          </a:p>
        </p:txBody>
      </p:sp>
      <p:sp>
        <p:nvSpPr>
          <p:cNvPr id="6" name="Retângulo Arredondado 5">
            <a:extLst>
              <a:ext uri="{FF2B5EF4-FFF2-40B4-BE49-F238E27FC236}">
                <a16:creationId xmlns:a16="http://schemas.microsoft.com/office/drawing/2014/main" id="{22805236-2BF1-3A4C-A96D-A2FD5B699F08}"/>
              </a:ext>
            </a:extLst>
          </p:cNvPr>
          <p:cNvSpPr/>
          <p:nvPr/>
        </p:nvSpPr>
        <p:spPr>
          <a:xfrm>
            <a:off x="835362" y="2825283"/>
            <a:ext cx="2785966" cy="122608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accent2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Garras desenvolvidas,</a:t>
            </a:r>
          </a:p>
          <a:p>
            <a:pPr algn="ctr"/>
            <a:r>
              <a:rPr lang="pt-PT" b="1" dirty="0">
                <a:solidFill>
                  <a:schemeClr val="tx1"/>
                </a:solidFill>
              </a:rPr>
              <a:t>mandíbulas fortes, dentes fortes e bicos fortes e encurvados</a:t>
            </a:r>
          </a:p>
        </p:txBody>
      </p:sp>
      <p:sp>
        <p:nvSpPr>
          <p:cNvPr id="7" name="Retângulo Arredondado 6">
            <a:extLst>
              <a:ext uri="{FF2B5EF4-FFF2-40B4-BE49-F238E27FC236}">
                <a16:creationId xmlns:a16="http://schemas.microsoft.com/office/drawing/2014/main" id="{C24E7D5C-D26C-134D-A425-928A1D76B932}"/>
              </a:ext>
            </a:extLst>
          </p:cNvPr>
          <p:cNvSpPr/>
          <p:nvPr/>
        </p:nvSpPr>
        <p:spPr>
          <a:xfrm>
            <a:off x="5416479" y="2817263"/>
            <a:ext cx="2785966" cy="12828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accent2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Cascos duros, visão periférica, grande velocidade e espinhos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62B3A012-36A7-FC48-96B1-8CC94CE0D709}"/>
              </a:ext>
            </a:extLst>
          </p:cNvPr>
          <p:cNvSpPr txBox="1"/>
          <p:nvPr/>
        </p:nvSpPr>
        <p:spPr>
          <a:xfrm>
            <a:off x="835363" y="5770623"/>
            <a:ext cx="2785966" cy="954107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400" dirty="0"/>
              <a:t>Os predadores apresentam estas características que lhes facilitam a caça.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PT" sz="1400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8DD3F028-0712-E04F-916A-3F15A7370095}"/>
              </a:ext>
            </a:extLst>
          </p:cNvPr>
          <p:cNvSpPr txBox="1"/>
          <p:nvPr/>
        </p:nvSpPr>
        <p:spPr>
          <a:xfrm>
            <a:off x="5416479" y="5770623"/>
            <a:ext cx="2785966" cy="954107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400" dirty="0"/>
              <a:t>As presas apresentam estas características que lhes facilitam a sobrevivência.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PT" sz="1400" dirty="0"/>
          </a:p>
        </p:txBody>
      </p:sp>
    </p:spTree>
    <p:extLst>
      <p:ext uri="{BB962C8B-B14F-4D97-AF65-F5344CB8AC3E}">
        <p14:creationId xmlns:p14="http://schemas.microsoft.com/office/powerpoint/2010/main" val="336725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 build="allAtOnce"/>
      <p:bldP spid="6" grpId="0" animBg="1"/>
      <p:bldP spid="7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m 24">
            <a:extLst>
              <a:ext uri="{FF2B5EF4-FFF2-40B4-BE49-F238E27FC236}">
                <a16:creationId xmlns:a16="http://schemas.microsoft.com/office/drawing/2014/main" id="{601A3D7F-A821-0545-8547-D4B5CE989CC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9438"/>
          <a:stretch/>
        </p:blipFill>
        <p:spPr>
          <a:xfrm>
            <a:off x="5420044" y="3467579"/>
            <a:ext cx="2782401" cy="2154424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6A4C360E-2B74-2841-B186-22678FE2A9C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471"/>
          <a:stretch/>
        </p:blipFill>
        <p:spPr>
          <a:xfrm>
            <a:off x="826967" y="3692109"/>
            <a:ext cx="2794361" cy="1929893"/>
          </a:xfrm>
          <a:prstGeom prst="rect">
            <a:avLst/>
          </a:prstGeom>
        </p:spPr>
      </p:pic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35DAFBC6-0870-A147-9DC5-D4400ABFB7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PT" dirty="0"/>
              <a:t>Relações interespecíficas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842CB684-9E87-974B-A80A-B804907F8724}"/>
              </a:ext>
            </a:extLst>
          </p:cNvPr>
          <p:cNvSpPr/>
          <p:nvPr/>
        </p:nvSpPr>
        <p:spPr>
          <a:xfrm>
            <a:off x="327362" y="1200482"/>
            <a:ext cx="49467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Clr>
                <a:srgbClr val="BCD23A"/>
              </a:buClr>
            </a:pPr>
            <a:r>
              <a:rPr lang="pt-PT" sz="2400" b="1" dirty="0">
                <a:solidFill>
                  <a:srgbClr val="E779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Predação</a:t>
            </a:r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b="1" dirty="0">
                <a:latin typeface="Arial" panose="020B0604020202020204" pitchFamily="34" charset="0"/>
                <a:cs typeface="Arial" panose="020B0604020202020204" pitchFamily="34" charset="0"/>
              </a:rPr>
              <a:t>(+/-)</a:t>
            </a:r>
            <a:endParaRPr lang="pt-P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3492640D-0974-EA40-A688-BE9A69DDFA5C}"/>
              </a:ext>
            </a:extLst>
          </p:cNvPr>
          <p:cNvSpPr/>
          <p:nvPr/>
        </p:nvSpPr>
        <p:spPr>
          <a:xfrm>
            <a:off x="327362" y="1773773"/>
            <a:ext cx="849798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pt-PT" sz="2200" dirty="0">
                <a:latin typeface="Arial" panose="020B0604020202020204" pitchFamily="34" charset="0"/>
                <a:cs typeface="Arial" panose="020B0604020202020204" pitchFamily="34" charset="0"/>
              </a:rPr>
              <a:t>Características que facilitam a caça ou a sobrevivência dos seres vivos:</a:t>
            </a:r>
          </a:p>
        </p:txBody>
      </p:sp>
      <p:sp>
        <p:nvSpPr>
          <p:cNvPr id="12" name="Retângulo Arredondado 11">
            <a:extLst>
              <a:ext uri="{FF2B5EF4-FFF2-40B4-BE49-F238E27FC236}">
                <a16:creationId xmlns:a16="http://schemas.microsoft.com/office/drawing/2014/main" id="{11052F06-04C0-F34E-9685-8535B0FBF8CB}"/>
              </a:ext>
            </a:extLst>
          </p:cNvPr>
          <p:cNvSpPr/>
          <p:nvPr/>
        </p:nvSpPr>
        <p:spPr>
          <a:xfrm>
            <a:off x="825849" y="2651115"/>
            <a:ext cx="2795479" cy="1226081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accent2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Camuflagem</a:t>
            </a:r>
          </a:p>
        </p:txBody>
      </p:sp>
      <p:sp>
        <p:nvSpPr>
          <p:cNvPr id="13" name="Retângulo Arredondado 12">
            <a:extLst>
              <a:ext uri="{FF2B5EF4-FFF2-40B4-BE49-F238E27FC236}">
                <a16:creationId xmlns:a16="http://schemas.microsoft.com/office/drawing/2014/main" id="{E0E71493-18D6-8942-B29D-B34ADC771548}"/>
              </a:ext>
            </a:extLst>
          </p:cNvPr>
          <p:cNvSpPr/>
          <p:nvPr/>
        </p:nvSpPr>
        <p:spPr>
          <a:xfrm>
            <a:off x="5416479" y="2653374"/>
            <a:ext cx="2785966" cy="1226081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25400">
            <a:solidFill>
              <a:schemeClr val="accent2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Mimetismo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8FD47760-431B-5A4C-BAC3-EBB7FC5A84C6}"/>
              </a:ext>
            </a:extLst>
          </p:cNvPr>
          <p:cNvSpPr txBox="1"/>
          <p:nvPr/>
        </p:nvSpPr>
        <p:spPr>
          <a:xfrm>
            <a:off x="824413" y="5622002"/>
            <a:ext cx="2782401" cy="1169551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400" dirty="0"/>
              <a:t>Presas ou predadores adquirem aspetos semelhantes aos da natureza que os envolve de modo a poderem passar despercebidos. 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DE27E8CC-A3C3-3542-A4F4-5A2973544A67}"/>
              </a:ext>
            </a:extLst>
          </p:cNvPr>
          <p:cNvSpPr txBox="1"/>
          <p:nvPr/>
        </p:nvSpPr>
        <p:spPr>
          <a:xfrm>
            <a:off x="5416479" y="5622002"/>
            <a:ext cx="2782401" cy="1169551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400" dirty="0"/>
              <a:t>Semelhante à camuflagem, mas em vez de se assemelharem ao meio, os animais tentam assemelhar-se a outros seres vivos. </a:t>
            </a:r>
          </a:p>
        </p:txBody>
      </p:sp>
    </p:spTree>
    <p:extLst>
      <p:ext uri="{BB962C8B-B14F-4D97-AF65-F5344CB8AC3E}">
        <p14:creationId xmlns:p14="http://schemas.microsoft.com/office/powerpoint/2010/main" val="168922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6" grpId="0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35DAFBC6-0870-A147-9DC5-D4400ABFB7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PT" dirty="0"/>
              <a:t>Relações interespecíficas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842CB684-9E87-974B-A80A-B804907F8724}"/>
              </a:ext>
            </a:extLst>
          </p:cNvPr>
          <p:cNvSpPr/>
          <p:nvPr/>
        </p:nvSpPr>
        <p:spPr>
          <a:xfrm>
            <a:off x="327362" y="1200482"/>
            <a:ext cx="49467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Clr>
                <a:srgbClr val="BCD23A"/>
              </a:buClr>
            </a:pPr>
            <a:r>
              <a:rPr lang="pt-PT" sz="2400" b="1" dirty="0">
                <a:solidFill>
                  <a:srgbClr val="E779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Comensalismo</a:t>
            </a:r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b="1" dirty="0">
                <a:latin typeface="Arial" panose="020B0604020202020204" pitchFamily="34" charset="0"/>
                <a:cs typeface="Arial" panose="020B0604020202020204" pitchFamily="34" charset="0"/>
              </a:rPr>
              <a:t>(+/0)</a:t>
            </a:r>
            <a:endParaRPr lang="pt-P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DE78334-709D-924A-AA12-23E958032D0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0278" y="2975702"/>
            <a:ext cx="4248990" cy="3604584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C6E78E20-CABD-9D40-963E-3AEDA96B46D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77950" y="2961188"/>
            <a:ext cx="4248990" cy="3611453"/>
          </a:xfrm>
          <a:prstGeom prst="rect">
            <a:avLst/>
          </a:prstGeom>
        </p:spPr>
      </p:pic>
      <p:sp>
        <p:nvSpPr>
          <p:cNvPr id="22" name="Retângulo 21">
            <a:extLst>
              <a:ext uri="{FF2B5EF4-FFF2-40B4-BE49-F238E27FC236}">
                <a16:creationId xmlns:a16="http://schemas.microsoft.com/office/drawing/2014/main" id="{3492640D-0974-EA40-A688-BE9A69DDFA5C}"/>
              </a:ext>
            </a:extLst>
          </p:cNvPr>
          <p:cNvSpPr/>
          <p:nvPr/>
        </p:nvSpPr>
        <p:spPr>
          <a:xfrm>
            <a:off x="327362" y="1773773"/>
            <a:ext cx="849798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pt-PT" sz="2200" dirty="0">
                <a:latin typeface="Arial" panose="020B0604020202020204" pitchFamily="34" charset="0"/>
                <a:cs typeface="Arial" panose="020B0604020202020204" pitchFamily="34" charset="0"/>
              </a:rPr>
              <a:t>Relação em que </a:t>
            </a:r>
            <a:r>
              <a:rPr lang="pt-PT" sz="2200" b="1" dirty="0">
                <a:latin typeface="Arial" panose="020B0604020202020204" pitchFamily="34" charset="0"/>
                <a:cs typeface="Arial" panose="020B0604020202020204" pitchFamily="34" charset="0"/>
              </a:rPr>
              <a:t>uma das espécies beneficia</a:t>
            </a:r>
            <a:r>
              <a:rPr lang="pt-PT" sz="2200" dirty="0">
                <a:latin typeface="Arial" panose="020B0604020202020204" pitchFamily="34" charset="0"/>
                <a:cs typeface="Arial" panose="020B0604020202020204" pitchFamily="34" charset="0"/>
              </a:rPr>
              <a:t> da interação, o comensal, e </a:t>
            </a:r>
            <a:r>
              <a:rPr lang="pt-PT" sz="2200" b="1" dirty="0">
                <a:latin typeface="Arial" panose="020B0604020202020204" pitchFamily="34" charset="0"/>
                <a:cs typeface="Arial" panose="020B0604020202020204" pitchFamily="34" charset="0"/>
              </a:rPr>
              <a:t>a outra não é prejudicada nem beneficiada. </a:t>
            </a:r>
          </a:p>
        </p:txBody>
      </p:sp>
    </p:spTree>
    <p:extLst>
      <p:ext uri="{BB962C8B-B14F-4D97-AF65-F5344CB8AC3E}">
        <p14:creationId xmlns:p14="http://schemas.microsoft.com/office/powerpoint/2010/main" val="2336034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A9F380DC-7164-9547-BAB7-A10208FCF75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890" r="5065"/>
          <a:stretch/>
        </p:blipFill>
        <p:spPr>
          <a:xfrm>
            <a:off x="825848" y="3580704"/>
            <a:ext cx="2795480" cy="2217450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9731B089-7AB4-0D41-8808-EC6D33A270A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799" r="8894"/>
          <a:stretch/>
        </p:blipFill>
        <p:spPr>
          <a:xfrm>
            <a:off x="5416479" y="3566686"/>
            <a:ext cx="2785966" cy="2229484"/>
          </a:xfrm>
          <a:prstGeom prst="rect">
            <a:avLst/>
          </a:prstGeom>
        </p:spPr>
      </p:pic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35DAFBC6-0870-A147-9DC5-D4400ABFB7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PT" dirty="0"/>
              <a:t>Relações interespecíficas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842CB684-9E87-974B-A80A-B804907F8724}"/>
              </a:ext>
            </a:extLst>
          </p:cNvPr>
          <p:cNvSpPr/>
          <p:nvPr/>
        </p:nvSpPr>
        <p:spPr>
          <a:xfrm>
            <a:off x="327362" y="1200482"/>
            <a:ext cx="49467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Clr>
                <a:srgbClr val="BCD23A"/>
              </a:buClr>
            </a:pPr>
            <a:r>
              <a:rPr lang="pt-PT" sz="2400" b="1" dirty="0">
                <a:solidFill>
                  <a:srgbClr val="E779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Mutualismo</a:t>
            </a:r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b="1" dirty="0">
                <a:latin typeface="Arial" panose="020B0604020202020204" pitchFamily="34" charset="0"/>
                <a:cs typeface="Arial" panose="020B0604020202020204" pitchFamily="34" charset="0"/>
              </a:rPr>
              <a:t>(+/+)</a:t>
            </a:r>
            <a:endParaRPr lang="pt-P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3492640D-0974-EA40-A688-BE9A69DDFA5C}"/>
              </a:ext>
            </a:extLst>
          </p:cNvPr>
          <p:cNvSpPr/>
          <p:nvPr/>
        </p:nvSpPr>
        <p:spPr>
          <a:xfrm>
            <a:off x="327362" y="1773773"/>
            <a:ext cx="849798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pt-PT" sz="2200" dirty="0">
                <a:latin typeface="Arial" panose="020B0604020202020204" pitchFamily="34" charset="0"/>
                <a:cs typeface="Arial" panose="020B0604020202020204" pitchFamily="34" charset="0"/>
              </a:rPr>
              <a:t>Relação biótica, individual ou populacional, </a:t>
            </a:r>
            <a:r>
              <a:rPr lang="pt-PT" sz="2200" b="1" dirty="0">
                <a:latin typeface="Arial" panose="020B0604020202020204" pitchFamily="34" charset="0"/>
                <a:cs typeface="Arial" panose="020B0604020202020204" pitchFamily="34" charset="0"/>
              </a:rPr>
              <a:t>benéfica para todos os indivíduos envolvidos</a:t>
            </a:r>
            <a:r>
              <a:rPr lang="pt-PT" sz="2200" dirty="0">
                <a:latin typeface="Arial" panose="020B0604020202020204" pitchFamily="34" charset="0"/>
                <a:cs typeface="Arial" panose="020B0604020202020204" pitchFamily="34" charset="0"/>
              </a:rPr>
              <a:t>, permitindo </a:t>
            </a:r>
            <a:r>
              <a:rPr lang="pt-PT" sz="2200" b="1" dirty="0">
                <a:latin typeface="Arial" panose="020B0604020202020204" pitchFamily="34" charset="0"/>
                <a:cs typeface="Arial" panose="020B0604020202020204" pitchFamily="34" charset="0"/>
              </a:rPr>
              <a:t>aumentar</a:t>
            </a:r>
            <a:r>
              <a:rPr lang="pt-PT" sz="2200" dirty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pt-PT" sz="2200" b="1" dirty="0">
                <a:latin typeface="Arial" panose="020B0604020202020204" pitchFamily="34" charset="0"/>
                <a:cs typeface="Arial" panose="020B0604020202020204" pitchFamily="34" charset="0"/>
              </a:rPr>
              <a:t>crescimento</a:t>
            </a:r>
            <a:r>
              <a:rPr lang="pt-PT" sz="2200" dirty="0">
                <a:latin typeface="Arial" panose="020B0604020202020204" pitchFamily="34" charset="0"/>
                <a:cs typeface="Arial" panose="020B0604020202020204" pitchFamily="34" charset="0"/>
              </a:rPr>
              <a:t> e a </a:t>
            </a:r>
            <a:r>
              <a:rPr lang="pt-PT" sz="2200" b="1" dirty="0">
                <a:latin typeface="Arial" panose="020B0604020202020204" pitchFamily="34" charset="0"/>
                <a:cs typeface="Arial" panose="020B0604020202020204" pitchFamily="34" charset="0"/>
              </a:rPr>
              <a:t>sobrevivência</a:t>
            </a:r>
            <a:r>
              <a:rPr lang="pt-PT" sz="2200" dirty="0">
                <a:latin typeface="Arial" panose="020B0604020202020204" pitchFamily="34" charset="0"/>
                <a:cs typeface="Arial" panose="020B0604020202020204" pitchFamily="34" charset="0"/>
              </a:rPr>
              <a:t> de todos. </a:t>
            </a:r>
          </a:p>
        </p:txBody>
      </p:sp>
      <p:sp>
        <p:nvSpPr>
          <p:cNvPr id="10" name="Retângulo Arredondado 9">
            <a:extLst>
              <a:ext uri="{FF2B5EF4-FFF2-40B4-BE49-F238E27FC236}">
                <a16:creationId xmlns:a16="http://schemas.microsoft.com/office/drawing/2014/main" id="{45CA7648-F3B9-B546-B611-C52DA8197BA6}"/>
              </a:ext>
            </a:extLst>
          </p:cNvPr>
          <p:cNvSpPr/>
          <p:nvPr/>
        </p:nvSpPr>
        <p:spPr>
          <a:xfrm>
            <a:off x="825848" y="2947010"/>
            <a:ext cx="2795479" cy="64503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accent2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Mutualismo obrigatório</a:t>
            </a:r>
          </a:p>
        </p:txBody>
      </p:sp>
      <p:sp>
        <p:nvSpPr>
          <p:cNvPr id="11" name="Retângulo Arredondado 10">
            <a:extLst>
              <a:ext uri="{FF2B5EF4-FFF2-40B4-BE49-F238E27FC236}">
                <a16:creationId xmlns:a16="http://schemas.microsoft.com/office/drawing/2014/main" id="{CD7F0E1C-FD37-0444-89F5-4D721537F72A}"/>
              </a:ext>
            </a:extLst>
          </p:cNvPr>
          <p:cNvSpPr/>
          <p:nvPr/>
        </p:nvSpPr>
        <p:spPr>
          <a:xfrm>
            <a:off x="5416479" y="2947009"/>
            <a:ext cx="2785966" cy="645031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25400">
            <a:solidFill>
              <a:schemeClr val="accent2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Mutualismo facultativo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056E5A3-5599-AE48-8891-E0563CB22425}"/>
              </a:ext>
            </a:extLst>
          </p:cNvPr>
          <p:cNvSpPr txBox="1"/>
          <p:nvPr/>
        </p:nvSpPr>
        <p:spPr>
          <a:xfrm>
            <a:off x="825848" y="5796170"/>
            <a:ext cx="2795480" cy="738664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400" dirty="0"/>
              <a:t>Interação permanente e obrigatória entre os intervenientes na relação. 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44B6DE95-74EB-FE41-98F7-335F2EF56F0D}"/>
              </a:ext>
            </a:extLst>
          </p:cNvPr>
          <p:cNvSpPr txBox="1"/>
          <p:nvPr/>
        </p:nvSpPr>
        <p:spPr>
          <a:xfrm>
            <a:off x="5416479" y="5796170"/>
            <a:ext cx="2785966" cy="738664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400" dirty="0"/>
              <a:t>Interações de tipo mutualista não obrigatória.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PT" sz="1400" dirty="0"/>
          </a:p>
        </p:txBody>
      </p:sp>
    </p:spTree>
    <p:extLst>
      <p:ext uri="{BB962C8B-B14F-4D97-AF65-F5344CB8AC3E}">
        <p14:creationId xmlns:p14="http://schemas.microsoft.com/office/powerpoint/2010/main" val="334765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 build="allAtOnce"/>
      <p:bldP spid="10" grpId="0" animBg="1"/>
      <p:bldP spid="11" grpId="0" animBg="1"/>
      <p:bldP spid="12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35DAFBC6-0870-A147-9DC5-D4400ABFB7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PT" dirty="0"/>
              <a:t>Relações interespecíficas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842CB684-9E87-974B-A80A-B804907F8724}"/>
              </a:ext>
            </a:extLst>
          </p:cNvPr>
          <p:cNvSpPr/>
          <p:nvPr/>
        </p:nvSpPr>
        <p:spPr>
          <a:xfrm>
            <a:off x="327362" y="1200482"/>
            <a:ext cx="49467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Clr>
                <a:srgbClr val="BCD23A"/>
              </a:buClr>
            </a:pPr>
            <a:r>
              <a:rPr lang="pt-PT" sz="2400" b="1" dirty="0">
                <a:solidFill>
                  <a:srgbClr val="E779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Parasitismo</a:t>
            </a:r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b="1" dirty="0">
                <a:latin typeface="Arial" panose="020B0604020202020204" pitchFamily="34" charset="0"/>
                <a:cs typeface="Arial" panose="020B0604020202020204" pitchFamily="34" charset="0"/>
              </a:rPr>
              <a:t>(+/-)</a:t>
            </a:r>
            <a:endParaRPr lang="pt-P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3492640D-0974-EA40-A688-BE9A69DDFA5C}"/>
              </a:ext>
            </a:extLst>
          </p:cNvPr>
          <p:cNvSpPr/>
          <p:nvPr/>
        </p:nvSpPr>
        <p:spPr>
          <a:xfrm>
            <a:off x="327362" y="1773773"/>
            <a:ext cx="8497981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Relação entre </a:t>
            </a:r>
            <a:r>
              <a:rPr lang="pt-PT" sz="2000" b="1" dirty="0">
                <a:latin typeface="Arial" panose="020B0604020202020204" pitchFamily="34" charset="0"/>
                <a:cs typeface="Arial" panose="020B0604020202020204" pitchFamily="34" charset="0"/>
              </a:rPr>
              <a:t>dois organismos que vivem juntos </a:t>
            </a: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em que um, o </a:t>
            </a:r>
            <a:r>
              <a:rPr lang="pt-PT" sz="2000" b="1" dirty="0">
                <a:latin typeface="Arial" panose="020B0604020202020204" pitchFamily="34" charset="0"/>
                <a:cs typeface="Arial" panose="020B0604020202020204" pitchFamily="34" charset="0"/>
              </a:rPr>
              <a:t>parasita</a:t>
            </a: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sz="2000" b="1" dirty="0">
                <a:latin typeface="Arial" panose="020B0604020202020204" pitchFamily="34" charset="0"/>
                <a:cs typeface="Arial" panose="020B0604020202020204" pitchFamily="34" charset="0"/>
              </a:rPr>
              <a:t>vive à custa </a:t>
            </a: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do outro, o </a:t>
            </a:r>
            <a:r>
              <a:rPr lang="pt-PT" sz="2000" b="1" dirty="0">
                <a:latin typeface="Arial" panose="020B0604020202020204" pitchFamily="34" charset="0"/>
                <a:cs typeface="Arial" panose="020B0604020202020204" pitchFamily="34" charset="0"/>
              </a:rPr>
              <a:t>hospedeiro</a:t>
            </a: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342900" indent="-342900"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pt-PT" sz="2000" b="1" dirty="0">
                <a:latin typeface="Arial" panose="020B0604020202020204" pitchFamily="34" charset="0"/>
                <a:cs typeface="Arial" panose="020B0604020202020204" pitchFamily="34" charset="0"/>
              </a:rPr>
              <a:t>parasita</a:t>
            </a: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 é </a:t>
            </a:r>
            <a:r>
              <a:rPr lang="pt-PT" sz="2000" b="1" dirty="0">
                <a:latin typeface="Arial" panose="020B0604020202020204" pitchFamily="34" charset="0"/>
                <a:cs typeface="Arial" panose="020B0604020202020204" pitchFamily="34" charset="0"/>
              </a:rPr>
              <a:t>beneficiado</a:t>
            </a: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 enquanto o </a:t>
            </a:r>
            <a:r>
              <a:rPr lang="pt-PT" sz="2000" b="1" dirty="0">
                <a:latin typeface="Arial" panose="020B0604020202020204" pitchFamily="34" charset="0"/>
                <a:cs typeface="Arial" panose="020B0604020202020204" pitchFamily="34" charset="0"/>
              </a:rPr>
              <a:t>hospedeiro</a:t>
            </a: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 é </a:t>
            </a:r>
            <a:r>
              <a:rPr lang="pt-PT" sz="2000" b="1" dirty="0">
                <a:latin typeface="Arial" panose="020B0604020202020204" pitchFamily="34" charset="0"/>
                <a:cs typeface="Arial" panose="020B0604020202020204" pitchFamily="34" charset="0"/>
              </a:rPr>
              <a:t>prejudicado</a:t>
            </a: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10" name="Retângulo Arredondado 9">
            <a:extLst>
              <a:ext uri="{FF2B5EF4-FFF2-40B4-BE49-F238E27FC236}">
                <a16:creationId xmlns:a16="http://schemas.microsoft.com/office/drawing/2014/main" id="{45CA7648-F3B9-B546-B611-C52DA8197BA6}"/>
              </a:ext>
            </a:extLst>
          </p:cNvPr>
          <p:cNvSpPr/>
          <p:nvPr/>
        </p:nvSpPr>
        <p:spPr>
          <a:xfrm>
            <a:off x="226409" y="3645929"/>
            <a:ext cx="1551592" cy="64503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accent2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Ectoparasitas</a:t>
            </a:r>
          </a:p>
        </p:txBody>
      </p:sp>
      <p:sp>
        <p:nvSpPr>
          <p:cNvPr id="11" name="Retângulo Arredondado 10">
            <a:extLst>
              <a:ext uri="{FF2B5EF4-FFF2-40B4-BE49-F238E27FC236}">
                <a16:creationId xmlns:a16="http://schemas.microsoft.com/office/drawing/2014/main" id="{CD7F0E1C-FD37-0444-89F5-4D721537F72A}"/>
              </a:ext>
            </a:extLst>
          </p:cNvPr>
          <p:cNvSpPr/>
          <p:nvPr/>
        </p:nvSpPr>
        <p:spPr>
          <a:xfrm>
            <a:off x="226409" y="5473654"/>
            <a:ext cx="1649174" cy="645031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25400">
            <a:solidFill>
              <a:schemeClr val="accent2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Endoparasitas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056E5A3-5599-AE48-8891-E0563CB22425}"/>
              </a:ext>
            </a:extLst>
          </p:cNvPr>
          <p:cNvSpPr txBox="1"/>
          <p:nvPr/>
        </p:nvSpPr>
        <p:spPr>
          <a:xfrm>
            <a:off x="6917690" y="3706834"/>
            <a:ext cx="2005888" cy="738664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400" dirty="0"/>
              <a:t>Vivem no exterior do corpo do hospedeiro. 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44B6DE95-74EB-FE41-98F7-335F2EF56F0D}"/>
              </a:ext>
            </a:extLst>
          </p:cNvPr>
          <p:cNvSpPr txBox="1"/>
          <p:nvPr/>
        </p:nvSpPr>
        <p:spPr>
          <a:xfrm>
            <a:off x="6917690" y="5600900"/>
            <a:ext cx="2005888" cy="738664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400" dirty="0"/>
              <a:t>V</a:t>
            </a:r>
            <a:r>
              <a:rPr lang="pt-PT" sz="1400"/>
              <a:t>ivem </a:t>
            </a:r>
            <a:r>
              <a:rPr lang="pt-PT" sz="1400" dirty="0"/>
              <a:t>no interior do corpo </a:t>
            </a:r>
            <a:r>
              <a:rPr lang="pt-PT" sz="1400"/>
              <a:t>do hospedeiro. </a:t>
            </a:r>
            <a:endParaRPr lang="pt-PT" sz="140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DCAAF01-3702-5547-9080-230B18E97B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4374" y="5070508"/>
            <a:ext cx="4944525" cy="1697029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D88F2A9B-02D4-E142-B6C3-300FA35506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583" y="3091225"/>
            <a:ext cx="4933879" cy="1754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79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 uiExpand="1" build="p"/>
      <p:bldP spid="10" grpId="0" animBg="1"/>
      <p:bldP spid="11" grpId="0" animBg="1"/>
      <p:bldP spid="12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35DAFBC6-0870-A147-9DC5-D4400ABFB7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PT" dirty="0"/>
              <a:t>Relações interespecíficas</a:t>
            </a:r>
          </a:p>
        </p:txBody>
      </p:sp>
      <p:sp>
        <p:nvSpPr>
          <p:cNvPr id="6" name="Retângulo Arredondado 5">
            <a:extLst>
              <a:ext uri="{FF2B5EF4-FFF2-40B4-BE49-F238E27FC236}">
                <a16:creationId xmlns:a16="http://schemas.microsoft.com/office/drawing/2014/main" id="{1393ABA0-F2C3-1B41-8456-94BA4EA57ABF}"/>
              </a:ext>
            </a:extLst>
          </p:cNvPr>
          <p:cNvSpPr/>
          <p:nvPr/>
        </p:nvSpPr>
        <p:spPr>
          <a:xfrm>
            <a:off x="327362" y="1173614"/>
            <a:ext cx="2198161" cy="74595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accent2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Tipo de relação</a:t>
            </a:r>
          </a:p>
        </p:txBody>
      </p:sp>
      <p:sp>
        <p:nvSpPr>
          <p:cNvPr id="8" name="Retângulo Arredondado 7">
            <a:extLst>
              <a:ext uri="{FF2B5EF4-FFF2-40B4-BE49-F238E27FC236}">
                <a16:creationId xmlns:a16="http://schemas.microsoft.com/office/drawing/2014/main" id="{AEC98891-A10D-DA41-9951-F5986A76883C}"/>
              </a:ext>
            </a:extLst>
          </p:cNvPr>
          <p:cNvSpPr/>
          <p:nvPr/>
        </p:nvSpPr>
        <p:spPr>
          <a:xfrm>
            <a:off x="2706079" y="1197225"/>
            <a:ext cx="2780321" cy="34936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accent2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Exemplos de Interações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0622B7C7-5692-3440-9206-4CE66D2CD9CE}"/>
              </a:ext>
            </a:extLst>
          </p:cNvPr>
          <p:cNvSpPr txBox="1"/>
          <p:nvPr/>
        </p:nvSpPr>
        <p:spPr>
          <a:xfrm>
            <a:off x="2699293" y="2189171"/>
            <a:ext cx="1306221" cy="338554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600" dirty="0"/>
              <a:t>-</a:t>
            </a:r>
          </a:p>
        </p:txBody>
      </p:sp>
      <p:sp>
        <p:nvSpPr>
          <p:cNvPr id="12" name="Retângulo Arredondado 11">
            <a:extLst>
              <a:ext uri="{FF2B5EF4-FFF2-40B4-BE49-F238E27FC236}">
                <a16:creationId xmlns:a16="http://schemas.microsoft.com/office/drawing/2014/main" id="{8F6A7E7F-1065-8945-AF9D-0A0A1923300E}"/>
              </a:ext>
            </a:extLst>
          </p:cNvPr>
          <p:cNvSpPr/>
          <p:nvPr/>
        </p:nvSpPr>
        <p:spPr>
          <a:xfrm>
            <a:off x="328259" y="2102493"/>
            <a:ext cx="2197265" cy="51191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Competição</a:t>
            </a:r>
          </a:p>
        </p:txBody>
      </p:sp>
      <p:sp>
        <p:nvSpPr>
          <p:cNvPr id="13" name="Retângulo Arredondado 12">
            <a:extLst>
              <a:ext uri="{FF2B5EF4-FFF2-40B4-BE49-F238E27FC236}">
                <a16:creationId xmlns:a16="http://schemas.microsoft.com/office/drawing/2014/main" id="{8234BF0C-57F4-7845-95A9-1414863B715B}"/>
              </a:ext>
            </a:extLst>
          </p:cNvPr>
          <p:cNvSpPr/>
          <p:nvPr/>
        </p:nvSpPr>
        <p:spPr>
          <a:xfrm>
            <a:off x="328258" y="2846818"/>
            <a:ext cx="2197265" cy="51191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Predação</a:t>
            </a:r>
          </a:p>
        </p:txBody>
      </p:sp>
      <p:sp>
        <p:nvSpPr>
          <p:cNvPr id="14" name="Retângulo Arredondado 13">
            <a:extLst>
              <a:ext uri="{FF2B5EF4-FFF2-40B4-BE49-F238E27FC236}">
                <a16:creationId xmlns:a16="http://schemas.microsoft.com/office/drawing/2014/main" id="{1B741BC4-B0C1-2041-A593-6036B0F38F59}"/>
              </a:ext>
            </a:extLst>
          </p:cNvPr>
          <p:cNvSpPr/>
          <p:nvPr/>
        </p:nvSpPr>
        <p:spPr>
          <a:xfrm>
            <a:off x="328258" y="3591143"/>
            <a:ext cx="2197265" cy="61879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Comensalismo</a:t>
            </a:r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B0C4809C-FC94-DF43-BBF1-C61CC2054665}"/>
              </a:ext>
            </a:extLst>
          </p:cNvPr>
          <p:cNvSpPr/>
          <p:nvPr/>
        </p:nvSpPr>
        <p:spPr>
          <a:xfrm>
            <a:off x="2706079" y="1607389"/>
            <a:ext cx="1306221" cy="34936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accent2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00" b="1" dirty="0">
                <a:solidFill>
                  <a:schemeClr val="tx1"/>
                </a:solidFill>
              </a:rPr>
              <a:t>Indivíduo A</a:t>
            </a:r>
          </a:p>
        </p:txBody>
      </p:sp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0EB8285D-314E-114A-80A6-912ADDD81F70}"/>
              </a:ext>
            </a:extLst>
          </p:cNvPr>
          <p:cNvSpPr/>
          <p:nvPr/>
        </p:nvSpPr>
        <p:spPr>
          <a:xfrm>
            <a:off x="4180179" y="1623217"/>
            <a:ext cx="1306221" cy="34936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accent2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00" b="1" dirty="0">
                <a:solidFill>
                  <a:schemeClr val="tx1"/>
                </a:solidFill>
              </a:rPr>
              <a:t>Indivíduo B</a:t>
            </a:r>
          </a:p>
        </p:txBody>
      </p:sp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556CB599-1707-0F48-B467-B4826D211935}"/>
              </a:ext>
            </a:extLst>
          </p:cNvPr>
          <p:cNvSpPr/>
          <p:nvPr/>
        </p:nvSpPr>
        <p:spPr>
          <a:xfrm>
            <a:off x="5666955" y="1173614"/>
            <a:ext cx="3025744" cy="74595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accent2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Resultado da interação</a:t>
            </a:r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D11230C9-8CEE-BA46-BD96-3BA68D3B0C20}"/>
              </a:ext>
            </a:extLst>
          </p:cNvPr>
          <p:cNvSpPr/>
          <p:nvPr/>
        </p:nvSpPr>
        <p:spPr>
          <a:xfrm>
            <a:off x="5667852" y="2102493"/>
            <a:ext cx="3024511" cy="51191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00" b="1" dirty="0">
                <a:solidFill>
                  <a:schemeClr val="tx1"/>
                </a:solidFill>
              </a:rPr>
              <a:t>Prejudicial para ambos os indivíduos</a:t>
            </a:r>
          </a:p>
        </p:txBody>
      </p:sp>
      <p:sp>
        <p:nvSpPr>
          <p:cNvPr id="22" name="Retângulo Arredondado 21">
            <a:extLst>
              <a:ext uri="{FF2B5EF4-FFF2-40B4-BE49-F238E27FC236}">
                <a16:creationId xmlns:a16="http://schemas.microsoft.com/office/drawing/2014/main" id="{C9E4FA17-49F3-B74C-8F8D-8B4507580D9A}"/>
              </a:ext>
            </a:extLst>
          </p:cNvPr>
          <p:cNvSpPr/>
          <p:nvPr/>
        </p:nvSpPr>
        <p:spPr>
          <a:xfrm>
            <a:off x="5667851" y="2846818"/>
            <a:ext cx="3024511" cy="51191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00" b="1" dirty="0">
                <a:solidFill>
                  <a:schemeClr val="tx1"/>
                </a:solidFill>
              </a:rPr>
              <a:t>Benéfico para o predador e prejudicial para a presa</a:t>
            </a:r>
          </a:p>
        </p:txBody>
      </p:sp>
      <p:sp>
        <p:nvSpPr>
          <p:cNvPr id="23" name="Retângulo Arredondado 22">
            <a:extLst>
              <a:ext uri="{FF2B5EF4-FFF2-40B4-BE49-F238E27FC236}">
                <a16:creationId xmlns:a16="http://schemas.microsoft.com/office/drawing/2014/main" id="{8EF4B11E-8FD4-4840-8D11-0ABA6BBDA1C2}"/>
              </a:ext>
            </a:extLst>
          </p:cNvPr>
          <p:cNvSpPr/>
          <p:nvPr/>
        </p:nvSpPr>
        <p:spPr>
          <a:xfrm>
            <a:off x="5666954" y="3542100"/>
            <a:ext cx="3024511" cy="74827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00" b="1" dirty="0">
                <a:solidFill>
                  <a:schemeClr val="tx1"/>
                </a:solidFill>
              </a:rPr>
              <a:t>Benéfico para o comensal e indiferente para o outro indivíduo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C914460E-8FC1-5C44-95AB-B6D452ED8866}"/>
              </a:ext>
            </a:extLst>
          </p:cNvPr>
          <p:cNvSpPr txBox="1"/>
          <p:nvPr/>
        </p:nvSpPr>
        <p:spPr>
          <a:xfrm>
            <a:off x="4180179" y="2189171"/>
            <a:ext cx="1306221" cy="338554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600" dirty="0"/>
              <a:t>-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678C7C76-AA36-724F-A5D9-FC88EFDAC313}"/>
              </a:ext>
            </a:extLst>
          </p:cNvPr>
          <p:cNvSpPr txBox="1"/>
          <p:nvPr/>
        </p:nvSpPr>
        <p:spPr>
          <a:xfrm>
            <a:off x="2700189" y="2933496"/>
            <a:ext cx="1306221" cy="338554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600" dirty="0"/>
              <a:t>+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53D5E7B7-AACC-6347-9BA9-1FEA6932FBFC}"/>
              </a:ext>
            </a:extLst>
          </p:cNvPr>
          <p:cNvSpPr txBox="1"/>
          <p:nvPr/>
        </p:nvSpPr>
        <p:spPr>
          <a:xfrm>
            <a:off x="4181075" y="2933496"/>
            <a:ext cx="1306221" cy="338554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600" dirty="0"/>
              <a:t>-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1538EA4-F73E-4A4F-A502-6EA4A6E00821}"/>
              </a:ext>
            </a:extLst>
          </p:cNvPr>
          <p:cNvSpPr txBox="1"/>
          <p:nvPr/>
        </p:nvSpPr>
        <p:spPr>
          <a:xfrm>
            <a:off x="2706975" y="3731261"/>
            <a:ext cx="1306221" cy="338554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600" dirty="0"/>
              <a:t>+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6DDC5ACD-415B-2949-A6C1-D8D8859C2D39}"/>
              </a:ext>
            </a:extLst>
          </p:cNvPr>
          <p:cNvSpPr txBox="1"/>
          <p:nvPr/>
        </p:nvSpPr>
        <p:spPr>
          <a:xfrm>
            <a:off x="4187861" y="3731261"/>
            <a:ext cx="1306221" cy="338554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600" dirty="0"/>
              <a:t>0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F83D4A7A-626F-3B4F-9E48-52E47E0D2DBA}"/>
              </a:ext>
            </a:extLst>
          </p:cNvPr>
          <p:cNvSpPr txBox="1"/>
          <p:nvPr/>
        </p:nvSpPr>
        <p:spPr>
          <a:xfrm>
            <a:off x="2699293" y="4529026"/>
            <a:ext cx="1306221" cy="338554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600" dirty="0"/>
              <a:t>+</a:t>
            </a:r>
          </a:p>
        </p:txBody>
      </p:sp>
      <p:sp>
        <p:nvSpPr>
          <p:cNvPr id="29" name="Retângulo Arredondado 28">
            <a:extLst>
              <a:ext uri="{FF2B5EF4-FFF2-40B4-BE49-F238E27FC236}">
                <a16:creationId xmlns:a16="http://schemas.microsoft.com/office/drawing/2014/main" id="{83689DCC-73A2-FB44-B4B5-A4C989DFF92B}"/>
              </a:ext>
            </a:extLst>
          </p:cNvPr>
          <p:cNvSpPr/>
          <p:nvPr/>
        </p:nvSpPr>
        <p:spPr>
          <a:xfrm>
            <a:off x="328259" y="4386593"/>
            <a:ext cx="2197265" cy="59800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Mutualismo (facultativo)</a:t>
            </a:r>
          </a:p>
        </p:txBody>
      </p:sp>
      <p:sp>
        <p:nvSpPr>
          <p:cNvPr id="30" name="Retângulo Arredondado 29">
            <a:extLst>
              <a:ext uri="{FF2B5EF4-FFF2-40B4-BE49-F238E27FC236}">
                <a16:creationId xmlns:a16="http://schemas.microsoft.com/office/drawing/2014/main" id="{143A8217-9531-3B4E-B302-59298FCCE438}"/>
              </a:ext>
            </a:extLst>
          </p:cNvPr>
          <p:cNvSpPr/>
          <p:nvPr/>
        </p:nvSpPr>
        <p:spPr>
          <a:xfrm>
            <a:off x="327362" y="5136677"/>
            <a:ext cx="2197265" cy="59505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Mutualismo (obrigatório)</a:t>
            </a:r>
          </a:p>
        </p:txBody>
      </p:sp>
      <p:sp>
        <p:nvSpPr>
          <p:cNvPr id="31" name="Retângulo Arredondado 30">
            <a:extLst>
              <a:ext uri="{FF2B5EF4-FFF2-40B4-BE49-F238E27FC236}">
                <a16:creationId xmlns:a16="http://schemas.microsoft.com/office/drawing/2014/main" id="{77FFADB4-B7EA-4D46-9B5C-852B8A05157B}"/>
              </a:ext>
            </a:extLst>
          </p:cNvPr>
          <p:cNvSpPr/>
          <p:nvPr/>
        </p:nvSpPr>
        <p:spPr>
          <a:xfrm>
            <a:off x="327362" y="5897759"/>
            <a:ext cx="2197265" cy="61879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Parasitismo</a:t>
            </a:r>
          </a:p>
        </p:txBody>
      </p:sp>
      <p:sp>
        <p:nvSpPr>
          <p:cNvPr id="32" name="Retângulo Arredondado 31">
            <a:extLst>
              <a:ext uri="{FF2B5EF4-FFF2-40B4-BE49-F238E27FC236}">
                <a16:creationId xmlns:a16="http://schemas.microsoft.com/office/drawing/2014/main" id="{810FC401-F49F-A842-B4A0-4EADC30AE482}"/>
              </a:ext>
            </a:extLst>
          </p:cNvPr>
          <p:cNvSpPr/>
          <p:nvPr/>
        </p:nvSpPr>
        <p:spPr>
          <a:xfrm>
            <a:off x="5667852" y="4442348"/>
            <a:ext cx="3024511" cy="51191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00" b="1" dirty="0">
                <a:solidFill>
                  <a:schemeClr val="tx1"/>
                </a:solidFill>
              </a:rPr>
              <a:t>Benéfico para ambas as espécies</a:t>
            </a:r>
          </a:p>
        </p:txBody>
      </p:sp>
      <p:sp>
        <p:nvSpPr>
          <p:cNvPr id="33" name="Retângulo Arredondado 32">
            <a:extLst>
              <a:ext uri="{FF2B5EF4-FFF2-40B4-BE49-F238E27FC236}">
                <a16:creationId xmlns:a16="http://schemas.microsoft.com/office/drawing/2014/main" id="{83495F54-E299-3740-8CCE-2D5DC5705531}"/>
              </a:ext>
            </a:extLst>
          </p:cNvPr>
          <p:cNvSpPr/>
          <p:nvPr/>
        </p:nvSpPr>
        <p:spPr>
          <a:xfrm>
            <a:off x="5666955" y="5170130"/>
            <a:ext cx="3024511" cy="51191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00" b="1" dirty="0">
                <a:solidFill>
                  <a:schemeClr val="tx1"/>
                </a:solidFill>
              </a:rPr>
              <a:t>Benéfico para ambas as espécies</a:t>
            </a:r>
          </a:p>
        </p:txBody>
      </p:sp>
      <p:sp>
        <p:nvSpPr>
          <p:cNvPr id="34" name="Retângulo Arredondado 33">
            <a:extLst>
              <a:ext uri="{FF2B5EF4-FFF2-40B4-BE49-F238E27FC236}">
                <a16:creationId xmlns:a16="http://schemas.microsoft.com/office/drawing/2014/main" id="{83488CA7-43A9-A546-937A-D0EDA4C7400E}"/>
              </a:ext>
            </a:extLst>
          </p:cNvPr>
          <p:cNvSpPr/>
          <p:nvPr/>
        </p:nvSpPr>
        <p:spPr>
          <a:xfrm>
            <a:off x="5666955" y="5897759"/>
            <a:ext cx="3024511" cy="61879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00" b="1" dirty="0">
                <a:solidFill>
                  <a:schemeClr val="tx1"/>
                </a:solidFill>
              </a:rPr>
              <a:t>Benéfico para o parasita e prejudicial para o hospedeiro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10EA040A-B59D-D243-B233-9EB9AD093DDE}"/>
              </a:ext>
            </a:extLst>
          </p:cNvPr>
          <p:cNvSpPr txBox="1"/>
          <p:nvPr/>
        </p:nvSpPr>
        <p:spPr>
          <a:xfrm>
            <a:off x="4180179" y="4529026"/>
            <a:ext cx="1306221" cy="338554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600" dirty="0"/>
              <a:t>+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8D5B93A6-A837-E34B-AA43-5AE93836A1E6}"/>
              </a:ext>
            </a:extLst>
          </p:cNvPr>
          <p:cNvSpPr txBox="1"/>
          <p:nvPr/>
        </p:nvSpPr>
        <p:spPr>
          <a:xfrm>
            <a:off x="2699293" y="5256808"/>
            <a:ext cx="1306221" cy="338554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600" dirty="0"/>
              <a:t>+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35DAE2A4-EDD9-954D-8714-C9886EE7FF31}"/>
              </a:ext>
            </a:extLst>
          </p:cNvPr>
          <p:cNvSpPr txBox="1"/>
          <p:nvPr/>
        </p:nvSpPr>
        <p:spPr>
          <a:xfrm>
            <a:off x="4180179" y="5256808"/>
            <a:ext cx="1306221" cy="338554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600" dirty="0"/>
              <a:t>+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B00F0096-F04E-1741-8948-8DAD07092608}"/>
              </a:ext>
            </a:extLst>
          </p:cNvPr>
          <p:cNvSpPr txBox="1"/>
          <p:nvPr/>
        </p:nvSpPr>
        <p:spPr>
          <a:xfrm>
            <a:off x="2706079" y="6037877"/>
            <a:ext cx="1306221" cy="338554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600" dirty="0"/>
              <a:t>+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0BE1F1A4-DAE5-6542-BAEF-AEF3AD58E7AE}"/>
              </a:ext>
            </a:extLst>
          </p:cNvPr>
          <p:cNvSpPr txBox="1"/>
          <p:nvPr/>
        </p:nvSpPr>
        <p:spPr>
          <a:xfrm>
            <a:off x="4186965" y="6037877"/>
            <a:ext cx="1306221" cy="338554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600" dirty="0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2870120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3" grpId="0" animBg="1"/>
      <p:bldP spid="14" grpId="0" animBg="1"/>
      <p:bldP spid="20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1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8E1BE58E-8A03-E84D-83C7-D141DA7FBF3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5035"/>
          <a:stretch/>
        </p:blipFill>
        <p:spPr>
          <a:xfrm>
            <a:off x="1103971" y="702969"/>
            <a:ext cx="8040029" cy="6155032"/>
          </a:xfrm>
          <a:prstGeom prst="rect">
            <a:avLst/>
          </a:prstGeom>
        </p:spPr>
      </p:pic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35DAFBC6-0870-A147-9DC5-D4400ABFB7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PT" dirty="0"/>
              <a:t>Dinâmicas populacionais nos ecossistemas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3492640D-0974-EA40-A688-BE9A69DDFA5C}"/>
              </a:ext>
            </a:extLst>
          </p:cNvPr>
          <p:cNvSpPr/>
          <p:nvPr/>
        </p:nvSpPr>
        <p:spPr>
          <a:xfrm>
            <a:off x="327362" y="1446406"/>
            <a:ext cx="298455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pt-PT" sz="2200" dirty="0">
                <a:latin typeface="Arial" panose="020B0604020202020204" pitchFamily="34" charset="0"/>
                <a:cs typeface="Arial" panose="020B0604020202020204" pitchFamily="34" charset="0"/>
              </a:rPr>
              <a:t>Os</a:t>
            </a:r>
            <a:r>
              <a:rPr lang="pt-PT" sz="2200" b="1" dirty="0">
                <a:latin typeface="Arial" panose="020B0604020202020204" pitchFamily="34" charset="0"/>
                <a:cs typeface="Arial" panose="020B0604020202020204" pitchFamily="34" charset="0"/>
              </a:rPr>
              <a:t> ecossistemas </a:t>
            </a:r>
            <a:r>
              <a:rPr lang="pt-PT" sz="2200" dirty="0">
                <a:latin typeface="Arial" panose="020B0604020202020204" pitchFamily="34" charset="0"/>
                <a:cs typeface="Arial" panose="020B0604020202020204" pitchFamily="34" charset="0"/>
              </a:rPr>
              <a:t>são </a:t>
            </a:r>
            <a:r>
              <a:rPr lang="pt-PT" sz="2200" b="1" dirty="0">
                <a:latin typeface="Arial" panose="020B0604020202020204" pitchFamily="34" charset="0"/>
                <a:cs typeface="Arial" panose="020B0604020202020204" pitchFamily="34" charset="0"/>
              </a:rPr>
              <a:t>sistemas</a:t>
            </a:r>
            <a:r>
              <a:rPr lang="pt-PT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200" b="1" dirty="0">
                <a:latin typeface="Arial" panose="020B0604020202020204" pitchFamily="34" charset="0"/>
                <a:cs typeface="Arial" panose="020B0604020202020204" pitchFamily="34" charset="0"/>
              </a:rPr>
              <a:t>abertos</a:t>
            </a:r>
            <a:r>
              <a:rPr lang="pt-PT" sz="2200" dirty="0">
                <a:latin typeface="Arial" panose="020B0604020202020204" pitchFamily="34" charset="0"/>
                <a:cs typeface="Arial" panose="020B0604020202020204" pitchFamily="34" charset="0"/>
              </a:rPr>
              <a:t> que trocam energia e matéria com o meio exterior.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770D59EF-F62A-1843-A999-17ECAC1006A4}"/>
              </a:ext>
            </a:extLst>
          </p:cNvPr>
          <p:cNvSpPr txBox="1"/>
          <p:nvPr/>
        </p:nvSpPr>
        <p:spPr>
          <a:xfrm>
            <a:off x="6913756" y="2677512"/>
            <a:ext cx="1662823" cy="369332"/>
          </a:xfrm>
          <a:prstGeom prst="rect">
            <a:avLst/>
          </a:prstGeom>
          <a:solidFill>
            <a:srgbClr val="E09372"/>
          </a:solidFill>
          <a:ln w="25400">
            <a:solidFill>
              <a:schemeClr val="bg1"/>
            </a:solidFill>
            <a:prstDash val="sysDot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71587"/>
                      <a:gd name="connsiteY0" fmla="*/ 0 h 400110"/>
                      <a:gd name="connsiteX1" fmla="*/ 661225 w 1271587"/>
                      <a:gd name="connsiteY1" fmla="*/ 0 h 400110"/>
                      <a:gd name="connsiteX2" fmla="*/ 1271587 w 1271587"/>
                      <a:gd name="connsiteY2" fmla="*/ 0 h 400110"/>
                      <a:gd name="connsiteX3" fmla="*/ 1271587 w 1271587"/>
                      <a:gd name="connsiteY3" fmla="*/ 400110 h 400110"/>
                      <a:gd name="connsiteX4" fmla="*/ 648509 w 1271587"/>
                      <a:gd name="connsiteY4" fmla="*/ 400110 h 400110"/>
                      <a:gd name="connsiteX5" fmla="*/ 0 w 1271587"/>
                      <a:gd name="connsiteY5" fmla="*/ 400110 h 400110"/>
                      <a:gd name="connsiteX6" fmla="*/ 0 w 1271587"/>
                      <a:gd name="connsiteY6" fmla="*/ 0 h 4001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71587" h="400110" fill="none" extrusionOk="0">
                        <a:moveTo>
                          <a:pt x="0" y="0"/>
                        </a:moveTo>
                        <a:cubicBezTo>
                          <a:pt x="296267" y="-6096"/>
                          <a:pt x="373790" y="-2614"/>
                          <a:pt x="661225" y="0"/>
                        </a:cubicBezTo>
                        <a:cubicBezTo>
                          <a:pt x="948661" y="2614"/>
                          <a:pt x="1081547" y="-4975"/>
                          <a:pt x="1271587" y="0"/>
                        </a:cubicBezTo>
                        <a:cubicBezTo>
                          <a:pt x="1265892" y="119692"/>
                          <a:pt x="1276645" y="201345"/>
                          <a:pt x="1271587" y="400110"/>
                        </a:cubicBezTo>
                        <a:cubicBezTo>
                          <a:pt x="1100872" y="414652"/>
                          <a:pt x="845303" y="395476"/>
                          <a:pt x="648509" y="400110"/>
                        </a:cubicBezTo>
                        <a:cubicBezTo>
                          <a:pt x="451715" y="404744"/>
                          <a:pt x="169028" y="377091"/>
                          <a:pt x="0" y="400110"/>
                        </a:cubicBezTo>
                        <a:cubicBezTo>
                          <a:pt x="-8453" y="278665"/>
                          <a:pt x="-14339" y="89704"/>
                          <a:pt x="0" y="0"/>
                        </a:cubicBezTo>
                        <a:close/>
                      </a:path>
                      <a:path w="1271587" h="400110" stroke="0" extrusionOk="0">
                        <a:moveTo>
                          <a:pt x="0" y="0"/>
                        </a:moveTo>
                        <a:cubicBezTo>
                          <a:pt x="152891" y="24708"/>
                          <a:pt x="453020" y="6205"/>
                          <a:pt x="623078" y="0"/>
                        </a:cubicBezTo>
                        <a:cubicBezTo>
                          <a:pt x="793136" y="-6205"/>
                          <a:pt x="1013403" y="-1056"/>
                          <a:pt x="1271587" y="0"/>
                        </a:cubicBezTo>
                        <a:cubicBezTo>
                          <a:pt x="1264522" y="121854"/>
                          <a:pt x="1283294" y="286547"/>
                          <a:pt x="1271587" y="400110"/>
                        </a:cubicBezTo>
                        <a:cubicBezTo>
                          <a:pt x="1102828" y="392255"/>
                          <a:pt x="862974" y="427199"/>
                          <a:pt x="635794" y="400110"/>
                        </a:cubicBezTo>
                        <a:cubicBezTo>
                          <a:pt x="408614" y="373021"/>
                          <a:pt x="227948" y="377296"/>
                          <a:pt x="0" y="400110"/>
                        </a:cubicBezTo>
                        <a:cubicBezTo>
                          <a:pt x="-9402" y="214167"/>
                          <a:pt x="7985" y="187328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pt-PT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Mortalidade</a:t>
            </a:r>
            <a:endParaRPr lang="pt-PT" sz="2000" b="1" dirty="0">
              <a:solidFill>
                <a:schemeClr val="bg1"/>
              </a:solidFill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905AD5E1-2EDD-9743-AA22-8A2B14D074AA}"/>
              </a:ext>
            </a:extLst>
          </p:cNvPr>
          <p:cNvSpPr txBox="1"/>
          <p:nvPr/>
        </p:nvSpPr>
        <p:spPr>
          <a:xfrm>
            <a:off x="7162520" y="4398424"/>
            <a:ext cx="1662823" cy="369332"/>
          </a:xfrm>
          <a:prstGeom prst="rect">
            <a:avLst/>
          </a:prstGeom>
          <a:solidFill>
            <a:srgbClr val="E09372"/>
          </a:solidFill>
          <a:ln w="25400">
            <a:solidFill>
              <a:schemeClr val="bg1"/>
            </a:solidFill>
            <a:prstDash val="sysDot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71587"/>
                      <a:gd name="connsiteY0" fmla="*/ 0 h 400110"/>
                      <a:gd name="connsiteX1" fmla="*/ 661225 w 1271587"/>
                      <a:gd name="connsiteY1" fmla="*/ 0 h 400110"/>
                      <a:gd name="connsiteX2" fmla="*/ 1271587 w 1271587"/>
                      <a:gd name="connsiteY2" fmla="*/ 0 h 400110"/>
                      <a:gd name="connsiteX3" fmla="*/ 1271587 w 1271587"/>
                      <a:gd name="connsiteY3" fmla="*/ 400110 h 400110"/>
                      <a:gd name="connsiteX4" fmla="*/ 648509 w 1271587"/>
                      <a:gd name="connsiteY4" fmla="*/ 400110 h 400110"/>
                      <a:gd name="connsiteX5" fmla="*/ 0 w 1271587"/>
                      <a:gd name="connsiteY5" fmla="*/ 400110 h 400110"/>
                      <a:gd name="connsiteX6" fmla="*/ 0 w 1271587"/>
                      <a:gd name="connsiteY6" fmla="*/ 0 h 4001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71587" h="400110" fill="none" extrusionOk="0">
                        <a:moveTo>
                          <a:pt x="0" y="0"/>
                        </a:moveTo>
                        <a:cubicBezTo>
                          <a:pt x="296267" y="-6096"/>
                          <a:pt x="373790" y="-2614"/>
                          <a:pt x="661225" y="0"/>
                        </a:cubicBezTo>
                        <a:cubicBezTo>
                          <a:pt x="948661" y="2614"/>
                          <a:pt x="1081547" y="-4975"/>
                          <a:pt x="1271587" y="0"/>
                        </a:cubicBezTo>
                        <a:cubicBezTo>
                          <a:pt x="1265892" y="119692"/>
                          <a:pt x="1276645" y="201345"/>
                          <a:pt x="1271587" y="400110"/>
                        </a:cubicBezTo>
                        <a:cubicBezTo>
                          <a:pt x="1100872" y="414652"/>
                          <a:pt x="845303" y="395476"/>
                          <a:pt x="648509" y="400110"/>
                        </a:cubicBezTo>
                        <a:cubicBezTo>
                          <a:pt x="451715" y="404744"/>
                          <a:pt x="169028" y="377091"/>
                          <a:pt x="0" y="400110"/>
                        </a:cubicBezTo>
                        <a:cubicBezTo>
                          <a:pt x="-8453" y="278665"/>
                          <a:pt x="-14339" y="89704"/>
                          <a:pt x="0" y="0"/>
                        </a:cubicBezTo>
                        <a:close/>
                      </a:path>
                      <a:path w="1271587" h="400110" stroke="0" extrusionOk="0">
                        <a:moveTo>
                          <a:pt x="0" y="0"/>
                        </a:moveTo>
                        <a:cubicBezTo>
                          <a:pt x="152891" y="24708"/>
                          <a:pt x="453020" y="6205"/>
                          <a:pt x="623078" y="0"/>
                        </a:cubicBezTo>
                        <a:cubicBezTo>
                          <a:pt x="793136" y="-6205"/>
                          <a:pt x="1013403" y="-1056"/>
                          <a:pt x="1271587" y="0"/>
                        </a:cubicBezTo>
                        <a:cubicBezTo>
                          <a:pt x="1264522" y="121854"/>
                          <a:pt x="1283294" y="286547"/>
                          <a:pt x="1271587" y="400110"/>
                        </a:cubicBezTo>
                        <a:cubicBezTo>
                          <a:pt x="1102828" y="392255"/>
                          <a:pt x="862974" y="427199"/>
                          <a:pt x="635794" y="400110"/>
                        </a:cubicBezTo>
                        <a:cubicBezTo>
                          <a:pt x="408614" y="373021"/>
                          <a:pt x="227948" y="377296"/>
                          <a:pt x="0" y="400110"/>
                        </a:cubicBezTo>
                        <a:cubicBezTo>
                          <a:pt x="-9402" y="214167"/>
                          <a:pt x="7985" y="187328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pt-PT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Emigração</a:t>
            </a:r>
            <a:endParaRPr lang="pt-PT" sz="2000" b="1" dirty="0">
              <a:solidFill>
                <a:schemeClr val="bg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E13383B-910D-3B45-BF80-7DFC97985BE4}"/>
              </a:ext>
            </a:extLst>
          </p:cNvPr>
          <p:cNvSpPr txBox="1"/>
          <p:nvPr/>
        </p:nvSpPr>
        <p:spPr>
          <a:xfrm>
            <a:off x="1234068" y="3922732"/>
            <a:ext cx="1662823" cy="369332"/>
          </a:xfrm>
          <a:prstGeom prst="rect">
            <a:avLst/>
          </a:prstGeom>
          <a:solidFill>
            <a:srgbClr val="83C0EE"/>
          </a:solidFill>
          <a:ln w="25400">
            <a:solidFill>
              <a:schemeClr val="bg1"/>
            </a:solidFill>
            <a:prstDash val="sysDot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71587"/>
                      <a:gd name="connsiteY0" fmla="*/ 0 h 400110"/>
                      <a:gd name="connsiteX1" fmla="*/ 661225 w 1271587"/>
                      <a:gd name="connsiteY1" fmla="*/ 0 h 400110"/>
                      <a:gd name="connsiteX2" fmla="*/ 1271587 w 1271587"/>
                      <a:gd name="connsiteY2" fmla="*/ 0 h 400110"/>
                      <a:gd name="connsiteX3" fmla="*/ 1271587 w 1271587"/>
                      <a:gd name="connsiteY3" fmla="*/ 400110 h 400110"/>
                      <a:gd name="connsiteX4" fmla="*/ 648509 w 1271587"/>
                      <a:gd name="connsiteY4" fmla="*/ 400110 h 400110"/>
                      <a:gd name="connsiteX5" fmla="*/ 0 w 1271587"/>
                      <a:gd name="connsiteY5" fmla="*/ 400110 h 400110"/>
                      <a:gd name="connsiteX6" fmla="*/ 0 w 1271587"/>
                      <a:gd name="connsiteY6" fmla="*/ 0 h 4001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71587" h="400110" fill="none" extrusionOk="0">
                        <a:moveTo>
                          <a:pt x="0" y="0"/>
                        </a:moveTo>
                        <a:cubicBezTo>
                          <a:pt x="296267" y="-6096"/>
                          <a:pt x="373790" y="-2614"/>
                          <a:pt x="661225" y="0"/>
                        </a:cubicBezTo>
                        <a:cubicBezTo>
                          <a:pt x="948661" y="2614"/>
                          <a:pt x="1081547" y="-4975"/>
                          <a:pt x="1271587" y="0"/>
                        </a:cubicBezTo>
                        <a:cubicBezTo>
                          <a:pt x="1265892" y="119692"/>
                          <a:pt x="1276645" y="201345"/>
                          <a:pt x="1271587" y="400110"/>
                        </a:cubicBezTo>
                        <a:cubicBezTo>
                          <a:pt x="1100872" y="414652"/>
                          <a:pt x="845303" y="395476"/>
                          <a:pt x="648509" y="400110"/>
                        </a:cubicBezTo>
                        <a:cubicBezTo>
                          <a:pt x="451715" y="404744"/>
                          <a:pt x="169028" y="377091"/>
                          <a:pt x="0" y="400110"/>
                        </a:cubicBezTo>
                        <a:cubicBezTo>
                          <a:pt x="-8453" y="278665"/>
                          <a:pt x="-14339" y="89704"/>
                          <a:pt x="0" y="0"/>
                        </a:cubicBezTo>
                        <a:close/>
                      </a:path>
                      <a:path w="1271587" h="400110" stroke="0" extrusionOk="0">
                        <a:moveTo>
                          <a:pt x="0" y="0"/>
                        </a:moveTo>
                        <a:cubicBezTo>
                          <a:pt x="152891" y="24708"/>
                          <a:pt x="453020" y="6205"/>
                          <a:pt x="623078" y="0"/>
                        </a:cubicBezTo>
                        <a:cubicBezTo>
                          <a:pt x="793136" y="-6205"/>
                          <a:pt x="1013403" y="-1056"/>
                          <a:pt x="1271587" y="0"/>
                        </a:cubicBezTo>
                        <a:cubicBezTo>
                          <a:pt x="1264522" y="121854"/>
                          <a:pt x="1283294" y="286547"/>
                          <a:pt x="1271587" y="400110"/>
                        </a:cubicBezTo>
                        <a:cubicBezTo>
                          <a:pt x="1102828" y="392255"/>
                          <a:pt x="862974" y="427199"/>
                          <a:pt x="635794" y="400110"/>
                        </a:cubicBezTo>
                        <a:cubicBezTo>
                          <a:pt x="408614" y="373021"/>
                          <a:pt x="227948" y="377296"/>
                          <a:pt x="0" y="400110"/>
                        </a:cubicBezTo>
                        <a:cubicBezTo>
                          <a:pt x="-9402" y="214167"/>
                          <a:pt x="7985" y="187328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pt-PT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Imigração</a:t>
            </a:r>
            <a:endParaRPr lang="pt-PT" sz="2000" b="1" dirty="0">
              <a:solidFill>
                <a:schemeClr val="bg1"/>
              </a:solidFill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C0229044-324D-E34C-9F38-633D9C430865}"/>
              </a:ext>
            </a:extLst>
          </p:cNvPr>
          <p:cNvSpPr txBox="1"/>
          <p:nvPr/>
        </p:nvSpPr>
        <p:spPr>
          <a:xfrm>
            <a:off x="988225" y="6361132"/>
            <a:ext cx="1662823" cy="369332"/>
          </a:xfrm>
          <a:prstGeom prst="rect">
            <a:avLst/>
          </a:prstGeom>
          <a:solidFill>
            <a:srgbClr val="83C0EE"/>
          </a:solidFill>
          <a:ln w="25400">
            <a:solidFill>
              <a:schemeClr val="bg1"/>
            </a:solidFill>
            <a:prstDash val="sysDot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71587"/>
                      <a:gd name="connsiteY0" fmla="*/ 0 h 400110"/>
                      <a:gd name="connsiteX1" fmla="*/ 661225 w 1271587"/>
                      <a:gd name="connsiteY1" fmla="*/ 0 h 400110"/>
                      <a:gd name="connsiteX2" fmla="*/ 1271587 w 1271587"/>
                      <a:gd name="connsiteY2" fmla="*/ 0 h 400110"/>
                      <a:gd name="connsiteX3" fmla="*/ 1271587 w 1271587"/>
                      <a:gd name="connsiteY3" fmla="*/ 400110 h 400110"/>
                      <a:gd name="connsiteX4" fmla="*/ 648509 w 1271587"/>
                      <a:gd name="connsiteY4" fmla="*/ 400110 h 400110"/>
                      <a:gd name="connsiteX5" fmla="*/ 0 w 1271587"/>
                      <a:gd name="connsiteY5" fmla="*/ 400110 h 400110"/>
                      <a:gd name="connsiteX6" fmla="*/ 0 w 1271587"/>
                      <a:gd name="connsiteY6" fmla="*/ 0 h 4001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71587" h="400110" fill="none" extrusionOk="0">
                        <a:moveTo>
                          <a:pt x="0" y="0"/>
                        </a:moveTo>
                        <a:cubicBezTo>
                          <a:pt x="296267" y="-6096"/>
                          <a:pt x="373790" y="-2614"/>
                          <a:pt x="661225" y="0"/>
                        </a:cubicBezTo>
                        <a:cubicBezTo>
                          <a:pt x="948661" y="2614"/>
                          <a:pt x="1081547" y="-4975"/>
                          <a:pt x="1271587" y="0"/>
                        </a:cubicBezTo>
                        <a:cubicBezTo>
                          <a:pt x="1265892" y="119692"/>
                          <a:pt x="1276645" y="201345"/>
                          <a:pt x="1271587" y="400110"/>
                        </a:cubicBezTo>
                        <a:cubicBezTo>
                          <a:pt x="1100872" y="414652"/>
                          <a:pt x="845303" y="395476"/>
                          <a:pt x="648509" y="400110"/>
                        </a:cubicBezTo>
                        <a:cubicBezTo>
                          <a:pt x="451715" y="404744"/>
                          <a:pt x="169028" y="377091"/>
                          <a:pt x="0" y="400110"/>
                        </a:cubicBezTo>
                        <a:cubicBezTo>
                          <a:pt x="-8453" y="278665"/>
                          <a:pt x="-14339" y="89704"/>
                          <a:pt x="0" y="0"/>
                        </a:cubicBezTo>
                        <a:close/>
                      </a:path>
                      <a:path w="1271587" h="400110" stroke="0" extrusionOk="0">
                        <a:moveTo>
                          <a:pt x="0" y="0"/>
                        </a:moveTo>
                        <a:cubicBezTo>
                          <a:pt x="152891" y="24708"/>
                          <a:pt x="453020" y="6205"/>
                          <a:pt x="623078" y="0"/>
                        </a:cubicBezTo>
                        <a:cubicBezTo>
                          <a:pt x="793136" y="-6205"/>
                          <a:pt x="1013403" y="-1056"/>
                          <a:pt x="1271587" y="0"/>
                        </a:cubicBezTo>
                        <a:cubicBezTo>
                          <a:pt x="1264522" y="121854"/>
                          <a:pt x="1283294" y="286547"/>
                          <a:pt x="1271587" y="400110"/>
                        </a:cubicBezTo>
                        <a:cubicBezTo>
                          <a:pt x="1102828" y="392255"/>
                          <a:pt x="862974" y="427199"/>
                          <a:pt x="635794" y="400110"/>
                        </a:cubicBezTo>
                        <a:cubicBezTo>
                          <a:pt x="408614" y="373021"/>
                          <a:pt x="227948" y="377296"/>
                          <a:pt x="0" y="400110"/>
                        </a:cubicBezTo>
                        <a:cubicBezTo>
                          <a:pt x="-9402" y="214167"/>
                          <a:pt x="7985" y="187328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pt-PT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Natalidade</a:t>
            </a:r>
            <a:endParaRPr lang="pt-PT" sz="2000" b="1" dirty="0">
              <a:solidFill>
                <a:schemeClr val="bg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6D1B22D-4BF4-974C-B494-2ED0B32D6615}"/>
              </a:ext>
            </a:extLst>
          </p:cNvPr>
          <p:cNvSpPr txBox="1"/>
          <p:nvPr/>
        </p:nvSpPr>
        <p:spPr>
          <a:xfrm>
            <a:off x="3860801" y="2077348"/>
            <a:ext cx="1835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Águia-pesqueira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C2D8F79E-FD0D-1E40-9065-8938A0B5097E}"/>
              </a:ext>
            </a:extLst>
          </p:cNvPr>
          <p:cNvSpPr txBox="1"/>
          <p:nvPr/>
        </p:nvSpPr>
        <p:spPr>
          <a:xfrm>
            <a:off x="6827463" y="5934670"/>
            <a:ext cx="1835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dirty="0"/>
              <a:t>Carpa</a:t>
            </a:r>
          </a:p>
        </p:txBody>
      </p:sp>
    </p:spTree>
    <p:extLst>
      <p:ext uri="{BB962C8B-B14F-4D97-AF65-F5344CB8AC3E}">
        <p14:creationId xmlns:p14="http://schemas.microsoft.com/office/powerpoint/2010/main" val="1049410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allAtOnce"/>
      <p:bldP spid="8" grpId="0" animBg="1"/>
      <p:bldP spid="9" grpId="0" animBg="1"/>
      <p:bldP spid="10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35DAFBC6-0870-A147-9DC5-D4400ABFB7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PT" dirty="0"/>
              <a:t>Dinâmicas populacionais nos ecossistemas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3492640D-0974-EA40-A688-BE9A69DDFA5C}"/>
              </a:ext>
            </a:extLst>
          </p:cNvPr>
          <p:cNvSpPr/>
          <p:nvPr/>
        </p:nvSpPr>
        <p:spPr>
          <a:xfrm>
            <a:off x="327362" y="1162942"/>
            <a:ext cx="8302288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As </a:t>
            </a:r>
            <a:r>
              <a:rPr lang="pt-PT" sz="2000" b="1" dirty="0">
                <a:latin typeface="Arial" panose="020B0604020202020204" pitchFamily="34" charset="0"/>
                <a:cs typeface="Arial" panose="020B0604020202020204" pitchFamily="34" charset="0"/>
              </a:rPr>
              <a:t>relações bióticas </a:t>
            </a: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devem manter-se dentro de certos </a:t>
            </a:r>
            <a:r>
              <a:rPr lang="pt-PT" sz="2000" b="1" dirty="0">
                <a:latin typeface="Arial" panose="020B0604020202020204" pitchFamily="34" charset="0"/>
                <a:cs typeface="Arial" panose="020B0604020202020204" pitchFamily="34" charset="0"/>
              </a:rPr>
              <a:t>limites</a:t>
            </a: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, por exemplo, a relação entre a diminuição súbita de presas desencadeia a diminuição do número de predadores, levando ao equilíbrio dinâmico.</a:t>
            </a:r>
          </a:p>
          <a:p>
            <a:pPr marL="342900" indent="-342900"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Quando tal não acontece corre-se o </a:t>
            </a:r>
            <a:r>
              <a:rPr lang="pt-PT" sz="2000" b="1" dirty="0">
                <a:latin typeface="Arial" panose="020B0604020202020204" pitchFamily="34" charset="0"/>
                <a:cs typeface="Arial" panose="020B0604020202020204" pitchFamily="34" charset="0"/>
              </a:rPr>
              <a:t>risco</a:t>
            </a: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 de se </a:t>
            </a:r>
            <a:r>
              <a:rPr lang="pt-PT" sz="2000" b="1" dirty="0">
                <a:latin typeface="Arial" panose="020B0604020202020204" pitchFamily="34" charset="0"/>
                <a:cs typeface="Arial" panose="020B0604020202020204" pitchFamily="34" charset="0"/>
              </a:rPr>
              <a:t>extinguirem</a:t>
            </a: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 certas populações ou até as espécies.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98E660A-F8C7-B442-9951-C8E923583DD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230" r="8211" b="15664"/>
          <a:stretch/>
        </p:blipFill>
        <p:spPr>
          <a:xfrm>
            <a:off x="1" y="1720960"/>
            <a:ext cx="9144000" cy="513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27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35DAFBC6-0870-A147-9DC5-D4400ABFB7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PT" dirty="0"/>
              <a:t>Dinâmicas populacionais nos ecossistemas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3492640D-0974-EA40-A688-BE9A69DDFA5C}"/>
              </a:ext>
            </a:extLst>
          </p:cNvPr>
          <p:cNvSpPr/>
          <p:nvPr/>
        </p:nvSpPr>
        <p:spPr>
          <a:xfrm>
            <a:off x="327362" y="1199518"/>
            <a:ext cx="8302288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pt-PT" sz="22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PT" sz="2200" b="1" dirty="0"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  <a:r>
              <a:rPr lang="pt-PT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200" b="1" dirty="0">
                <a:latin typeface="Arial" panose="020B0604020202020204" pitchFamily="34" charset="0"/>
                <a:cs typeface="Arial" panose="020B0604020202020204" pitchFamily="34" charset="0"/>
              </a:rPr>
              <a:t>de espécies </a:t>
            </a:r>
            <a:r>
              <a:rPr lang="pt-PT" sz="2200" dirty="0">
                <a:latin typeface="Arial" panose="020B0604020202020204" pitchFamily="34" charset="0"/>
                <a:cs typeface="Arial" panose="020B0604020202020204" pitchFamily="34" charset="0"/>
              </a:rPr>
              <a:t>típicas de </a:t>
            </a:r>
            <a:r>
              <a:rPr lang="pt-PT" sz="2200" b="1" dirty="0">
                <a:latin typeface="Arial" panose="020B0604020202020204" pitchFamily="34" charset="0"/>
                <a:cs typeface="Arial" panose="020B0604020202020204" pitchFamily="34" charset="0"/>
              </a:rPr>
              <a:t>outras regiões</a:t>
            </a:r>
            <a:r>
              <a:rPr lang="pt-PT" sz="2200" dirty="0">
                <a:latin typeface="Arial" panose="020B0604020202020204" pitchFamily="34" charset="0"/>
                <a:cs typeface="Arial" panose="020B0604020202020204" pitchFamily="34" charset="0"/>
              </a:rPr>
              <a:t>, num dado ecossistema onde </a:t>
            </a:r>
            <a:r>
              <a:rPr lang="pt-PT" sz="2200" b="1" dirty="0">
                <a:latin typeface="Arial" panose="020B0604020202020204" pitchFamily="34" charset="0"/>
                <a:cs typeface="Arial" panose="020B0604020202020204" pitchFamily="34" charset="0"/>
              </a:rPr>
              <a:t>não encontram predadores</a:t>
            </a:r>
            <a:r>
              <a:rPr lang="pt-PT" sz="2200" dirty="0">
                <a:latin typeface="Arial" panose="020B0604020202020204" pitchFamily="34" charset="0"/>
                <a:cs typeface="Arial" panose="020B0604020202020204" pitchFamily="34" charset="0"/>
              </a:rPr>
              <a:t>, pode levar ao seu desenvolvimento e evolução nesse ecossistema, em </a:t>
            </a:r>
            <a:r>
              <a:rPr lang="pt-PT" sz="2200" b="1" dirty="0">
                <a:latin typeface="Arial" panose="020B0604020202020204" pitchFamily="34" charset="0"/>
                <a:cs typeface="Arial" panose="020B0604020202020204" pitchFamily="34" charset="0"/>
              </a:rPr>
              <a:t>prejuízo de outras espécies</a:t>
            </a:r>
            <a:r>
              <a:rPr lang="pt-PT" sz="2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342900" indent="-342900"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pt-PT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E9DB282-113E-F246-9548-C4F6DBF915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07356"/>
            <a:ext cx="9144000" cy="5150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450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allAtOnce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0307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39BA2A4D-7A87-1A44-8CCA-C7986947142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PT" dirty="0"/>
              <a:t>Testa o que sabes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88E65C3E-33D5-AE42-BD80-310ECBFB5FB2}"/>
              </a:ext>
            </a:extLst>
          </p:cNvPr>
          <p:cNvSpPr/>
          <p:nvPr/>
        </p:nvSpPr>
        <p:spPr>
          <a:xfrm>
            <a:off x="327362" y="1770808"/>
            <a:ext cx="84979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b="1" dirty="0">
                <a:solidFill>
                  <a:srgbClr val="000000"/>
                </a:solidFill>
                <a:ea typeface="Palatino" pitchFamily="-110" charset="0"/>
                <a:cs typeface="Arial"/>
                <a:sym typeface="Palatino" pitchFamily="-110" charset="0"/>
              </a:rPr>
              <a:t>1 |</a:t>
            </a:r>
            <a:r>
              <a:rPr lang="pt-PT" sz="2800" dirty="0">
                <a:solidFill>
                  <a:srgbClr val="000000"/>
                </a:solidFill>
                <a:ea typeface="Palatino" pitchFamily="-110" charset="0"/>
                <a:cs typeface="Arial"/>
                <a:sym typeface="Palatino" pitchFamily="-110" charset="0"/>
              </a:rPr>
              <a:t> </a:t>
            </a:r>
            <a:r>
              <a:rPr lang="pt-PT" sz="2400" dirty="0">
                <a:solidFill>
                  <a:srgbClr val="000000"/>
                </a:solidFill>
                <a:ea typeface="Palatino" pitchFamily="-110" charset="0"/>
                <a:cs typeface="Arial"/>
                <a:sym typeface="Palatino" pitchFamily="-110" charset="0"/>
              </a:rPr>
              <a:t>As relações bióticas são interações entre ...</a:t>
            </a:r>
          </a:p>
        </p:txBody>
      </p:sp>
      <p:sp>
        <p:nvSpPr>
          <p:cNvPr id="4" name="Rectangle 27">
            <a:hlinkClick r:id="rId2" action="ppaction://hlinksldjump"/>
            <a:extLst>
              <a:ext uri="{FF2B5EF4-FFF2-40B4-BE49-F238E27FC236}">
                <a16:creationId xmlns:a16="http://schemas.microsoft.com/office/drawing/2014/main" id="{50791711-4421-D444-A749-C08C3121333C}"/>
              </a:ext>
            </a:extLst>
          </p:cNvPr>
          <p:cNvSpPr/>
          <p:nvPr/>
        </p:nvSpPr>
        <p:spPr>
          <a:xfrm>
            <a:off x="670416" y="3054870"/>
            <a:ext cx="4789480" cy="748260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800" b="1" dirty="0"/>
              <a:t>A | </a:t>
            </a:r>
            <a:r>
              <a:rPr lang="pt-PT" sz="2800" dirty="0"/>
              <a:t>os seres vivos e o ambiente.</a:t>
            </a:r>
          </a:p>
        </p:txBody>
      </p:sp>
      <p:sp>
        <p:nvSpPr>
          <p:cNvPr id="5" name="Rectangle 27">
            <a:hlinkClick r:id="rId3" action="ppaction://hlinksldjump"/>
            <a:extLst>
              <a:ext uri="{FF2B5EF4-FFF2-40B4-BE49-F238E27FC236}">
                <a16:creationId xmlns:a16="http://schemas.microsoft.com/office/drawing/2014/main" id="{339CE0B9-571A-B949-B148-D0CAE01618A2}"/>
              </a:ext>
            </a:extLst>
          </p:cNvPr>
          <p:cNvSpPr/>
          <p:nvPr/>
        </p:nvSpPr>
        <p:spPr>
          <a:xfrm>
            <a:off x="670415" y="3962590"/>
            <a:ext cx="4789481" cy="748260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800" b="1" dirty="0"/>
              <a:t>B | </a:t>
            </a:r>
            <a:r>
              <a:rPr lang="pt-PT" sz="2800" dirty="0"/>
              <a:t>os seres vivos entre si.</a:t>
            </a:r>
          </a:p>
        </p:txBody>
      </p:sp>
      <p:sp>
        <p:nvSpPr>
          <p:cNvPr id="6" name="Rectangle 27">
            <a:hlinkClick r:id="rId2" action="ppaction://hlinksldjump"/>
            <a:extLst>
              <a:ext uri="{FF2B5EF4-FFF2-40B4-BE49-F238E27FC236}">
                <a16:creationId xmlns:a16="http://schemas.microsoft.com/office/drawing/2014/main" id="{86515266-4643-3441-9EBD-93C0FA18BCDF}"/>
              </a:ext>
            </a:extLst>
          </p:cNvPr>
          <p:cNvSpPr/>
          <p:nvPr/>
        </p:nvSpPr>
        <p:spPr>
          <a:xfrm>
            <a:off x="670415" y="4870310"/>
            <a:ext cx="4789481" cy="748260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800" b="1" dirty="0"/>
              <a:t>C | </a:t>
            </a:r>
            <a:r>
              <a:rPr lang="pt-PT" sz="2800" dirty="0"/>
              <a:t>os fatores abióticos.</a:t>
            </a:r>
          </a:p>
        </p:txBody>
      </p:sp>
    </p:spTree>
    <p:extLst>
      <p:ext uri="{BB962C8B-B14F-4D97-AF65-F5344CB8AC3E}">
        <p14:creationId xmlns:p14="http://schemas.microsoft.com/office/powerpoint/2010/main" val="3318035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39BA2A4D-7A87-1A44-8CCA-C7986947142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PT" dirty="0"/>
              <a:t>Testa o que sabes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88E65C3E-33D5-AE42-BD80-310ECBFB5FB2}"/>
              </a:ext>
            </a:extLst>
          </p:cNvPr>
          <p:cNvSpPr/>
          <p:nvPr/>
        </p:nvSpPr>
        <p:spPr>
          <a:xfrm>
            <a:off x="327362" y="1770808"/>
            <a:ext cx="84979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b="1" dirty="0">
                <a:solidFill>
                  <a:srgbClr val="000000"/>
                </a:solidFill>
                <a:ea typeface="Palatino" pitchFamily="-110" charset="0"/>
                <a:cs typeface="Arial"/>
                <a:sym typeface="Palatino" pitchFamily="-110" charset="0"/>
              </a:rPr>
              <a:t>1 |</a:t>
            </a:r>
            <a:r>
              <a:rPr lang="pt-PT" sz="2800" dirty="0">
                <a:solidFill>
                  <a:srgbClr val="000000"/>
                </a:solidFill>
                <a:ea typeface="Palatino" pitchFamily="-110" charset="0"/>
                <a:cs typeface="Arial"/>
                <a:sym typeface="Palatino" pitchFamily="-110" charset="0"/>
              </a:rPr>
              <a:t> </a:t>
            </a:r>
            <a:r>
              <a:rPr lang="pt-PT" sz="2400" dirty="0">
                <a:solidFill>
                  <a:srgbClr val="000000"/>
                </a:solidFill>
                <a:ea typeface="Palatino" pitchFamily="-110" charset="0"/>
                <a:cs typeface="Arial"/>
                <a:sym typeface="Palatino" pitchFamily="-110" charset="0"/>
              </a:rPr>
              <a:t>As relações bióticas são interações entre ...</a:t>
            </a:r>
            <a:endParaRPr lang="pt-PT" sz="2800" dirty="0">
              <a:solidFill>
                <a:srgbClr val="000000"/>
              </a:solidFill>
              <a:ea typeface="Palatino" pitchFamily="-110" charset="0"/>
              <a:cs typeface="Arial"/>
              <a:sym typeface="Palatino" pitchFamily="-110" charset="0"/>
            </a:endParaRPr>
          </a:p>
        </p:txBody>
      </p:sp>
      <p:sp>
        <p:nvSpPr>
          <p:cNvPr id="4" name="Rectangle 27">
            <a:extLst>
              <a:ext uri="{FF2B5EF4-FFF2-40B4-BE49-F238E27FC236}">
                <a16:creationId xmlns:a16="http://schemas.microsoft.com/office/drawing/2014/main" id="{50791711-4421-D444-A749-C08C3121333C}"/>
              </a:ext>
            </a:extLst>
          </p:cNvPr>
          <p:cNvSpPr/>
          <p:nvPr/>
        </p:nvSpPr>
        <p:spPr>
          <a:xfrm>
            <a:off x="670416" y="3054870"/>
            <a:ext cx="4802732" cy="748260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800" b="1" dirty="0"/>
              <a:t>A | </a:t>
            </a:r>
            <a:r>
              <a:rPr lang="pt-PT" sz="2800" dirty="0"/>
              <a:t>os seres vivos e o ambiente.</a:t>
            </a:r>
          </a:p>
        </p:txBody>
      </p:sp>
      <p:sp>
        <p:nvSpPr>
          <p:cNvPr id="5" name="Rectangle 27">
            <a:extLst>
              <a:ext uri="{FF2B5EF4-FFF2-40B4-BE49-F238E27FC236}">
                <a16:creationId xmlns:a16="http://schemas.microsoft.com/office/drawing/2014/main" id="{339CE0B9-571A-B949-B148-D0CAE01618A2}"/>
              </a:ext>
            </a:extLst>
          </p:cNvPr>
          <p:cNvSpPr/>
          <p:nvPr/>
        </p:nvSpPr>
        <p:spPr>
          <a:xfrm>
            <a:off x="670415" y="3962590"/>
            <a:ext cx="4802733" cy="748260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800" b="1" dirty="0"/>
              <a:t>B | </a:t>
            </a:r>
            <a:r>
              <a:rPr lang="pt-PT" sz="2800" dirty="0"/>
              <a:t>os seres vivos entre si.</a:t>
            </a:r>
          </a:p>
        </p:txBody>
      </p:sp>
      <p:sp>
        <p:nvSpPr>
          <p:cNvPr id="6" name="Rectangle 27">
            <a:extLst>
              <a:ext uri="{FF2B5EF4-FFF2-40B4-BE49-F238E27FC236}">
                <a16:creationId xmlns:a16="http://schemas.microsoft.com/office/drawing/2014/main" id="{86515266-4643-3441-9EBD-93C0FA18BCDF}"/>
              </a:ext>
            </a:extLst>
          </p:cNvPr>
          <p:cNvSpPr/>
          <p:nvPr/>
        </p:nvSpPr>
        <p:spPr>
          <a:xfrm>
            <a:off x="670415" y="4870310"/>
            <a:ext cx="4802733" cy="748260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800" b="1" dirty="0"/>
              <a:t>C | </a:t>
            </a:r>
            <a:r>
              <a:rPr lang="pt-PT" sz="2800" dirty="0"/>
              <a:t>os fatores abióticos.</a:t>
            </a:r>
          </a:p>
        </p:txBody>
      </p:sp>
      <p:sp>
        <p:nvSpPr>
          <p:cNvPr id="9" name="Retângulo Arredondado 8">
            <a:hlinkClick r:id="rId2" action="ppaction://hlinksldjump"/>
            <a:extLst>
              <a:ext uri="{FF2B5EF4-FFF2-40B4-BE49-F238E27FC236}">
                <a16:creationId xmlns:a16="http://schemas.microsoft.com/office/drawing/2014/main" id="{B2EDAD79-62E6-8E4E-AD47-CD49ED00D9CC}"/>
              </a:ext>
            </a:extLst>
          </p:cNvPr>
          <p:cNvSpPr/>
          <p:nvPr/>
        </p:nvSpPr>
        <p:spPr>
          <a:xfrm>
            <a:off x="6551525" y="5802360"/>
            <a:ext cx="2273818" cy="7482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/>
              <a:t>Próxima pergunta</a:t>
            </a:r>
          </a:p>
        </p:txBody>
      </p:sp>
    </p:spTree>
    <p:extLst>
      <p:ext uri="{BB962C8B-B14F-4D97-AF65-F5344CB8AC3E}">
        <p14:creationId xmlns:p14="http://schemas.microsoft.com/office/powerpoint/2010/main" val="3921074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39BA2A4D-7A87-1A44-8CCA-C7986947142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PT" dirty="0"/>
              <a:t>Testa o que sabes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88E65C3E-33D5-AE42-BD80-310ECBFB5FB2}"/>
              </a:ext>
            </a:extLst>
          </p:cNvPr>
          <p:cNvSpPr/>
          <p:nvPr/>
        </p:nvSpPr>
        <p:spPr>
          <a:xfrm>
            <a:off x="327362" y="1770808"/>
            <a:ext cx="84979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b="1" dirty="0">
                <a:solidFill>
                  <a:srgbClr val="000000"/>
                </a:solidFill>
                <a:ea typeface="Palatino" pitchFamily="-110" charset="0"/>
                <a:cs typeface="Arial"/>
                <a:sym typeface="Palatino" pitchFamily="-110" charset="0"/>
              </a:rPr>
              <a:t>1 |</a:t>
            </a:r>
            <a:r>
              <a:rPr lang="pt-PT" sz="2800" dirty="0">
                <a:solidFill>
                  <a:srgbClr val="000000"/>
                </a:solidFill>
                <a:ea typeface="Palatino" pitchFamily="-110" charset="0"/>
                <a:cs typeface="Arial"/>
                <a:sym typeface="Palatino" pitchFamily="-110" charset="0"/>
              </a:rPr>
              <a:t> </a:t>
            </a:r>
            <a:r>
              <a:rPr lang="pt-PT" sz="2400" dirty="0">
                <a:solidFill>
                  <a:srgbClr val="000000"/>
                </a:solidFill>
                <a:ea typeface="Palatino" pitchFamily="-110" charset="0"/>
                <a:cs typeface="Arial"/>
                <a:sym typeface="Palatino" pitchFamily="-110" charset="0"/>
              </a:rPr>
              <a:t>As relações bióticas são interações entre ...</a:t>
            </a:r>
            <a:endParaRPr lang="pt-PT" sz="2800" dirty="0">
              <a:solidFill>
                <a:srgbClr val="000000"/>
              </a:solidFill>
              <a:ea typeface="Palatino" pitchFamily="-110" charset="0"/>
              <a:cs typeface="Arial"/>
              <a:sym typeface="Palatino" pitchFamily="-110" charset="0"/>
            </a:endParaRPr>
          </a:p>
        </p:txBody>
      </p:sp>
      <p:sp>
        <p:nvSpPr>
          <p:cNvPr id="7" name="Rectangle 27">
            <a:hlinkClick r:id="rId2" action="ppaction://hlinksldjump"/>
            <a:extLst>
              <a:ext uri="{FF2B5EF4-FFF2-40B4-BE49-F238E27FC236}">
                <a16:creationId xmlns:a16="http://schemas.microsoft.com/office/drawing/2014/main" id="{52F58A89-F699-024D-8521-4CB7611F6C0B}"/>
              </a:ext>
            </a:extLst>
          </p:cNvPr>
          <p:cNvSpPr/>
          <p:nvPr/>
        </p:nvSpPr>
        <p:spPr>
          <a:xfrm>
            <a:off x="2224298" y="3758956"/>
            <a:ext cx="4695403" cy="748260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/>
              <a:t>Tentar novamente</a:t>
            </a:r>
            <a:endParaRPr lang="pt-PT" sz="2800" dirty="0"/>
          </a:p>
        </p:txBody>
      </p:sp>
    </p:spTree>
    <p:extLst>
      <p:ext uri="{BB962C8B-B14F-4D97-AF65-F5344CB8AC3E}">
        <p14:creationId xmlns:p14="http://schemas.microsoft.com/office/powerpoint/2010/main" val="2317346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39BA2A4D-7A87-1A44-8CCA-C7986947142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PT" dirty="0"/>
              <a:t>Testa o que sabes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88E65C3E-33D5-AE42-BD80-310ECBFB5FB2}"/>
              </a:ext>
            </a:extLst>
          </p:cNvPr>
          <p:cNvSpPr/>
          <p:nvPr/>
        </p:nvSpPr>
        <p:spPr>
          <a:xfrm>
            <a:off x="327362" y="1770808"/>
            <a:ext cx="84979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b="1" dirty="0">
                <a:solidFill>
                  <a:srgbClr val="000000"/>
                </a:solidFill>
                <a:ea typeface="Palatino" pitchFamily="-110" charset="0"/>
                <a:cs typeface="Arial"/>
                <a:sym typeface="Palatino" pitchFamily="-110" charset="0"/>
              </a:rPr>
              <a:t>2 |</a:t>
            </a:r>
            <a:r>
              <a:rPr lang="pt-PT" sz="2800" dirty="0">
                <a:solidFill>
                  <a:srgbClr val="000000"/>
                </a:solidFill>
                <a:ea typeface="Palatino" pitchFamily="-110" charset="0"/>
                <a:cs typeface="Arial"/>
                <a:sym typeface="Palatino" pitchFamily="-110" charset="0"/>
              </a:rPr>
              <a:t> A relação de cooperação é ...</a:t>
            </a:r>
          </a:p>
        </p:txBody>
      </p:sp>
      <p:sp>
        <p:nvSpPr>
          <p:cNvPr id="4" name="Rectangle 27">
            <a:hlinkClick r:id="rId2" action="ppaction://hlinksldjump"/>
            <a:extLst>
              <a:ext uri="{FF2B5EF4-FFF2-40B4-BE49-F238E27FC236}">
                <a16:creationId xmlns:a16="http://schemas.microsoft.com/office/drawing/2014/main" id="{50791711-4421-D444-A749-C08C3121333C}"/>
              </a:ext>
            </a:extLst>
          </p:cNvPr>
          <p:cNvSpPr/>
          <p:nvPr/>
        </p:nvSpPr>
        <p:spPr>
          <a:xfrm>
            <a:off x="670416" y="3054870"/>
            <a:ext cx="5518351" cy="748260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400" b="1" dirty="0"/>
              <a:t>A | </a:t>
            </a:r>
            <a:r>
              <a:rPr lang="pt-PT" sz="2400" dirty="0"/>
              <a:t>uma relação interespecífica.</a:t>
            </a:r>
          </a:p>
        </p:txBody>
      </p:sp>
      <p:sp>
        <p:nvSpPr>
          <p:cNvPr id="5" name="Rectangle 27">
            <a:hlinkClick r:id="rId2" action="ppaction://hlinksldjump"/>
            <a:extLst>
              <a:ext uri="{FF2B5EF4-FFF2-40B4-BE49-F238E27FC236}">
                <a16:creationId xmlns:a16="http://schemas.microsoft.com/office/drawing/2014/main" id="{339CE0B9-571A-B949-B148-D0CAE01618A2}"/>
              </a:ext>
            </a:extLst>
          </p:cNvPr>
          <p:cNvSpPr/>
          <p:nvPr/>
        </p:nvSpPr>
        <p:spPr>
          <a:xfrm>
            <a:off x="670415" y="3962590"/>
            <a:ext cx="5518351" cy="748260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400" b="1" dirty="0"/>
              <a:t>B | </a:t>
            </a:r>
            <a:r>
              <a:rPr lang="pt-PT" sz="2400" dirty="0"/>
              <a:t>prejudicial para os seres vivos envolvidos.</a:t>
            </a:r>
          </a:p>
        </p:txBody>
      </p:sp>
      <p:sp>
        <p:nvSpPr>
          <p:cNvPr id="6" name="Rectangle 27">
            <a:hlinkClick r:id="rId3" action="ppaction://hlinksldjump"/>
            <a:extLst>
              <a:ext uri="{FF2B5EF4-FFF2-40B4-BE49-F238E27FC236}">
                <a16:creationId xmlns:a16="http://schemas.microsoft.com/office/drawing/2014/main" id="{86515266-4643-3441-9EBD-93C0FA18BCDF}"/>
              </a:ext>
            </a:extLst>
          </p:cNvPr>
          <p:cNvSpPr/>
          <p:nvPr/>
        </p:nvSpPr>
        <p:spPr>
          <a:xfrm>
            <a:off x="670415" y="4870310"/>
            <a:ext cx="5518351" cy="748260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400" b="1" dirty="0"/>
              <a:t>C | </a:t>
            </a:r>
            <a:r>
              <a:rPr lang="pt-PT" sz="2400" dirty="0"/>
              <a:t>benéfica para ambos os seres vivos envolvidos.</a:t>
            </a:r>
          </a:p>
        </p:txBody>
      </p:sp>
      <p:sp>
        <p:nvSpPr>
          <p:cNvPr id="7" name="Rectangle 27">
            <a:hlinkClick r:id="rId2" action="ppaction://hlinksldjump"/>
            <a:extLst>
              <a:ext uri="{FF2B5EF4-FFF2-40B4-BE49-F238E27FC236}">
                <a16:creationId xmlns:a16="http://schemas.microsoft.com/office/drawing/2014/main" id="{52F58A89-F699-024D-8521-4CB7611F6C0B}"/>
              </a:ext>
            </a:extLst>
          </p:cNvPr>
          <p:cNvSpPr/>
          <p:nvPr/>
        </p:nvSpPr>
        <p:spPr>
          <a:xfrm>
            <a:off x="670414" y="5802360"/>
            <a:ext cx="5518351" cy="748260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400" b="1" dirty="0"/>
              <a:t>D | </a:t>
            </a:r>
            <a:r>
              <a:rPr lang="pt-PT" sz="2400" dirty="0"/>
              <a:t>uma relação que ocorre pontualmente.</a:t>
            </a:r>
          </a:p>
        </p:txBody>
      </p:sp>
    </p:spTree>
    <p:extLst>
      <p:ext uri="{BB962C8B-B14F-4D97-AF65-F5344CB8AC3E}">
        <p14:creationId xmlns:p14="http://schemas.microsoft.com/office/powerpoint/2010/main" val="693708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39BA2A4D-7A87-1A44-8CCA-C7986947142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PT" dirty="0"/>
              <a:t>Testa o que sabes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88E65C3E-33D5-AE42-BD80-310ECBFB5FB2}"/>
              </a:ext>
            </a:extLst>
          </p:cNvPr>
          <p:cNvSpPr/>
          <p:nvPr/>
        </p:nvSpPr>
        <p:spPr>
          <a:xfrm>
            <a:off x="327362" y="1770808"/>
            <a:ext cx="84979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b="1" dirty="0">
                <a:solidFill>
                  <a:srgbClr val="000000"/>
                </a:solidFill>
                <a:ea typeface="Palatino" pitchFamily="-110" charset="0"/>
                <a:cs typeface="Arial"/>
                <a:sym typeface="Palatino" pitchFamily="-110" charset="0"/>
              </a:rPr>
              <a:t>2 |</a:t>
            </a:r>
            <a:r>
              <a:rPr lang="pt-PT" sz="2800" dirty="0">
                <a:solidFill>
                  <a:srgbClr val="000000"/>
                </a:solidFill>
                <a:ea typeface="Palatino" pitchFamily="-110" charset="0"/>
                <a:cs typeface="Arial"/>
                <a:sym typeface="Palatino" pitchFamily="-110" charset="0"/>
              </a:rPr>
              <a:t> A relação de cooperação é ...</a:t>
            </a:r>
          </a:p>
        </p:txBody>
      </p:sp>
      <p:sp>
        <p:nvSpPr>
          <p:cNvPr id="4" name="Rectangle 27">
            <a:extLst>
              <a:ext uri="{FF2B5EF4-FFF2-40B4-BE49-F238E27FC236}">
                <a16:creationId xmlns:a16="http://schemas.microsoft.com/office/drawing/2014/main" id="{50791711-4421-D444-A749-C08C3121333C}"/>
              </a:ext>
            </a:extLst>
          </p:cNvPr>
          <p:cNvSpPr/>
          <p:nvPr/>
        </p:nvSpPr>
        <p:spPr>
          <a:xfrm>
            <a:off x="670416" y="3054870"/>
            <a:ext cx="5505098" cy="748260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400" b="1" dirty="0"/>
              <a:t>A | </a:t>
            </a:r>
            <a:r>
              <a:rPr lang="pt-PT" sz="2400" dirty="0"/>
              <a:t>uma relação interespecífica.</a:t>
            </a:r>
          </a:p>
        </p:txBody>
      </p:sp>
      <p:sp>
        <p:nvSpPr>
          <p:cNvPr id="5" name="Rectangle 27">
            <a:extLst>
              <a:ext uri="{FF2B5EF4-FFF2-40B4-BE49-F238E27FC236}">
                <a16:creationId xmlns:a16="http://schemas.microsoft.com/office/drawing/2014/main" id="{339CE0B9-571A-B949-B148-D0CAE01618A2}"/>
              </a:ext>
            </a:extLst>
          </p:cNvPr>
          <p:cNvSpPr/>
          <p:nvPr/>
        </p:nvSpPr>
        <p:spPr>
          <a:xfrm>
            <a:off x="670415" y="3962590"/>
            <a:ext cx="5505098" cy="748260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400" b="1" dirty="0"/>
              <a:t>B | </a:t>
            </a:r>
            <a:r>
              <a:rPr lang="pt-PT" sz="2400" dirty="0"/>
              <a:t>prejudicial para os seres vivos envolvidos.</a:t>
            </a:r>
          </a:p>
        </p:txBody>
      </p:sp>
      <p:sp>
        <p:nvSpPr>
          <p:cNvPr id="6" name="Rectangle 27">
            <a:extLst>
              <a:ext uri="{FF2B5EF4-FFF2-40B4-BE49-F238E27FC236}">
                <a16:creationId xmlns:a16="http://schemas.microsoft.com/office/drawing/2014/main" id="{86515266-4643-3441-9EBD-93C0FA18BCDF}"/>
              </a:ext>
            </a:extLst>
          </p:cNvPr>
          <p:cNvSpPr/>
          <p:nvPr/>
        </p:nvSpPr>
        <p:spPr>
          <a:xfrm>
            <a:off x="670415" y="4870310"/>
            <a:ext cx="5505098" cy="748260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400" b="1" dirty="0"/>
              <a:t>C | </a:t>
            </a:r>
            <a:r>
              <a:rPr lang="pt-PT" sz="2400" dirty="0"/>
              <a:t>benéfica para ambos os seres vivos envolvidos.</a:t>
            </a:r>
          </a:p>
        </p:txBody>
      </p:sp>
      <p:sp>
        <p:nvSpPr>
          <p:cNvPr id="7" name="Rectangle 27">
            <a:extLst>
              <a:ext uri="{FF2B5EF4-FFF2-40B4-BE49-F238E27FC236}">
                <a16:creationId xmlns:a16="http://schemas.microsoft.com/office/drawing/2014/main" id="{52F58A89-F699-024D-8521-4CB7611F6C0B}"/>
              </a:ext>
            </a:extLst>
          </p:cNvPr>
          <p:cNvSpPr/>
          <p:nvPr/>
        </p:nvSpPr>
        <p:spPr>
          <a:xfrm>
            <a:off x="670414" y="5802360"/>
            <a:ext cx="5505098" cy="748260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400" b="1" dirty="0"/>
              <a:t>D | </a:t>
            </a:r>
            <a:r>
              <a:rPr lang="pt-PT" sz="2400" dirty="0"/>
              <a:t>uma relação que ocorre pontualmente.</a:t>
            </a:r>
            <a:endParaRPr lang="pt-PT" sz="2400" i="1" dirty="0"/>
          </a:p>
        </p:txBody>
      </p:sp>
      <p:sp>
        <p:nvSpPr>
          <p:cNvPr id="9" name="Retângulo Arredondado 8">
            <a:hlinkClick r:id="rId2" action="ppaction://hlinksldjump"/>
            <a:extLst>
              <a:ext uri="{FF2B5EF4-FFF2-40B4-BE49-F238E27FC236}">
                <a16:creationId xmlns:a16="http://schemas.microsoft.com/office/drawing/2014/main" id="{B2EDAD79-62E6-8E4E-AD47-CD49ED00D9CC}"/>
              </a:ext>
            </a:extLst>
          </p:cNvPr>
          <p:cNvSpPr/>
          <p:nvPr/>
        </p:nvSpPr>
        <p:spPr>
          <a:xfrm>
            <a:off x="6551525" y="5802360"/>
            <a:ext cx="2273818" cy="7482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/>
              <a:t>Próxima pergunta</a:t>
            </a:r>
          </a:p>
        </p:txBody>
      </p:sp>
    </p:spTree>
    <p:extLst>
      <p:ext uri="{BB962C8B-B14F-4D97-AF65-F5344CB8AC3E}">
        <p14:creationId xmlns:p14="http://schemas.microsoft.com/office/powerpoint/2010/main" val="3018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39BA2A4D-7A87-1A44-8CCA-C7986947142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PT" dirty="0"/>
              <a:t>Testa o que sabes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88E65C3E-33D5-AE42-BD80-310ECBFB5FB2}"/>
              </a:ext>
            </a:extLst>
          </p:cNvPr>
          <p:cNvSpPr/>
          <p:nvPr/>
        </p:nvSpPr>
        <p:spPr>
          <a:xfrm>
            <a:off x="327362" y="1770808"/>
            <a:ext cx="84979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b="1" dirty="0">
                <a:solidFill>
                  <a:srgbClr val="000000"/>
                </a:solidFill>
                <a:ea typeface="Palatino" pitchFamily="-110" charset="0"/>
                <a:cs typeface="Arial"/>
                <a:sym typeface="Palatino" pitchFamily="-110" charset="0"/>
              </a:rPr>
              <a:t>2 |</a:t>
            </a:r>
            <a:r>
              <a:rPr lang="pt-PT" sz="2800" dirty="0">
                <a:solidFill>
                  <a:srgbClr val="000000"/>
                </a:solidFill>
                <a:ea typeface="Palatino" pitchFamily="-110" charset="0"/>
                <a:cs typeface="Arial"/>
                <a:sym typeface="Palatino" pitchFamily="-110" charset="0"/>
              </a:rPr>
              <a:t> A relação de cooperação é ...</a:t>
            </a:r>
          </a:p>
        </p:txBody>
      </p:sp>
      <p:sp>
        <p:nvSpPr>
          <p:cNvPr id="7" name="Rectangle 27">
            <a:hlinkClick r:id="rId2" action="ppaction://hlinksldjump"/>
            <a:extLst>
              <a:ext uri="{FF2B5EF4-FFF2-40B4-BE49-F238E27FC236}">
                <a16:creationId xmlns:a16="http://schemas.microsoft.com/office/drawing/2014/main" id="{52F58A89-F699-024D-8521-4CB7611F6C0B}"/>
              </a:ext>
            </a:extLst>
          </p:cNvPr>
          <p:cNvSpPr/>
          <p:nvPr/>
        </p:nvSpPr>
        <p:spPr>
          <a:xfrm>
            <a:off x="2224298" y="3758956"/>
            <a:ext cx="4695403" cy="748260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/>
              <a:t>Tentar novamente</a:t>
            </a:r>
            <a:endParaRPr lang="pt-PT" sz="2800" dirty="0"/>
          </a:p>
        </p:txBody>
      </p:sp>
    </p:spTree>
    <p:extLst>
      <p:ext uri="{BB962C8B-B14F-4D97-AF65-F5344CB8AC3E}">
        <p14:creationId xmlns:p14="http://schemas.microsoft.com/office/powerpoint/2010/main" val="1456090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40E2CFBF-F6DF-E641-B9B0-F571C80A4A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234"/>
          <a:stretch/>
        </p:blipFill>
        <p:spPr>
          <a:xfrm>
            <a:off x="5532620" y="3054869"/>
            <a:ext cx="3611379" cy="2588854"/>
          </a:xfrm>
          <a:prstGeom prst="rect">
            <a:avLst/>
          </a:prstGeom>
        </p:spPr>
      </p:pic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39BA2A4D-7A87-1A44-8CCA-C7986947142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PT" dirty="0"/>
              <a:t>Testa o que sabes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88E65C3E-33D5-AE42-BD80-310ECBFB5FB2}"/>
              </a:ext>
            </a:extLst>
          </p:cNvPr>
          <p:cNvSpPr/>
          <p:nvPr/>
        </p:nvSpPr>
        <p:spPr>
          <a:xfrm>
            <a:off x="327362" y="1770808"/>
            <a:ext cx="84979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b="1" dirty="0">
                <a:solidFill>
                  <a:srgbClr val="000000"/>
                </a:solidFill>
                <a:ea typeface="Palatino" pitchFamily="-110" charset="0"/>
                <a:cs typeface="Arial"/>
                <a:sym typeface="Palatino" pitchFamily="-110" charset="0"/>
              </a:rPr>
              <a:t>3 |</a:t>
            </a:r>
            <a:r>
              <a:rPr lang="pt-PT" sz="2800" dirty="0">
                <a:solidFill>
                  <a:srgbClr val="000000"/>
                </a:solidFill>
                <a:ea typeface="Palatino" pitchFamily="-110" charset="0"/>
                <a:cs typeface="Arial"/>
                <a:sym typeface="Palatino" pitchFamily="-110" charset="0"/>
              </a:rPr>
              <a:t> A relação representada na figura é designada de ...</a:t>
            </a:r>
          </a:p>
        </p:txBody>
      </p:sp>
      <p:sp>
        <p:nvSpPr>
          <p:cNvPr id="4" name="Rectangle 27">
            <a:hlinkClick r:id="rId3" action="ppaction://hlinksldjump"/>
            <a:extLst>
              <a:ext uri="{FF2B5EF4-FFF2-40B4-BE49-F238E27FC236}">
                <a16:creationId xmlns:a16="http://schemas.microsoft.com/office/drawing/2014/main" id="{50791711-4421-D444-A749-C08C3121333C}"/>
              </a:ext>
            </a:extLst>
          </p:cNvPr>
          <p:cNvSpPr/>
          <p:nvPr/>
        </p:nvSpPr>
        <p:spPr>
          <a:xfrm>
            <a:off x="670417" y="3054870"/>
            <a:ext cx="4353760" cy="748260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800" b="1" dirty="0"/>
              <a:t>A | </a:t>
            </a:r>
            <a:r>
              <a:rPr lang="pt-PT" sz="2800" dirty="0"/>
              <a:t>colónia.</a:t>
            </a:r>
          </a:p>
        </p:txBody>
      </p:sp>
      <p:sp>
        <p:nvSpPr>
          <p:cNvPr id="5" name="Rectangle 27">
            <a:hlinkClick r:id="rId4" action="ppaction://hlinksldjump"/>
            <a:extLst>
              <a:ext uri="{FF2B5EF4-FFF2-40B4-BE49-F238E27FC236}">
                <a16:creationId xmlns:a16="http://schemas.microsoft.com/office/drawing/2014/main" id="{339CE0B9-571A-B949-B148-D0CAE01618A2}"/>
              </a:ext>
            </a:extLst>
          </p:cNvPr>
          <p:cNvSpPr/>
          <p:nvPr/>
        </p:nvSpPr>
        <p:spPr>
          <a:xfrm>
            <a:off x="670415" y="3962590"/>
            <a:ext cx="4353761" cy="748260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800" b="1" dirty="0"/>
              <a:t>B | </a:t>
            </a:r>
            <a:r>
              <a:rPr lang="pt-PT" sz="2800" dirty="0"/>
              <a:t>sociedade.</a:t>
            </a:r>
          </a:p>
        </p:txBody>
      </p:sp>
    </p:spTree>
    <p:extLst>
      <p:ext uri="{BB962C8B-B14F-4D97-AF65-F5344CB8AC3E}">
        <p14:creationId xmlns:p14="http://schemas.microsoft.com/office/powerpoint/2010/main" val="1421177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39BA2A4D-7A87-1A44-8CCA-C7986947142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PT" dirty="0"/>
              <a:t>Testa o que sabes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88E65C3E-33D5-AE42-BD80-310ECBFB5FB2}"/>
              </a:ext>
            </a:extLst>
          </p:cNvPr>
          <p:cNvSpPr/>
          <p:nvPr/>
        </p:nvSpPr>
        <p:spPr>
          <a:xfrm>
            <a:off x="327362" y="1770808"/>
            <a:ext cx="84979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b="1" dirty="0">
                <a:solidFill>
                  <a:srgbClr val="000000"/>
                </a:solidFill>
                <a:ea typeface="Palatino" pitchFamily="-110" charset="0"/>
                <a:cs typeface="Arial"/>
                <a:sym typeface="Palatino" pitchFamily="-110" charset="0"/>
              </a:rPr>
              <a:t>3 |</a:t>
            </a:r>
            <a:r>
              <a:rPr lang="pt-PT" sz="2800" dirty="0">
                <a:solidFill>
                  <a:srgbClr val="000000"/>
                </a:solidFill>
                <a:ea typeface="Palatino" pitchFamily="-110" charset="0"/>
                <a:cs typeface="Arial"/>
                <a:sym typeface="Palatino" pitchFamily="-110" charset="0"/>
              </a:rPr>
              <a:t> A relação representada na figura é designada de ...</a:t>
            </a:r>
          </a:p>
        </p:txBody>
      </p:sp>
      <p:sp>
        <p:nvSpPr>
          <p:cNvPr id="4" name="Rectangle 27">
            <a:extLst>
              <a:ext uri="{FF2B5EF4-FFF2-40B4-BE49-F238E27FC236}">
                <a16:creationId xmlns:a16="http://schemas.microsoft.com/office/drawing/2014/main" id="{50791711-4421-D444-A749-C08C3121333C}"/>
              </a:ext>
            </a:extLst>
          </p:cNvPr>
          <p:cNvSpPr/>
          <p:nvPr/>
        </p:nvSpPr>
        <p:spPr>
          <a:xfrm>
            <a:off x="670417" y="3054870"/>
            <a:ext cx="4353758" cy="748260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800" b="1" dirty="0"/>
              <a:t>A | </a:t>
            </a:r>
            <a:r>
              <a:rPr lang="pt-PT" sz="2800" dirty="0"/>
              <a:t>colónia.</a:t>
            </a:r>
          </a:p>
        </p:txBody>
      </p:sp>
      <p:sp>
        <p:nvSpPr>
          <p:cNvPr id="5" name="Rectangle 27">
            <a:extLst>
              <a:ext uri="{FF2B5EF4-FFF2-40B4-BE49-F238E27FC236}">
                <a16:creationId xmlns:a16="http://schemas.microsoft.com/office/drawing/2014/main" id="{339CE0B9-571A-B949-B148-D0CAE01618A2}"/>
              </a:ext>
            </a:extLst>
          </p:cNvPr>
          <p:cNvSpPr/>
          <p:nvPr/>
        </p:nvSpPr>
        <p:spPr>
          <a:xfrm>
            <a:off x="670415" y="3962590"/>
            <a:ext cx="4353761" cy="748260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800" b="1" dirty="0"/>
              <a:t>B | </a:t>
            </a:r>
            <a:r>
              <a:rPr lang="pt-PT" sz="2800" dirty="0"/>
              <a:t>sociedade.</a:t>
            </a:r>
          </a:p>
        </p:txBody>
      </p:sp>
      <p:sp>
        <p:nvSpPr>
          <p:cNvPr id="9" name="Retângulo Arredondado 8">
            <a:hlinkClick r:id="rId2" action="ppaction://hlinksldjump"/>
            <a:extLst>
              <a:ext uri="{FF2B5EF4-FFF2-40B4-BE49-F238E27FC236}">
                <a16:creationId xmlns:a16="http://schemas.microsoft.com/office/drawing/2014/main" id="{B2EDAD79-62E6-8E4E-AD47-CD49ED00D9CC}"/>
              </a:ext>
            </a:extLst>
          </p:cNvPr>
          <p:cNvSpPr/>
          <p:nvPr/>
        </p:nvSpPr>
        <p:spPr>
          <a:xfrm>
            <a:off x="6551525" y="5802360"/>
            <a:ext cx="2273818" cy="7482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/>
              <a:t>Próxima pergunta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D28A7EC8-DCAA-D34F-9C8E-19AD7F2AE9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234"/>
          <a:stretch/>
        </p:blipFill>
        <p:spPr>
          <a:xfrm>
            <a:off x="5532620" y="3054869"/>
            <a:ext cx="3611379" cy="2588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313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39BA2A4D-7A87-1A44-8CCA-C7986947142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PT" dirty="0"/>
              <a:t>Testa o que sabes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88E65C3E-33D5-AE42-BD80-310ECBFB5FB2}"/>
              </a:ext>
            </a:extLst>
          </p:cNvPr>
          <p:cNvSpPr/>
          <p:nvPr/>
        </p:nvSpPr>
        <p:spPr>
          <a:xfrm>
            <a:off x="327362" y="1770808"/>
            <a:ext cx="84979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b="1" dirty="0">
                <a:solidFill>
                  <a:srgbClr val="000000"/>
                </a:solidFill>
                <a:ea typeface="Palatino" pitchFamily="-110" charset="0"/>
                <a:cs typeface="Arial"/>
                <a:sym typeface="Palatino" pitchFamily="-110" charset="0"/>
              </a:rPr>
              <a:t>3 |</a:t>
            </a:r>
            <a:r>
              <a:rPr lang="pt-PT" sz="2800" dirty="0">
                <a:solidFill>
                  <a:srgbClr val="000000"/>
                </a:solidFill>
                <a:ea typeface="Palatino" pitchFamily="-110" charset="0"/>
                <a:cs typeface="Arial"/>
                <a:sym typeface="Palatino" pitchFamily="-110" charset="0"/>
              </a:rPr>
              <a:t> A relação representada na figura é designada de ...</a:t>
            </a:r>
          </a:p>
        </p:txBody>
      </p:sp>
      <p:sp>
        <p:nvSpPr>
          <p:cNvPr id="7" name="Rectangle 27">
            <a:hlinkClick r:id="rId2" action="ppaction://hlinksldjump"/>
            <a:extLst>
              <a:ext uri="{FF2B5EF4-FFF2-40B4-BE49-F238E27FC236}">
                <a16:creationId xmlns:a16="http://schemas.microsoft.com/office/drawing/2014/main" id="{52F58A89-F699-024D-8521-4CB7611F6C0B}"/>
              </a:ext>
            </a:extLst>
          </p:cNvPr>
          <p:cNvSpPr/>
          <p:nvPr/>
        </p:nvSpPr>
        <p:spPr>
          <a:xfrm>
            <a:off x="2224298" y="3758956"/>
            <a:ext cx="4695403" cy="748260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/>
              <a:t>Tentar novamente</a:t>
            </a:r>
            <a:endParaRPr lang="pt-PT" sz="2800" dirty="0"/>
          </a:p>
        </p:txBody>
      </p:sp>
    </p:spTree>
    <p:extLst>
      <p:ext uri="{BB962C8B-B14F-4D97-AF65-F5344CB8AC3E}">
        <p14:creationId xmlns:p14="http://schemas.microsoft.com/office/powerpoint/2010/main" val="1821127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39BA2A4D-7A87-1A44-8CCA-C7986947142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PT" dirty="0"/>
              <a:t>Testa o que sabes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88E65C3E-33D5-AE42-BD80-310ECBFB5FB2}"/>
              </a:ext>
            </a:extLst>
          </p:cNvPr>
          <p:cNvSpPr/>
          <p:nvPr/>
        </p:nvSpPr>
        <p:spPr>
          <a:xfrm>
            <a:off x="327362" y="1770808"/>
            <a:ext cx="84979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b="1" dirty="0">
                <a:solidFill>
                  <a:srgbClr val="000000"/>
                </a:solidFill>
                <a:ea typeface="Palatino" pitchFamily="-110" charset="0"/>
                <a:cs typeface="Arial"/>
                <a:sym typeface="Palatino" pitchFamily="-110" charset="0"/>
              </a:rPr>
              <a:t>4 |</a:t>
            </a:r>
            <a:r>
              <a:rPr lang="pt-PT" sz="2800" dirty="0">
                <a:solidFill>
                  <a:srgbClr val="000000"/>
                </a:solidFill>
                <a:ea typeface="Palatino" pitchFamily="-110" charset="0"/>
                <a:cs typeface="Arial"/>
                <a:sym typeface="Palatino" pitchFamily="-110" charset="0"/>
              </a:rPr>
              <a:t> É exemplo de uma interação intraespecífica ...</a:t>
            </a:r>
          </a:p>
        </p:txBody>
      </p:sp>
      <p:sp>
        <p:nvSpPr>
          <p:cNvPr id="4" name="Rectangle 27">
            <a:hlinkClick r:id="rId2" action="ppaction://hlinksldjump"/>
            <a:extLst>
              <a:ext uri="{FF2B5EF4-FFF2-40B4-BE49-F238E27FC236}">
                <a16:creationId xmlns:a16="http://schemas.microsoft.com/office/drawing/2014/main" id="{50791711-4421-D444-A749-C08C3121333C}"/>
              </a:ext>
            </a:extLst>
          </p:cNvPr>
          <p:cNvSpPr/>
          <p:nvPr/>
        </p:nvSpPr>
        <p:spPr>
          <a:xfrm>
            <a:off x="670416" y="3054870"/>
            <a:ext cx="5084340" cy="748260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800" b="1" dirty="0"/>
              <a:t>A | </a:t>
            </a:r>
            <a:r>
              <a:rPr lang="pt-PT" sz="2800" dirty="0"/>
              <a:t>parasitismo.</a:t>
            </a:r>
          </a:p>
        </p:txBody>
      </p:sp>
      <p:sp>
        <p:nvSpPr>
          <p:cNvPr id="5" name="Rectangle 27">
            <a:hlinkClick r:id="rId2" action="ppaction://hlinksldjump"/>
            <a:extLst>
              <a:ext uri="{FF2B5EF4-FFF2-40B4-BE49-F238E27FC236}">
                <a16:creationId xmlns:a16="http://schemas.microsoft.com/office/drawing/2014/main" id="{339CE0B9-571A-B949-B148-D0CAE01618A2}"/>
              </a:ext>
            </a:extLst>
          </p:cNvPr>
          <p:cNvSpPr/>
          <p:nvPr/>
        </p:nvSpPr>
        <p:spPr>
          <a:xfrm>
            <a:off x="670415" y="3962590"/>
            <a:ext cx="5084341" cy="748260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800" b="1" dirty="0"/>
              <a:t>B | </a:t>
            </a:r>
            <a:r>
              <a:rPr lang="pt-PT" sz="2800" dirty="0"/>
              <a:t>comensalismo.</a:t>
            </a:r>
          </a:p>
        </p:txBody>
      </p:sp>
      <p:sp>
        <p:nvSpPr>
          <p:cNvPr id="6" name="Rectangle 27">
            <a:hlinkClick r:id="rId2" action="ppaction://hlinksldjump"/>
            <a:extLst>
              <a:ext uri="{FF2B5EF4-FFF2-40B4-BE49-F238E27FC236}">
                <a16:creationId xmlns:a16="http://schemas.microsoft.com/office/drawing/2014/main" id="{86515266-4643-3441-9EBD-93C0FA18BCDF}"/>
              </a:ext>
            </a:extLst>
          </p:cNvPr>
          <p:cNvSpPr/>
          <p:nvPr/>
        </p:nvSpPr>
        <p:spPr>
          <a:xfrm>
            <a:off x="670415" y="4870310"/>
            <a:ext cx="5084342" cy="748260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800" b="1" dirty="0"/>
              <a:t>C | </a:t>
            </a:r>
            <a:r>
              <a:rPr lang="pt-PT" sz="2800" dirty="0"/>
              <a:t>mutualismo.</a:t>
            </a:r>
          </a:p>
        </p:txBody>
      </p:sp>
      <p:sp>
        <p:nvSpPr>
          <p:cNvPr id="7" name="Rectangle 27">
            <a:hlinkClick r:id="rId3" action="ppaction://hlinksldjump"/>
            <a:extLst>
              <a:ext uri="{FF2B5EF4-FFF2-40B4-BE49-F238E27FC236}">
                <a16:creationId xmlns:a16="http://schemas.microsoft.com/office/drawing/2014/main" id="{52F58A89-F699-024D-8521-4CB7611F6C0B}"/>
              </a:ext>
            </a:extLst>
          </p:cNvPr>
          <p:cNvSpPr/>
          <p:nvPr/>
        </p:nvSpPr>
        <p:spPr>
          <a:xfrm>
            <a:off x="670414" y="5802360"/>
            <a:ext cx="5084342" cy="748260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800" b="1" dirty="0"/>
              <a:t>D | </a:t>
            </a:r>
            <a:r>
              <a:rPr lang="pt-PT" sz="2800" dirty="0"/>
              <a:t>canibalismo.</a:t>
            </a:r>
          </a:p>
        </p:txBody>
      </p:sp>
    </p:spTree>
    <p:extLst>
      <p:ext uri="{BB962C8B-B14F-4D97-AF65-F5344CB8AC3E}">
        <p14:creationId xmlns:p14="http://schemas.microsoft.com/office/powerpoint/2010/main" val="1674208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39BA2A4D-7A87-1A44-8CCA-C7986947142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PT" dirty="0"/>
              <a:t>Testa o que sabes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88E65C3E-33D5-AE42-BD80-310ECBFB5FB2}"/>
              </a:ext>
            </a:extLst>
          </p:cNvPr>
          <p:cNvSpPr/>
          <p:nvPr/>
        </p:nvSpPr>
        <p:spPr>
          <a:xfrm>
            <a:off x="327362" y="1770808"/>
            <a:ext cx="84979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b="1" dirty="0">
                <a:solidFill>
                  <a:srgbClr val="000000"/>
                </a:solidFill>
                <a:ea typeface="Palatino" pitchFamily="-110" charset="0"/>
                <a:cs typeface="Arial"/>
                <a:sym typeface="Palatino" pitchFamily="-110" charset="0"/>
              </a:rPr>
              <a:t>4 |</a:t>
            </a:r>
            <a:r>
              <a:rPr lang="pt-PT" sz="2800" dirty="0">
                <a:solidFill>
                  <a:srgbClr val="000000"/>
                </a:solidFill>
                <a:ea typeface="Palatino" pitchFamily="-110" charset="0"/>
                <a:cs typeface="Arial"/>
                <a:sym typeface="Palatino" pitchFamily="-110" charset="0"/>
              </a:rPr>
              <a:t> É exemplo de uma interação intraespecífica ...</a:t>
            </a:r>
          </a:p>
        </p:txBody>
      </p:sp>
      <p:sp>
        <p:nvSpPr>
          <p:cNvPr id="4" name="Rectangle 27">
            <a:extLst>
              <a:ext uri="{FF2B5EF4-FFF2-40B4-BE49-F238E27FC236}">
                <a16:creationId xmlns:a16="http://schemas.microsoft.com/office/drawing/2014/main" id="{50791711-4421-D444-A749-C08C3121333C}"/>
              </a:ext>
            </a:extLst>
          </p:cNvPr>
          <p:cNvSpPr/>
          <p:nvPr/>
        </p:nvSpPr>
        <p:spPr>
          <a:xfrm>
            <a:off x="670416" y="3054870"/>
            <a:ext cx="5084340" cy="748260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800" b="1" dirty="0"/>
              <a:t>A | </a:t>
            </a:r>
            <a:r>
              <a:rPr lang="pt-PT" sz="2800" dirty="0"/>
              <a:t>parasitismo.</a:t>
            </a:r>
          </a:p>
        </p:txBody>
      </p:sp>
      <p:sp>
        <p:nvSpPr>
          <p:cNvPr id="5" name="Rectangle 27">
            <a:extLst>
              <a:ext uri="{FF2B5EF4-FFF2-40B4-BE49-F238E27FC236}">
                <a16:creationId xmlns:a16="http://schemas.microsoft.com/office/drawing/2014/main" id="{339CE0B9-571A-B949-B148-D0CAE01618A2}"/>
              </a:ext>
            </a:extLst>
          </p:cNvPr>
          <p:cNvSpPr/>
          <p:nvPr/>
        </p:nvSpPr>
        <p:spPr>
          <a:xfrm>
            <a:off x="670415" y="3962590"/>
            <a:ext cx="5084341" cy="748260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800" b="1" dirty="0"/>
              <a:t>B | </a:t>
            </a:r>
            <a:r>
              <a:rPr lang="pt-PT" sz="2800" dirty="0"/>
              <a:t>comensalismo.</a:t>
            </a:r>
          </a:p>
        </p:txBody>
      </p:sp>
      <p:sp>
        <p:nvSpPr>
          <p:cNvPr id="6" name="Rectangle 27">
            <a:extLst>
              <a:ext uri="{FF2B5EF4-FFF2-40B4-BE49-F238E27FC236}">
                <a16:creationId xmlns:a16="http://schemas.microsoft.com/office/drawing/2014/main" id="{86515266-4643-3441-9EBD-93C0FA18BCDF}"/>
              </a:ext>
            </a:extLst>
          </p:cNvPr>
          <p:cNvSpPr/>
          <p:nvPr/>
        </p:nvSpPr>
        <p:spPr>
          <a:xfrm>
            <a:off x="670415" y="4870310"/>
            <a:ext cx="5084341" cy="748260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800" b="1" dirty="0"/>
              <a:t>C | </a:t>
            </a:r>
            <a:r>
              <a:rPr lang="pt-PT" sz="2800" dirty="0"/>
              <a:t>mutualismo.</a:t>
            </a:r>
          </a:p>
        </p:txBody>
      </p:sp>
      <p:sp>
        <p:nvSpPr>
          <p:cNvPr id="7" name="Rectangle 27">
            <a:extLst>
              <a:ext uri="{FF2B5EF4-FFF2-40B4-BE49-F238E27FC236}">
                <a16:creationId xmlns:a16="http://schemas.microsoft.com/office/drawing/2014/main" id="{52F58A89-F699-024D-8521-4CB7611F6C0B}"/>
              </a:ext>
            </a:extLst>
          </p:cNvPr>
          <p:cNvSpPr/>
          <p:nvPr/>
        </p:nvSpPr>
        <p:spPr>
          <a:xfrm>
            <a:off x="670414" y="5802360"/>
            <a:ext cx="5084340" cy="748260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800" b="1" dirty="0"/>
              <a:t>D | </a:t>
            </a:r>
            <a:r>
              <a:rPr lang="pt-PT" sz="2800" dirty="0"/>
              <a:t>canibalismo.</a:t>
            </a:r>
            <a:endParaRPr lang="pt-PT" sz="2800" i="1" dirty="0"/>
          </a:p>
        </p:txBody>
      </p:sp>
      <p:sp>
        <p:nvSpPr>
          <p:cNvPr id="9" name="Retângulo Arredondado 8">
            <a:hlinkClick r:id="rId2" action="ppaction://hlinksldjump"/>
            <a:extLst>
              <a:ext uri="{FF2B5EF4-FFF2-40B4-BE49-F238E27FC236}">
                <a16:creationId xmlns:a16="http://schemas.microsoft.com/office/drawing/2014/main" id="{B2EDAD79-62E6-8E4E-AD47-CD49ED00D9CC}"/>
              </a:ext>
            </a:extLst>
          </p:cNvPr>
          <p:cNvSpPr/>
          <p:nvPr/>
        </p:nvSpPr>
        <p:spPr>
          <a:xfrm>
            <a:off x="6551525" y="5802360"/>
            <a:ext cx="2273818" cy="7482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/>
              <a:t>Próxima pergunta</a:t>
            </a:r>
          </a:p>
        </p:txBody>
      </p:sp>
    </p:spTree>
    <p:extLst>
      <p:ext uri="{BB962C8B-B14F-4D97-AF65-F5344CB8AC3E}">
        <p14:creationId xmlns:p14="http://schemas.microsoft.com/office/powerpoint/2010/main" val="1897958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39BA2A4D-7A87-1A44-8CCA-C7986947142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PT" dirty="0"/>
              <a:t>Testa o que sabes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88E65C3E-33D5-AE42-BD80-310ECBFB5FB2}"/>
              </a:ext>
            </a:extLst>
          </p:cNvPr>
          <p:cNvSpPr/>
          <p:nvPr/>
        </p:nvSpPr>
        <p:spPr>
          <a:xfrm>
            <a:off x="327362" y="1770808"/>
            <a:ext cx="84979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b="1" dirty="0">
                <a:solidFill>
                  <a:srgbClr val="000000"/>
                </a:solidFill>
                <a:ea typeface="Palatino" pitchFamily="-110" charset="0"/>
                <a:cs typeface="Arial"/>
                <a:sym typeface="Palatino" pitchFamily="-110" charset="0"/>
              </a:rPr>
              <a:t>4 |</a:t>
            </a:r>
            <a:r>
              <a:rPr lang="pt-PT" sz="2800" dirty="0">
                <a:solidFill>
                  <a:srgbClr val="000000"/>
                </a:solidFill>
                <a:ea typeface="Palatino" pitchFamily="-110" charset="0"/>
                <a:cs typeface="Arial"/>
                <a:sym typeface="Palatino" pitchFamily="-110" charset="0"/>
              </a:rPr>
              <a:t> É exemplo de uma interação intraespecífica ...</a:t>
            </a:r>
          </a:p>
        </p:txBody>
      </p:sp>
      <p:sp>
        <p:nvSpPr>
          <p:cNvPr id="7" name="Rectangle 27">
            <a:hlinkClick r:id="rId2" action="ppaction://hlinksldjump"/>
            <a:extLst>
              <a:ext uri="{FF2B5EF4-FFF2-40B4-BE49-F238E27FC236}">
                <a16:creationId xmlns:a16="http://schemas.microsoft.com/office/drawing/2014/main" id="{52F58A89-F699-024D-8521-4CB7611F6C0B}"/>
              </a:ext>
            </a:extLst>
          </p:cNvPr>
          <p:cNvSpPr/>
          <p:nvPr/>
        </p:nvSpPr>
        <p:spPr>
          <a:xfrm>
            <a:off x="2224298" y="3758956"/>
            <a:ext cx="4695403" cy="748260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/>
              <a:t>Tentar novamente</a:t>
            </a:r>
            <a:endParaRPr lang="pt-PT" sz="2800" dirty="0"/>
          </a:p>
        </p:txBody>
      </p:sp>
    </p:spTree>
    <p:extLst>
      <p:ext uri="{BB962C8B-B14F-4D97-AF65-F5344CB8AC3E}">
        <p14:creationId xmlns:p14="http://schemas.microsoft.com/office/powerpoint/2010/main" val="59642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39BA2A4D-7A87-1A44-8CCA-C7986947142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PT" dirty="0"/>
              <a:t>Testa o que sabes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88E65C3E-33D5-AE42-BD80-310ECBFB5FB2}"/>
              </a:ext>
            </a:extLst>
          </p:cNvPr>
          <p:cNvSpPr/>
          <p:nvPr/>
        </p:nvSpPr>
        <p:spPr>
          <a:xfrm>
            <a:off x="327362" y="1770808"/>
            <a:ext cx="84979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b="1" dirty="0">
                <a:solidFill>
                  <a:srgbClr val="000000"/>
                </a:solidFill>
                <a:ea typeface="Palatino" pitchFamily="-110" charset="0"/>
                <a:cs typeface="Arial"/>
                <a:sym typeface="Palatino" pitchFamily="-110" charset="0"/>
              </a:rPr>
              <a:t>5 |</a:t>
            </a:r>
            <a:r>
              <a:rPr lang="pt-PT" sz="2800" dirty="0">
                <a:solidFill>
                  <a:srgbClr val="000000"/>
                </a:solidFill>
                <a:ea typeface="Palatino" pitchFamily="-110" charset="0"/>
                <a:cs typeface="Arial"/>
                <a:sym typeface="Palatino" pitchFamily="-110" charset="0"/>
              </a:rPr>
              <a:t> O efetivo populacional é prejudicado pela ...</a:t>
            </a:r>
          </a:p>
        </p:txBody>
      </p:sp>
      <p:sp>
        <p:nvSpPr>
          <p:cNvPr id="4" name="Rectangle 27">
            <a:hlinkClick r:id="rId2" action="ppaction://hlinksldjump"/>
            <a:extLst>
              <a:ext uri="{FF2B5EF4-FFF2-40B4-BE49-F238E27FC236}">
                <a16:creationId xmlns:a16="http://schemas.microsoft.com/office/drawing/2014/main" id="{50791711-4421-D444-A749-C08C3121333C}"/>
              </a:ext>
            </a:extLst>
          </p:cNvPr>
          <p:cNvSpPr/>
          <p:nvPr/>
        </p:nvSpPr>
        <p:spPr>
          <a:xfrm>
            <a:off x="670416" y="3054870"/>
            <a:ext cx="4418421" cy="748260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800" b="1" dirty="0"/>
              <a:t>A | </a:t>
            </a:r>
            <a:r>
              <a:rPr lang="pt-PT" sz="2400" dirty="0"/>
              <a:t>mortalidade e imigração.</a:t>
            </a:r>
            <a:endParaRPr lang="pt-PT" sz="2800" dirty="0"/>
          </a:p>
        </p:txBody>
      </p:sp>
      <p:sp>
        <p:nvSpPr>
          <p:cNvPr id="5" name="Rectangle 27">
            <a:hlinkClick r:id="rId3" action="ppaction://hlinksldjump"/>
            <a:extLst>
              <a:ext uri="{FF2B5EF4-FFF2-40B4-BE49-F238E27FC236}">
                <a16:creationId xmlns:a16="http://schemas.microsoft.com/office/drawing/2014/main" id="{339CE0B9-571A-B949-B148-D0CAE01618A2}"/>
              </a:ext>
            </a:extLst>
          </p:cNvPr>
          <p:cNvSpPr/>
          <p:nvPr/>
        </p:nvSpPr>
        <p:spPr>
          <a:xfrm>
            <a:off x="670415" y="3962590"/>
            <a:ext cx="4418422" cy="748260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800" b="1" dirty="0"/>
              <a:t>B | </a:t>
            </a:r>
            <a:r>
              <a:rPr lang="pt-PT" sz="2400" dirty="0"/>
              <a:t>mortalidade e emigração.</a:t>
            </a:r>
            <a:endParaRPr lang="pt-PT" sz="2800" dirty="0"/>
          </a:p>
        </p:txBody>
      </p:sp>
      <p:sp>
        <p:nvSpPr>
          <p:cNvPr id="6" name="Rectangle 27">
            <a:hlinkClick r:id="rId2" action="ppaction://hlinksldjump"/>
            <a:extLst>
              <a:ext uri="{FF2B5EF4-FFF2-40B4-BE49-F238E27FC236}">
                <a16:creationId xmlns:a16="http://schemas.microsoft.com/office/drawing/2014/main" id="{86515266-4643-3441-9EBD-93C0FA18BCDF}"/>
              </a:ext>
            </a:extLst>
          </p:cNvPr>
          <p:cNvSpPr/>
          <p:nvPr/>
        </p:nvSpPr>
        <p:spPr>
          <a:xfrm>
            <a:off x="670415" y="4870310"/>
            <a:ext cx="4418422" cy="748260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800" b="1" dirty="0"/>
              <a:t>C | </a:t>
            </a:r>
            <a:r>
              <a:rPr lang="pt-PT" sz="2400" dirty="0"/>
              <a:t>natalidade e emigração.</a:t>
            </a:r>
            <a:endParaRPr lang="pt-PT" sz="2800" dirty="0"/>
          </a:p>
        </p:txBody>
      </p:sp>
      <p:sp>
        <p:nvSpPr>
          <p:cNvPr id="7" name="Rectangle 27">
            <a:hlinkClick r:id="rId2" action="ppaction://hlinksldjump"/>
            <a:extLst>
              <a:ext uri="{FF2B5EF4-FFF2-40B4-BE49-F238E27FC236}">
                <a16:creationId xmlns:a16="http://schemas.microsoft.com/office/drawing/2014/main" id="{52F58A89-F699-024D-8521-4CB7611F6C0B}"/>
              </a:ext>
            </a:extLst>
          </p:cNvPr>
          <p:cNvSpPr/>
          <p:nvPr/>
        </p:nvSpPr>
        <p:spPr>
          <a:xfrm>
            <a:off x="670414" y="5802360"/>
            <a:ext cx="4418421" cy="748260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800" b="1" dirty="0"/>
              <a:t>D | </a:t>
            </a:r>
            <a:r>
              <a:rPr lang="pt-PT" sz="2400" dirty="0"/>
              <a:t>natalidade e imigração.</a:t>
            </a:r>
            <a:endParaRPr lang="pt-PT" sz="2800" dirty="0"/>
          </a:p>
        </p:txBody>
      </p:sp>
    </p:spTree>
    <p:extLst>
      <p:ext uri="{BB962C8B-B14F-4D97-AF65-F5344CB8AC3E}">
        <p14:creationId xmlns:p14="http://schemas.microsoft.com/office/powerpoint/2010/main" val="211145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39BA2A4D-7A87-1A44-8CCA-C7986947142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PT" dirty="0"/>
              <a:t>Testa o que sabes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88E65C3E-33D5-AE42-BD80-310ECBFB5FB2}"/>
              </a:ext>
            </a:extLst>
          </p:cNvPr>
          <p:cNvSpPr/>
          <p:nvPr/>
        </p:nvSpPr>
        <p:spPr>
          <a:xfrm>
            <a:off x="327362" y="1770808"/>
            <a:ext cx="84979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b="1" dirty="0">
                <a:solidFill>
                  <a:srgbClr val="000000"/>
                </a:solidFill>
                <a:ea typeface="Palatino" pitchFamily="-110" charset="0"/>
                <a:cs typeface="Arial"/>
                <a:sym typeface="Palatino" pitchFamily="-110" charset="0"/>
              </a:rPr>
              <a:t>5 |</a:t>
            </a:r>
            <a:r>
              <a:rPr lang="pt-PT" sz="2800" dirty="0">
                <a:solidFill>
                  <a:srgbClr val="000000"/>
                </a:solidFill>
                <a:ea typeface="Palatino" pitchFamily="-110" charset="0"/>
                <a:cs typeface="Arial"/>
                <a:sym typeface="Palatino" pitchFamily="-110" charset="0"/>
              </a:rPr>
              <a:t> O efetivo populacional é prejudicado pela ...</a:t>
            </a:r>
          </a:p>
        </p:txBody>
      </p:sp>
      <p:sp>
        <p:nvSpPr>
          <p:cNvPr id="4" name="Rectangle 27">
            <a:extLst>
              <a:ext uri="{FF2B5EF4-FFF2-40B4-BE49-F238E27FC236}">
                <a16:creationId xmlns:a16="http://schemas.microsoft.com/office/drawing/2014/main" id="{50791711-4421-D444-A749-C08C3121333C}"/>
              </a:ext>
            </a:extLst>
          </p:cNvPr>
          <p:cNvSpPr/>
          <p:nvPr/>
        </p:nvSpPr>
        <p:spPr>
          <a:xfrm>
            <a:off x="670416" y="3054870"/>
            <a:ext cx="4418419" cy="748260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800" b="1" dirty="0"/>
              <a:t>A | </a:t>
            </a:r>
            <a:r>
              <a:rPr lang="pt-PT" sz="2400" dirty="0"/>
              <a:t>mortalidade e imigração.</a:t>
            </a:r>
            <a:endParaRPr lang="pt-PT" sz="2800" dirty="0"/>
          </a:p>
        </p:txBody>
      </p:sp>
      <p:sp>
        <p:nvSpPr>
          <p:cNvPr id="5" name="Rectangle 27">
            <a:extLst>
              <a:ext uri="{FF2B5EF4-FFF2-40B4-BE49-F238E27FC236}">
                <a16:creationId xmlns:a16="http://schemas.microsoft.com/office/drawing/2014/main" id="{339CE0B9-571A-B949-B148-D0CAE01618A2}"/>
              </a:ext>
            </a:extLst>
          </p:cNvPr>
          <p:cNvSpPr/>
          <p:nvPr/>
        </p:nvSpPr>
        <p:spPr>
          <a:xfrm>
            <a:off x="670415" y="3962590"/>
            <a:ext cx="4418421" cy="748260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800" b="1" dirty="0"/>
              <a:t>B | </a:t>
            </a:r>
            <a:r>
              <a:rPr lang="pt-PT" sz="2400" dirty="0"/>
              <a:t>mortalidade e emigração.</a:t>
            </a:r>
            <a:endParaRPr lang="pt-PT" sz="2800" dirty="0"/>
          </a:p>
        </p:txBody>
      </p:sp>
      <p:sp>
        <p:nvSpPr>
          <p:cNvPr id="6" name="Rectangle 27">
            <a:extLst>
              <a:ext uri="{FF2B5EF4-FFF2-40B4-BE49-F238E27FC236}">
                <a16:creationId xmlns:a16="http://schemas.microsoft.com/office/drawing/2014/main" id="{86515266-4643-3441-9EBD-93C0FA18BCDF}"/>
              </a:ext>
            </a:extLst>
          </p:cNvPr>
          <p:cNvSpPr/>
          <p:nvPr/>
        </p:nvSpPr>
        <p:spPr>
          <a:xfrm>
            <a:off x="670416" y="4870310"/>
            <a:ext cx="4418420" cy="748260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800" b="1" dirty="0"/>
              <a:t>C | </a:t>
            </a:r>
            <a:r>
              <a:rPr lang="pt-PT" sz="2400" dirty="0"/>
              <a:t>natalidade e emigração.</a:t>
            </a:r>
            <a:endParaRPr lang="pt-PT" sz="2800" dirty="0"/>
          </a:p>
        </p:txBody>
      </p:sp>
      <p:sp>
        <p:nvSpPr>
          <p:cNvPr id="7" name="Rectangle 27">
            <a:extLst>
              <a:ext uri="{FF2B5EF4-FFF2-40B4-BE49-F238E27FC236}">
                <a16:creationId xmlns:a16="http://schemas.microsoft.com/office/drawing/2014/main" id="{52F58A89-F699-024D-8521-4CB7611F6C0B}"/>
              </a:ext>
            </a:extLst>
          </p:cNvPr>
          <p:cNvSpPr/>
          <p:nvPr/>
        </p:nvSpPr>
        <p:spPr>
          <a:xfrm>
            <a:off x="670414" y="5802360"/>
            <a:ext cx="4418421" cy="748260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800" b="1" dirty="0"/>
              <a:t>D | </a:t>
            </a:r>
            <a:r>
              <a:rPr lang="pt-PT" sz="2400" dirty="0"/>
              <a:t>natalidade e imigração.</a:t>
            </a:r>
            <a:endParaRPr lang="pt-PT" sz="2800" i="1" dirty="0"/>
          </a:p>
        </p:txBody>
      </p:sp>
      <p:sp>
        <p:nvSpPr>
          <p:cNvPr id="9" name="Retângulo Arredondado 8">
            <a:hlinkClick r:id="rId2" action="ppaction://hlinksldjump"/>
            <a:extLst>
              <a:ext uri="{FF2B5EF4-FFF2-40B4-BE49-F238E27FC236}">
                <a16:creationId xmlns:a16="http://schemas.microsoft.com/office/drawing/2014/main" id="{B2EDAD79-62E6-8E4E-AD47-CD49ED00D9CC}"/>
              </a:ext>
            </a:extLst>
          </p:cNvPr>
          <p:cNvSpPr/>
          <p:nvPr/>
        </p:nvSpPr>
        <p:spPr>
          <a:xfrm>
            <a:off x="6551525" y="5802360"/>
            <a:ext cx="2273818" cy="7482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/>
              <a:t>Terminar</a:t>
            </a:r>
          </a:p>
        </p:txBody>
      </p:sp>
    </p:spTree>
    <p:extLst>
      <p:ext uri="{BB962C8B-B14F-4D97-AF65-F5344CB8AC3E}">
        <p14:creationId xmlns:p14="http://schemas.microsoft.com/office/powerpoint/2010/main" val="3091683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39BA2A4D-7A87-1A44-8CCA-C7986947142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PT" dirty="0"/>
              <a:t>Testa o que sabes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88E65C3E-33D5-AE42-BD80-310ECBFB5FB2}"/>
              </a:ext>
            </a:extLst>
          </p:cNvPr>
          <p:cNvSpPr/>
          <p:nvPr/>
        </p:nvSpPr>
        <p:spPr>
          <a:xfrm>
            <a:off x="327362" y="1770808"/>
            <a:ext cx="84979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b="1" dirty="0">
                <a:solidFill>
                  <a:srgbClr val="000000"/>
                </a:solidFill>
                <a:ea typeface="Palatino" pitchFamily="-110" charset="0"/>
                <a:cs typeface="Arial"/>
                <a:sym typeface="Palatino" pitchFamily="-110" charset="0"/>
              </a:rPr>
              <a:t>5 |</a:t>
            </a:r>
            <a:r>
              <a:rPr lang="pt-PT" sz="2800" dirty="0">
                <a:solidFill>
                  <a:srgbClr val="000000"/>
                </a:solidFill>
                <a:ea typeface="Palatino" pitchFamily="-110" charset="0"/>
                <a:cs typeface="Arial"/>
                <a:sym typeface="Palatino" pitchFamily="-110" charset="0"/>
              </a:rPr>
              <a:t> O efetivo populacional é prejudicado pela ...</a:t>
            </a:r>
          </a:p>
        </p:txBody>
      </p:sp>
      <p:sp>
        <p:nvSpPr>
          <p:cNvPr id="7" name="Rectangle 27">
            <a:hlinkClick r:id="rId2" action="ppaction://hlinksldjump"/>
            <a:extLst>
              <a:ext uri="{FF2B5EF4-FFF2-40B4-BE49-F238E27FC236}">
                <a16:creationId xmlns:a16="http://schemas.microsoft.com/office/drawing/2014/main" id="{52F58A89-F699-024D-8521-4CB7611F6C0B}"/>
              </a:ext>
            </a:extLst>
          </p:cNvPr>
          <p:cNvSpPr/>
          <p:nvPr/>
        </p:nvSpPr>
        <p:spPr>
          <a:xfrm>
            <a:off x="2224298" y="3758956"/>
            <a:ext cx="4695403" cy="748260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/>
              <a:t>Tentar novamente</a:t>
            </a:r>
            <a:endParaRPr lang="pt-PT" sz="2800" dirty="0"/>
          </a:p>
        </p:txBody>
      </p:sp>
    </p:spTree>
    <p:extLst>
      <p:ext uri="{BB962C8B-B14F-4D97-AF65-F5344CB8AC3E}">
        <p14:creationId xmlns:p14="http://schemas.microsoft.com/office/powerpoint/2010/main" val="1606323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3207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3641</TotalTime>
  <Words>1161</Words>
  <Application>Microsoft Macintosh PowerPoint</Application>
  <PresentationFormat>Apresentação no Ecrã (4:3)</PresentationFormat>
  <Paragraphs>208</Paragraphs>
  <Slides>35</Slides>
  <Notes>10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35</vt:i4>
      </vt:variant>
    </vt:vector>
  </HeadingPairs>
  <TitlesOfParts>
    <vt:vector size="40" baseType="lpstr">
      <vt:lpstr>Arial</vt:lpstr>
      <vt:lpstr>Arial Narrow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Missão Terra 7</dc:title>
  <dc:subject/>
  <dc:creator>Vitor Pinto</dc:creator>
  <cp:keywords/>
  <dc:description/>
  <cp:lastModifiedBy>Vitor Pinto</cp:lastModifiedBy>
  <cp:revision>292</cp:revision>
  <dcterms:created xsi:type="dcterms:W3CDTF">2020-12-01T16:51:26Z</dcterms:created>
  <dcterms:modified xsi:type="dcterms:W3CDTF">2023-01-10T16:05:25Z</dcterms:modified>
  <cp:category/>
</cp:coreProperties>
</file>