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comments/comment1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85" r:id="rId2"/>
    <p:sldId id="312" r:id="rId3"/>
    <p:sldId id="258" r:id="rId4"/>
    <p:sldId id="286" r:id="rId5"/>
    <p:sldId id="300" r:id="rId6"/>
    <p:sldId id="311" r:id="rId7"/>
    <p:sldId id="288" r:id="rId8"/>
    <p:sldId id="313" r:id="rId9"/>
    <p:sldId id="315" r:id="rId10"/>
    <p:sldId id="314" r:id="rId11"/>
    <p:sldId id="301" r:id="rId12"/>
    <p:sldId id="316" r:id="rId13"/>
    <p:sldId id="317" r:id="rId14"/>
    <p:sldId id="294" r:id="rId15"/>
    <p:sldId id="302" r:id="rId16"/>
    <p:sldId id="303" r:id="rId17"/>
    <p:sldId id="308" r:id="rId18"/>
  </p:sldIdLst>
  <p:sldSz cx="9144000" cy="6858000" type="screen4x3"/>
  <p:notesSz cx="6797675" cy="9928225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11">
          <p15:clr>
            <a:srgbClr val="A4A3A4"/>
          </p15:clr>
        </p15:guide>
        <p15:guide id="2" pos="463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uarte Nuno Januário" initials="DNJ" lastIdx="3" clrIdx="0"/>
  <p:cmAuthor id="1" name="Sofia Isabel Brandao" initials="SIB" lastIdx="4" clrIdx="1"/>
  <p:cmAuthor id="2" name="Adrien Santos" initials="AS" lastIdx="2" clrIdx="2"/>
  <p:cmAuthor id="3" name="Carlosbás" initials="Cmdb" lastIdx="1" clrIdx="3"/>
  <p:cmAuthor id="4" name="Carlos Brás" initials="CMDBRS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1"/>
    <a:srgbClr val="624939"/>
    <a:srgbClr val="663300"/>
    <a:srgbClr val="CC9900"/>
    <a:srgbClr val="FFFFE8"/>
    <a:srgbClr val="E32E54"/>
    <a:srgbClr val="FF6600"/>
    <a:srgbClr val="CB042D"/>
    <a:srgbClr val="378B90"/>
    <a:srgbClr val="254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69" autoAdjust="0"/>
    <p:restoredTop sz="88965" autoAdjust="0"/>
  </p:normalViewPr>
  <p:slideViewPr>
    <p:cSldViewPr snapToGrid="0" snapToObjects="1" showGuides="1">
      <p:cViewPr varScale="1">
        <p:scale>
          <a:sx n="98" d="100"/>
          <a:sy n="98" d="100"/>
        </p:scale>
        <p:origin x="1692" y="78"/>
      </p:cViewPr>
      <p:guideLst>
        <p:guide orient="horz" pos="4211"/>
        <p:guide pos="4638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4" dt="2019-08-01T02:39:33.643" idx="1">
    <p:pos x="5133" y="697"/>
    <p:text>Onde se Lê "S.I." deve ler-se "SI"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74C088-1F94-4869-8468-7C628464A97A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PT"/>
        </a:p>
      </dgm:t>
    </dgm:pt>
    <dgm:pt modelId="{55F9746E-2074-40DF-8299-51E2E5715C7F}">
      <dgm:prSet phldrT="[Texto]" custT="1"/>
      <dgm:spPr/>
      <dgm:t>
        <a:bodyPr/>
        <a:lstStyle/>
        <a:p>
          <a:r>
            <a:rPr lang="pt-PT" sz="2400" dirty="0"/>
            <a:t>Estado gasoso</a:t>
          </a:r>
        </a:p>
      </dgm:t>
    </dgm:pt>
    <dgm:pt modelId="{AF846D0B-4D5B-4C56-BE43-DFEB920B2C3B}" type="parTrans" cxnId="{C26F0F26-0343-46FD-A854-077D6804FD46}">
      <dgm:prSet/>
      <dgm:spPr/>
      <dgm:t>
        <a:bodyPr/>
        <a:lstStyle/>
        <a:p>
          <a:endParaRPr lang="pt-PT"/>
        </a:p>
      </dgm:t>
    </dgm:pt>
    <dgm:pt modelId="{E0E6B9D7-1E0E-4085-86BF-29F47173D6F1}" type="sibTrans" cxnId="{C26F0F26-0343-46FD-A854-077D6804FD46}">
      <dgm:prSet/>
      <dgm:spPr/>
      <dgm:t>
        <a:bodyPr/>
        <a:lstStyle/>
        <a:p>
          <a:endParaRPr lang="pt-PT"/>
        </a:p>
      </dgm:t>
    </dgm:pt>
    <dgm:pt modelId="{3796BBDE-3EE0-492D-8A77-EDD6CDC2BC67}">
      <dgm:prSet phldrT="[Texto]"/>
      <dgm:spPr/>
      <dgm:t>
        <a:bodyPr/>
        <a:lstStyle/>
        <a:p>
          <a:r>
            <a:rPr lang="pt-PT" dirty="0"/>
            <a:t>Volume e forma variáveis;</a:t>
          </a:r>
        </a:p>
      </dgm:t>
    </dgm:pt>
    <dgm:pt modelId="{874E71DC-571A-4D44-B1CA-78F486BC6114}" type="parTrans" cxnId="{3A71B0FA-5517-48CB-8375-B3372572EC5F}">
      <dgm:prSet/>
      <dgm:spPr/>
      <dgm:t>
        <a:bodyPr/>
        <a:lstStyle/>
        <a:p>
          <a:endParaRPr lang="pt-PT"/>
        </a:p>
      </dgm:t>
    </dgm:pt>
    <dgm:pt modelId="{3C458B32-FD3A-43D3-99C8-C7B3897EB32C}" type="sibTrans" cxnId="{3A71B0FA-5517-48CB-8375-B3372572EC5F}">
      <dgm:prSet/>
      <dgm:spPr/>
      <dgm:t>
        <a:bodyPr/>
        <a:lstStyle/>
        <a:p>
          <a:endParaRPr lang="pt-PT"/>
        </a:p>
      </dgm:t>
    </dgm:pt>
    <dgm:pt modelId="{91F0E9C4-C401-419B-8CF7-689C5AAC35B6}">
      <dgm:prSet phldrT="[Texto]"/>
      <dgm:spPr/>
      <dgm:t>
        <a:bodyPr/>
        <a:lstStyle/>
        <a:p>
          <a:r>
            <a:rPr lang="pt-PT" dirty="0"/>
            <a:t>Movimento livre dos corpúsculos.</a:t>
          </a:r>
        </a:p>
      </dgm:t>
    </dgm:pt>
    <dgm:pt modelId="{B545D796-019C-4E97-B447-1B894DEED66D}" type="parTrans" cxnId="{41614628-713A-4116-920E-DB9A77C73678}">
      <dgm:prSet/>
      <dgm:spPr/>
      <dgm:t>
        <a:bodyPr/>
        <a:lstStyle/>
        <a:p>
          <a:endParaRPr lang="pt-PT"/>
        </a:p>
      </dgm:t>
    </dgm:pt>
    <dgm:pt modelId="{B6889240-F07C-4853-9996-C8765ED76A50}" type="sibTrans" cxnId="{41614628-713A-4116-920E-DB9A77C73678}">
      <dgm:prSet/>
      <dgm:spPr/>
      <dgm:t>
        <a:bodyPr/>
        <a:lstStyle/>
        <a:p>
          <a:endParaRPr lang="pt-PT"/>
        </a:p>
      </dgm:t>
    </dgm:pt>
    <dgm:pt modelId="{D94EBF90-28F7-4737-8AAE-99C8DDC3563D}">
      <dgm:prSet phldrT="[Texto]" custT="1"/>
      <dgm:spPr/>
      <dgm:t>
        <a:bodyPr/>
        <a:lstStyle/>
        <a:p>
          <a:r>
            <a:rPr lang="pt-PT" sz="2400" dirty="0"/>
            <a:t>Estado líquido</a:t>
          </a:r>
        </a:p>
      </dgm:t>
    </dgm:pt>
    <dgm:pt modelId="{5E9AB12B-55B1-42BA-8820-568C8643B48F}" type="parTrans" cxnId="{E38B5B9C-8E99-45D8-A3BE-B0878544537F}">
      <dgm:prSet/>
      <dgm:spPr/>
      <dgm:t>
        <a:bodyPr/>
        <a:lstStyle/>
        <a:p>
          <a:endParaRPr lang="pt-PT"/>
        </a:p>
      </dgm:t>
    </dgm:pt>
    <dgm:pt modelId="{72BD267F-CD85-4170-81C3-62A5785F4F02}" type="sibTrans" cxnId="{E38B5B9C-8E99-45D8-A3BE-B0878544537F}">
      <dgm:prSet/>
      <dgm:spPr/>
      <dgm:t>
        <a:bodyPr/>
        <a:lstStyle/>
        <a:p>
          <a:endParaRPr lang="pt-PT"/>
        </a:p>
      </dgm:t>
    </dgm:pt>
    <dgm:pt modelId="{CF910712-194A-43A6-957F-443E446175B4}">
      <dgm:prSet phldrT="[Texto]"/>
      <dgm:spPr/>
      <dgm:t>
        <a:bodyPr/>
        <a:lstStyle/>
        <a:p>
          <a:r>
            <a:rPr lang="pt-PT" dirty="0"/>
            <a:t>Volume constante e forma variável;</a:t>
          </a:r>
        </a:p>
      </dgm:t>
    </dgm:pt>
    <dgm:pt modelId="{7D4503F3-CA70-4A26-99EA-03BA9C23C73C}" type="parTrans" cxnId="{C8AFF58D-5F5E-445F-82BB-3C3EFEC11A9B}">
      <dgm:prSet/>
      <dgm:spPr/>
      <dgm:t>
        <a:bodyPr/>
        <a:lstStyle/>
        <a:p>
          <a:endParaRPr lang="pt-PT"/>
        </a:p>
      </dgm:t>
    </dgm:pt>
    <dgm:pt modelId="{4A38B7FD-F929-438C-858C-095627378179}" type="sibTrans" cxnId="{C8AFF58D-5F5E-445F-82BB-3C3EFEC11A9B}">
      <dgm:prSet/>
      <dgm:spPr/>
      <dgm:t>
        <a:bodyPr/>
        <a:lstStyle/>
        <a:p>
          <a:endParaRPr lang="pt-PT"/>
        </a:p>
      </dgm:t>
    </dgm:pt>
    <dgm:pt modelId="{A284A366-2BA0-42FE-9432-40194E39C287}">
      <dgm:prSet phldrT="[Texto]"/>
      <dgm:spPr/>
      <dgm:t>
        <a:bodyPr/>
        <a:lstStyle/>
        <a:p>
          <a:r>
            <a:rPr lang="pt-PT" dirty="0"/>
            <a:t>Menor liberdade de movimento dos corpúsculos em relação aos gases.</a:t>
          </a:r>
        </a:p>
      </dgm:t>
    </dgm:pt>
    <dgm:pt modelId="{55DFC8C7-B12D-493C-8A15-64F69E67774F}" type="parTrans" cxnId="{42DF729F-7E17-4055-BF5F-B2A829D86CB7}">
      <dgm:prSet/>
      <dgm:spPr/>
      <dgm:t>
        <a:bodyPr/>
        <a:lstStyle/>
        <a:p>
          <a:endParaRPr lang="pt-PT"/>
        </a:p>
      </dgm:t>
    </dgm:pt>
    <dgm:pt modelId="{BC58E690-7AFB-4BE9-9CA8-1CD2DEA253D8}" type="sibTrans" cxnId="{42DF729F-7E17-4055-BF5F-B2A829D86CB7}">
      <dgm:prSet/>
      <dgm:spPr/>
      <dgm:t>
        <a:bodyPr/>
        <a:lstStyle/>
        <a:p>
          <a:endParaRPr lang="pt-PT"/>
        </a:p>
      </dgm:t>
    </dgm:pt>
    <dgm:pt modelId="{5E1300AA-09D7-4691-94BF-B871FF4197AB}">
      <dgm:prSet phldrT="[Texto]" custT="1"/>
      <dgm:spPr/>
      <dgm:t>
        <a:bodyPr/>
        <a:lstStyle/>
        <a:p>
          <a:r>
            <a:rPr lang="pt-PT" sz="2400" dirty="0"/>
            <a:t>Estado sólido</a:t>
          </a:r>
        </a:p>
      </dgm:t>
    </dgm:pt>
    <dgm:pt modelId="{E85F5F31-DE7B-41DD-A547-DAC36E127840}" type="parTrans" cxnId="{D8A60254-23F9-44D3-A914-76630AA63479}">
      <dgm:prSet/>
      <dgm:spPr/>
      <dgm:t>
        <a:bodyPr/>
        <a:lstStyle/>
        <a:p>
          <a:endParaRPr lang="pt-PT"/>
        </a:p>
      </dgm:t>
    </dgm:pt>
    <dgm:pt modelId="{D50AFE11-58EA-4F60-9C4D-788B0F5E373B}" type="sibTrans" cxnId="{D8A60254-23F9-44D3-A914-76630AA63479}">
      <dgm:prSet/>
      <dgm:spPr/>
      <dgm:t>
        <a:bodyPr/>
        <a:lstStyle/>
        <a:p>
          <a:endParaRPr lang="pt-PT"/>
        </a:p>
      </dgm:t>
    </dgm:pt>
    <dgm:pt modelId="{123B78C7-79AC-4EE3-9E19-C60F827B8448}">
      <dgm:prSet phldrT="[Texto]"/>
      <dgm:spPr/>
      <dgm:t>
        <a:bodyPr/>
        <a:lstStyle/>
        <a:p>
          <a:r>
            <a:rPr lang="pt-PT" dirty="0"/>
            <a:t>Volume e forma constantes;</a:t>
          </a:r>
        </a:p>
      </dgm:t>
    </dgm:pt>
    <dgm:pt modelId="{FB953EA5-B953-48A8-8E35-0BFF1CEFF211}" type="parTrans" cxnId="{682A1833-1A26-4D1D-99F9-200FA112AF55}">
      <dgm:prSet/>
      <dgm:spPr/>
      <dgm:t>
        <a:bodyPr/>
        <a:lstStyle/>
        <a:p>
          <a:endParaRPr lang="pt-PT"/>
        </a:p>
      </dgm:t>
    </dgm:pt>
    <dgm:pt modelId="{ED6B764B-CD2B-4C0B-8EFA-E1517D26807C}" type="sibTrans" cxnId="{682A1833-1A26-4D1D-99F9-200FA112AF55}">
      <dgm:prSet/>
      <dgm:spPr/>
      <dgm:t>
        <a:bodyPr/>
        <a:lstStyle/>
        <a:p>
          <a:endParaRPr lang="pt-PT"/>
        </a:p>
      </dgm:t>
    </dgm:pt>
    <dgm:pt modelId="{14C9344D-CEF2-4D44-A264-BDD36916B768}">
      <dgm:prSet phldrT="[Texto]"/>
      <dgm:spPr/>
      <dgm:t>
        <a:bodyPr/>
        <a:lstStyle/>
        <a:p>
          <a:r>
            <a:rPr lang="pt-PT" dirty="0"/>
            <a:t>Reduzida liberdade de movimento dos corpúsculos.</a:t>
          </a:r>
        </a:p>
      </dgm:t>
    </dgm:pt>
    <dgm:pt modelId="{E1AF137E-E4EC-4F33-A8B1-6177B2834CCE}" type="parTrans" cxnId="{1FCEB869-665B-4E11-984E-81AB811D8299}">
      <dgm:prSet/>
      <dgm:spPr/>
      <dgm:t>
        <a:bodyPr/>
        <a:lstStyle/>
        <a:p>
          <a:endParaRPr lang="pt-PT"/>
        </a:p>
      </dgm:t>
    </dgm:pt>
    <dgm:pt modelId="{4B42F1C1-F844-404A-A92F-D6D951E1234C}" type="sibTrans" cxnId="{1FCEB869-665B-4E11-984E-81AB811D8299}">
      <dgm:prSet/>
      <dgm:spPr/>
      <dgm:t>
        <a:bodyPr/>
        <a:lstStyle/>
        <a:p>
          <a:endParaRPr lang="pt-PT"/>
        </a:p>
      </dgm:t>
    </dgm:pt>
    <dgm:pt modelId="{FBD4C976-4BCC-41E8-A91C-4636F521AA72}" type="pres">
      <dgm:prSet presAssocID="{0274C088-1F94-4869-8468-7C628464A97A}" presName="Name0" presStyleCnt="0">
        <dgm:presLayoutVars>
          <dgm:dir/>
          <dgm:animLvl val="lvl"/>
          <dgm:resizeHandles val="exact"/>
        </dgm:presLayoutVars>
      </dgm:prSet>
      <dgm:spPr/>
    </dgm:pt>
    <dgm:pt modelId="{63950187-129F-48D1-B01C-A95CD10ABF59}" type="pres">
      <dgm:prSet presAssocID="{55F9746E-2074-40DF-8299-51E2E5715C7F}" presName="linNode" presStyleCnt="0"/>
      <dgm:spPr/>
    </dgm:pt>
    <dgm:pt modelId="{229FDC7B-1D05-4072-A3E5-B8951500E084}" type="pres">
      <dgm:prSet presAssocID="{55F9746E-2074-40DF-8299-51E2E5715C7F}" presName="parentText" presStyleLbl="node1" presStyleIdx="0" presStyleCnt="3" custScaleY="42616">
        <dgm:presLayoutVars>
          <dgm:chMax val="1"/>
          <dgm:bulletEnabled val="1"/>
        </dgm:presLayoutVars>
      </dgm:prSet>
      <dgm:spPr/>
    </dgm:pt>
    <dgm:pt modelId="{FA1CE5D1-D8F8-4468-BDF4-B006E0E9155A}" type="pres">
      <dgm:prSet presAssocID="{55F9746E-2074-40DF-8299-51E2E5715C7F}" presName="descendantText" presStyleLbl="alignAccFollowNode1" presStyleIdx="0" presStyleCnt="3">
        <dgm:presLayoutVars>
          <dgm:bulletEnabled val="1"/>
        </dgm:presLayoutVars>
      </dgm:prSet>
      <dgm:spPr/>
    </dgm:pt>
    <dgm:pt modelId="{FADEF658-1070-48FC-8E5D-75880B30C4AC}" type="pres">
      <dgm:prSet presAssocID="{E0E6B9D7-1E0E-4085-86BF-29F47173D6F1}" presName="sp" presStyleCnt="0"/>
      <dgm:spPr/>
    </dgm:pt>
    <dgm:pt modelId="{94F923A8-1B94-4ACB-9573-45EF28F07BAE}" type="pres">
      <dgm:prSet presAssocID="{D94EBF90-28F7-4737-8AAE-99C8DDC3563D}" presName="linNode" presStyleCnt="0"/>
      <dgm:spPr/>
    </dgm:pt>
    <dgm:pt modelId="{D4078EA9-CAC7-4617-B779-190EA262FEB7}" type="pres">
      <dgm:prSet presAssocID="{D94EBF90-28F7-4737-8AAE-99C8DDC3563D}" presName="parentText" presStyleLbl="node1" presStyleIdx="1" presStyleCnt="3" custScaleY="48228">
        <dgm:presLayoutVars>
          <dgm:chMax val="1"/>
          <dgm:bulletEnabled val="1"/>
        </dgm:presLayoutVars>
      </dgm:prSet>
      <dgm:spPr/>
    </dgm:pt>
    <dgm:pt modelId="{C46309F1-D395-4800-8BAE-C65113A9087F}" type="pres">
      <dgm:prSet presAssocID="{D94EBF90-28F7-4737-8AAE-99C8DDC3563D}" presName="descendantText" presStyleLbl="alignAccFollowNode1" presStyleIdx="1" presStyleCnt="3">
        <dgm:presLayoutVars>
          <dgm:bulletEnabled val="1"/>
        </dgm:presLayoutVars>
      </dgm:prSet>
      <dgm:spPr/>
    </dgm:pt>
    <dgm:pt modelId="{5BA63EF8-0B9B-4F92-B83E-53BC8930DBA5}" type="pres">
      <dgm:prSet presAssocID="{72BD267F-CD85-4170-81C3-62A5785F4F02}" presName="sp" presStyleCnt="0"/>
      <dgm:spPr/>
    </dgm:pt>
    <dgm:pt modelId="{3A3E0CBD-4B05-408C-AC44-C6180DD63B47}" type="pres">
      <dgm:prSet presAssocID="{5E1300AA-09D7-4691-94BF-B871FF4197AB}" presName="linNode" presStyleCnt="0"/>
      <dgm:spPr/>
    </dgm:pt>
    <dgm:pt modelId="{0CAE29E9-9E22-4EBC-B3F7-5D24DF6079D4}" type="pres">
      <dgm:prSet presAssocID="{5E1300AA-09D7-4691-94BF-B871FF4197AB}" presName="parentText" presStyleLbl="node1" presStyleIdx="2" presStyleCnt="3" custScaleY="39772">
        <dgm:presLayoutVars>
          <dgm:chMax val="1"/>
          <dgm:bulletEnabled val="1"/>
        </dgm:presLayoutVars>
      </dgm:prSet>
      <dgm:spPr/>
    </dgm:pt>
    <dgm:pt modelId="{734273C3-2A9C-441B-B774-D0102636AA91}" type="pres">
      <dgm:prSet presAssocID="{5E1300AA-09D7-4691-94BF-B871FF4197AB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C26F0F26-0343-46FD-A854-077D6804FD46}" srcId="{0274C088-1F94-4869-8468-7C628464A97A}" destId="{55F9746E-2074-40DF-8299-51E2E5715C7F}" srcOrd="0" destOrd="0" parTransId="{AF846D0B-4D5B-4C56-BE43-DFEB920B2C3B}" sibTransId="{E0E6B9D7-1E0E-4085-86BF-29F47173D6F1}"/>
    <dgm:cxn modelId="{41614628-713A-4116-920E-DB9A77C73678}" srcId="{55F9746E-2074-40DF-8299-51E2E5715C7F}" destId="{91F0E9C4-C401-419B-8CF7-689C5AAC35B6}" srcOrd="1" destOrd="0" parTransId="{B545D796-019C-4E97-B447-1B894DEED66D}" sibTransId="{B6889240-F07C-4853-9996-C8765ED76A50}"/>
    <dgm:cxn modelId="{A374A031-E21E-494E-AD74-EB95C9287E72}" type="presOf" srcId="{55F9746E-2074-40DF-8299-51E2E5715C7F}" destId="{229FDC7B-1D05-4072-A3E5-B8951500E084}" srcOrd="0" destOrd="0" presId="urn:microsoft.com/office/officeart/2005/8/layout/vList5"/>
    <dgm:cxn modelId="{682A1833-1A26-4D1D-99F9-200FA112AF55}" srcId="{5E1300AA-09D7-4691-94BF-B871FF4197AB}" destId="{123B78C7-79AC-4EE3-9E19-C60F827B8448}" srcOrd="0" destOrd="0" parTransId="{FB953EA5-B953-48A8-8E35-0BFF1CEFF211}" sibTransId="{ED6B764B-CD2B-4C0B-8EFA-E1517D26807C}"/>
    <dgm:cxn modelId="{E9FC2933-B26B-4872-8088-A7522880C216}" type="presOf" srcId="{5E1300AA-09D7-4691-94BF-B871FF4197AB}" destId="{0CAE29E9-9E22-4EBC-B3F7-5D24DF6079D4}" srcOrd="0" destOrd="0" presId="urn:microsoft.com/office/officeart/2005/8/layout/vList5"/>
    <dgm:cxn modelId="{DD16FC62-875D-4E1E-BE7B-AB67D82412F9}" type="presOf" srcId="{3796BBDE-3EE0-492D-8A77-EDD6CDC2BC67}" destId="{FA1CE5D1-D8F8-4468-BDF4-B006E0E9155A}" srcOrd="0" destOrd="0" presId="urn:microsoft.com/office/officeart/2005/8/layout/vList5"/>
    <dgm:cxn modelId="{48F0F147-76C0-4C4B-9B97-A339EF1248F5}" type="presOf" srcId="{D94EBF90-28F7-4737-8AAE-99C8DDC3563D}" destId="{D4078EA9-CAC7-4617-B779-190EA262FEB7}" srcOrd="0" destOrd="0" presId="urn:microsoft.com/office/officeart/2005/8/layout/vList5"/>
    <dgm:cxn modelId="{1FCEB869-665B-4E11-984E-81AB811D8299}" srcId="{5E1300AA-09D7-4691-94BF-B871FF4197AB}" destId="{14C9344D-CEF2-4D44-A264-BDD36916B768}" srcOrd="1" destOrd="0" parTransId="{E1AF137E-E4EC-4F33-A8B1-6177B2834CCE}" sibTransId="{4B42F1C1-F844-404A-A92F-D6D951E1234C}"/>
    <dgm:cxn modelId="{AA42D56C-CD54-445C-ADCE-17B2F674C7EC}" type="presOf" srcId="{14C9344D-CEF2-4D44-A264-BDD36916B768}" destId="{734273C3-2A9C-441B-B774-D0102636AA91}" srcOrd="0" destOrd="1" presId="urn:microsoft.com/office/officeart/2005/8/layout/vList5"/>
    <dgm:cxn modelId="{F746D872-E45A-43F3-80F8-9A4F86E3B472}" type="presOf" srcId="{0274C088-1F94-4869-8468-7C628464A97A}" destId="{FBD4C976-4BCC-41E8-A91C-4636F521AA72}" srcOrd="0" destOrd="0" presId="urn:microsoft.com/office/officeart/2005/8/layout/vList5"/>
    <dgm:cxn modelId="{D8A60254-23F9-44D3-A914-76630AA63479}" srcId="{0274C088-1F94-4869-8468-7C628464A97A}" destId="{5E1300AA-09D7-4691-94BF-B871FF4197AB}" srcOrd="2" destOrd="0" parTransId="{E85F5F31-DE7B-41DD-A547-DAC36E127840}" sibTransId="{D50AFE11-58EA-4F60-9C4D-788B0F5E373B}"/>
    <dgm:cxn modelId="{C8AFF58D-5F5E-445F-82BB-3C3EFEC11A9B}" srcId="{D94EBF90-28F7-4737-8AAE-99C8DDC3563D}" destId="{CF910712-194A-43A6-957F-443E446175B4}" srcOrd="0" destOrd="0" parTransId="{7D4503F3-CA70-4A26-99EA-03BA9C23C73C}" sibTransId="{4A38B7FD-F929-438C-858C-095627378179}"/>
    <dgm:cxn modelId="{E38B5B9C-8E99-45D8-A3BE-B0878544537F}" srcId="{0274C088-1F94-4869-8468-7C628464A97A}" destId="{D94EBF90-28F7-4737-8AAE-99C8DDC3563D}" srcOrd="1" destOrd="0" parTransId="{5E9AB12B-55B1-42BA-8820-568C8643B48F}" sibTransId="{72BD267F-CD85-4170-81C3-62A5785F4F02}"/>
    <dgm:cxn modelId="{42DF729F-7E17-4055-BF5F-B2A829D86CB7}" srcId="{D94EBF90-28F7-4737-8AAE-99C8DDC3563D}" destId="{A284A366-2BA0-42FE-9432-40194E39C287}" srcOrd="1" destOrd="0" parTransId="{55DFC8C7-B12D-493C-8A15-64F69E67774F}" sibTransId="{BC58E690-7AFB-4BE9-9CA8-1CD2DEA253D8}"/>
    <dgm:cxn modelId="{9002EFB9-B112-4879-8115-4EBC7376CAEE}" type="presOf" srcId="{123B78C7-79AC-4EE3-9E19-C60F827B8448}" destId="{734273C3-2A9C-441B-B774-D0102636AA91}" srcOrd="0" destOrd="0" presId="urn:microsoft.com/office/officeart/2005/8/layout/vList5"/>
    <dgm:cxn modelId="{07AD76D2-ABA9-40C0-8D94-105A4DFF0763}" type="presOf" srcId="{91F0E9C4-C401-419B-8CF7-689C5AAC35B6}" destId="{FA1CE5D1-D8F8-4468-BDF4-B006E0E9155A}" srcOrd="0" destOrd="1" presId="urn:microsoft.com/office/officeart/2005/8/layout/vList5"/>
    <dgm:cxn modelId="{6E98F3F7-7002-47F4-8C81-4512C614A5D0}" type="presOf" srcId="{CF910712-194A-43A6-957F-443E446175B4}" destId="{C46309F1-D395-4800-8BAE-C65113A9087F}" srcOrd="0" destOrd="0" presId="urn:microsoft.com/office/officeart/2005/8/layout/vList5"/>
    <dgm:cxn modelId="{25BD4BF9-BA4A-452B-98F8-79E50B2AEB5E}" type="presOf" srcId="{A284A366-2BA0-42FE-9432-40194E39C287}" destId="{C46309F1-D395-4800-8BAE-C65113A9087F}" srcOrd="0" destOrd="1" presId="urn:microsoft.com/office/officeart/2005/8/layout/vList5"/>
    <dgm:cxn modelId="{3A71B0FA-5517-48CB-8375-B3372572EC5F}" srcId="{55F9746E-2074-40DF-8299-51E2E5715C7F}" destId="{3796BBDE-3EE0-492D-8A77-EDD6CDC2BC67}" srcOrd="0" destOrd="0" parTransId="{874E71DC-571A-4D44-B1CA-78F486BC6114}" sibTransId="{3C458B32-FD3A-43D3-99C8-C7B3897EB32C}"/>
    <dgm:cxn modelId="{98A08DA1-3F42-4266-91A0-87C7E47D47B9}" type="presParOf" srcId="{FBD4C976-4BCC-41E8-A91C-4636F521AA72}" destId="{63950187-129F-48D1-B01C-A95CD10ABF59}" srcOrd="0" destOrd="0" presId="urn:microsoft.com/office/officeart/2005/8/layout/vList5"/>
    <dgm:cxn modelId="{DEE4DDA0-61E1-4DBA-ACCB-E3A27E4E4CB7}" type="presParOf" srcId="{63950187-129F-48D1-B01C-A95CD10ABF59}" destId="{229FDC7B-1D05-4072-A3E5-B8951500E084}" srcOrd="0" destOrd="0" presId="urn:microsoft.com/office/officeart/2005/8/layout/vList5"/>
    <dgm:cxn modelId="{F9F86539-97A6-460E-A4BA-639EA5A239C9}" type="presParOf" srcId="{63950187-129F-48D1-B01C-A95CD10ABF59}" destId="{FA1CE5D1-D8F8-4468-BDF4-B006E0E9155A}" srcOrd="1" destOrd="0" presId="urn:microsoft.com/office/officeart/2005/8/layout/vList5"/>
    <dgm:cxn modelId="{A222FB30-F8A1-4473-8198-08C74030FAB9}" type="presParOf" srcId="{FBD4C976-4BCC-41E8-A91C-4636F521AA72}" destId="{FADEF658-1070-48FC-8E5D-75880B30C4AC}" srcOrd="1" destOrd="0" presId="urn:microsoft.com/office/officeart/2005/8/layout/vList5"/>
    <dgm:cxn modelId="{E37DAD0F-5354-44C1-AAE5-ABC275A7ACBB}" type="presParOf" srcId="{FBD4C976-4BCC-41E8-A91C-4636F521AA72}" destId="{94F923A8-1B94-4ACB-9573-45EF28F07BAE}" srcOrd="2" destOrd="0" presId="urn:microsoft.com/office/officeart/2005/8/layout/vList5"/>
    <dgm:cxn modelId="{C30471CF-5FAB-4EE8-BA48-411C46D54006}" type="presParOf" srcId="{94F923A8-1B94-4ACB-9573-45EF28F07BAE}" destId="{D4078EA9-CAC7-4617-B779-190EA262FEB7}" srcOrd="0" destOrd="0" presId="urn:microsoft.com/office/officeart/2005/8/layout/vList5"/>
    <dgm:cxn modelId="{DCB7B6B2-BF4C-4371-933F-3D242798B13C}" type="presParOf" srcId="{94F923A8-1B94-4ACB-9573-45EF28F07BAE}" destId="{C46309F1-D395-4800-8BAE-C65113A9087F}" srcOrd="1" destOrd="0" presId="urn:microsoft.com/office/officeart/2005/8/layout/vList5"/>
    <dgm:cxn modelId="{746F5D83-F70E-4B3A-A2D9-42FF26B100C4}" type="presParOf" srcId="{FBD4C976-4BCC-41E8-A91C-4636F521AA72}" destId="{5BA63EF8-0B9B-4F92-B83E-53BC8930DBA5}" srcOrd="3" destOrd="0" presId="urn:microsoft.com/office/officeart/2005/8/layout/vList5"/>
    <dgm:cxn modelId="{2ED1EA00-F9AB-499F-8B17-D0BD4A811895}" type="presParOf" srcId="{FBD4C976-4BCC-41E8-A91C-4636F521AA72}" destId="{3A3E0CBD-4B05-408C-AC44-C6180DD63B47}" srcOrd="4" destOrd="0" presId="urn:microsoft.com/office/officeart/2005/8/layout/vList5"/>
    <dgm:cxn modelId="{54729766-3B71-47B7-8804-BF14291312EA}" type="presParOf" srcId="{3A3E0CBD-4B05-408C-AC44-C6180DD63B47}" destId="{0CAE29E9-9E22-4EBC-B3F7-5D24DF6079D4}" srcOrd="0" destOrd="0" presId="urn:microsoft.com/office/officeart/2005/8/layout/vList5"/>
    <dgm:cxn modelId="{7C96A0E2-8985-420C-BD13-A8400610038E}" type="presParOf" srcId="{3A3E0CBD-4B05-408C-AC44-C6180DD63B47}" destId="{734273C3-2A9C-441B-B774-D0102636AA9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67B95A-B2D0-4323-8CF9-E572E36505E3}" type="doc">
      <dgm:prSet loTypeId="urn:microsoft.com/office/officeart/2005/8/layout/l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PT"/>
        </a:p>
      </dgm:t>
    </dgm:pt>
    <dgm:pt modelId="{8FB1B1DD-AABB-46D5-85F9-99365974F13E}">
      <dgm:prSet phldrT="[Texto]" custT="1"/>
      <dgm:spPr/>
      <dgm:t>
        <a:bodyPr/>
        <a:lstStyle/>
        <a:p>
          <a:r>
            <a:rPr lang="pt-PT" sz="2400" dirty="0"/>
            <a:t>Temperatura constante </a:t>
          </a:r>
        </a:p>
      </dgm:t>
    </dgm:pt>
    <dgm:pt modelId="{EDF466EF-BE14-4E85-8E75-8E767869DE05}" type="parTrans" cxnId="{132EC1A9-04A3-4D29-B273-EE8B990961EC}">
      <dgm:prSet/>
      <dgm:spPr/>
      <dgm:t>
        <a:bodyPr/>
        <a:lstStyle/>
        <a:p>
          <a:endParaRPr lang="pt-PT" sz="2400"/>
        </a:p>
      </dgm:t>
    </dgm:pt>
    <dgm:pt modelId="{FD1638C7-AC7A-4EE1-98AA-A22530A76969}" type="sibTrans" cxnId="{132EC1A9-04A3-4D29-B273-EE8B990961EC}">
      <dgm:prSet/>
      <dgm:spPr/>
      <dgm:t>
        <a:bodyPr/>
        <a:lstStyle/>
        <a:p>
          <a:endParaRPr lang="pt-PT" sz="2400"/>
        </a:p>
      </dgm:t>
    </dgm:pt>
    <dgm:pt modelId="{84300142-DC2F-4AA2-B007-78BF9D15785D}">
      <dgm:prSet phldrT="[Texto]" custT="1"/>
      <dgm:spPr/>
      <dgm:t>
        <a:bodyPr/>
        <a:lstStyle/>
        <a:p>
          <a:r>
            <a:rPr lang="pt-PT" sz="2400" dirty="0"/>
            <a:t>Aumentando o volume</a:t>
          </a:r>
        </a:p>
      </dgm:t>
    </dgm:pt>
    <dgm:pt modelId="{C46102BE-1A32-4C8A-8463-FEA5231254FE}" type="parTrans" cxnId="{7323B0C2-C664-4E5B-80D1-AFB139E9FDA3}">
      <dgm:prSet/>
      <dgm:spPr/>
      <dgm:t>
        <a:bodyPr/>
        <a:lstStyle/>
        <a:p>
          <a:endParaRPr lang="pt-PT" sz="2400"/>
        </a:p>
      </dgm:t>
    </dgm:pt>
    <dgm:pt modelId="{AB2539A3-ABDC-4FCD-ACF9-B54974EC5C8B}" type="sibTrans" cxnId="{7323B0C2-C664-4E5B-80D1-AFB139E9FDA3}">
      <dgm:prSet/>
      <dgm:spPr/>
      <dgm:t>
        <a:bodyPr/>
        <a:lstStyle/>
        <a:p>
          <a:endParaRPr lang="pt-PT" sz="2400"/>
        </a:p>
      </dgm:t>
    </dgm:pt>
    <dgm:pt modelId="{C68D7191-36E7-4856-854C-3692E4ABF340}">
      <dgm:prSet phldrT="[Texto]" custT="1"/>
      <dgm:spPr/>
      <dgm:t>
        <a:bodyPr/>
        <a:lstStyle/>
        <a:p>
          <a:r>
            <a:rPr lang="pt-PT" sz="2400" dirty="0"/>
            <a:t>Diminui a pressão</a:t>
          </a:r>
        </a:p>
      </dgm:t>
    </dgm:pt>
    <dgm:pt modelId="{782D0100-1A09-424A-8E53-685DA6EA00B8}" type="parTrans" cxnId="{09A6B908-1FF3-45D4-AFF6-20969FBA6C2B}">
      <dgm:prSet/>
      <dgm:spPr/>
      <dgm:t>
        <a:bodyPr/>
        <a:lstStyle/>
        <a:p>
          <a:endParaRPr lang="pt-PT" sz="2400"/>
        </a:p>
      </dgm:t>
    </dgm:pt>
    <dgm:pt modelId="{49180651-D46B-4FEB-AE63-C4773A86DA82}" type="sibTrans" cxnId="{09A6B908-1FF3-45D4-AFF6-20969FBA6C2B}">
      <dgm:prSet/>
      <dgm:spPr/>
      <dgm:t>
        <a:bodyPr/>
        <a:lstStyle/>
        <a:p>
          <a:endParaRPr lang="pt-PT" sz="2400"/>
        </a:p>
      </dgm:t>
    </dgm:pt>
    <dgm:pt modelId="{20B3A9DD-5D9B-4E12-B649-EAC6C0CF7539}">
      <dgm:prSet phldrT="[Texto]" custT="1"/>
      <dgm:spPr/>
      <dgm:t>
        <a:bodyPr/>
        <a:lstStyle/>
        <a:p>
          <a:r>
            <a:rPr lang="pt-PT" sz="2400" dirty="0"/>
            <a:t>Volume constante</a:t>
          </a:r>
        </a:p>
      </dgm:t>
    </dgm:pt>
    <dgm:pt modelId="{0B0BF11B-B1C7-4463-9325-788F74EF7F01}" type="parTrans" cxnId="{84A54ECE-CC0A-4E9E-9F7A-5E7D14DF7F45}">
      <dgm:prSet/>
      <dgm:spPr/>
      <dgm:t>
        <a:bodyPr/>
        <a:lstStyle/>
        <a:p>
          <a:endParaRPr lang="pt-PT" sz="2400"/>
        </a:p>
      </dgm:t>
    </dgm:pt>
    <dgm:pt modelId="{A2A692EE-A9C2-453B-980D-DF9B7A53CA38}" type="sibTrans" cxnId="{84A54ECE-CC0A-4E9E-9F7A-5E7D14DF7F45}">
      <dgm:prSet/>
      <dgm:spPr/>
      <dgm:t>
        <a:bodyPr/>
        <a:lstStyle/>
        <a:p>
          <a:endParaRPr lang="pt-PT" sz="2400"/>
        </a:p>
      </dgm:t>
    </dgm:pt>
    <dgm:pt modelId="{1F1FB965-AD1D-4DB7-9A40-95720F72EABF}">
      <dgm:prSet phldrT="[Texto]" custT="1"/>
      <dgm:spPr/>
      <dgm:t>
        <a:bodyPr/>
        <a:lstStyle/>
        <a:p>
          <a:r>
            <a:rPr lang="pt-PT" sz="2400" dirty="0"/>
            <a:t>Aumentando a temperatura</a:t>
          </a:r>
        </a:p>
      </dgm:t>
    </dgm:pt>
    <dgm:pt modelId="{787BDB45-1D21-4160-A2EF-E668035AFDE3}" type="parTrans" cxnId="{585E53E8-3399-4B38-9358-EC1A32A79AB5}">
      <dgm:prSet/>
      <dgm:spPr/>
      <dgm:t>
        <a:bodyPr/>
        <a:lstStyle/>
        <a:p>
          <a:endParaRPr lang="pt-PT" sz="2400"/>
        </a:p>
      </dgm:t>
    </dgm:pt>
    <dgm:pt modelId="{611D9956-4775-4A43-BBCE-A6E88E55C606}" type="sibTrans" cxnId="{585E53E8-3399-4B38-9358-EC1A32A79AB5}">
      <dgm:prSet/>
      <dgm:spPr/>
      <dgm:t>
        <a:bodyPr/>
        <a:lstStyle/>
        <a:p>
          <a:endParaRPr lang="pt-PT" sz="2400"/>
        </a:p>
      </dgm:t>
    </dgm:pt>
    <dgm:pt modelId="{71988B8D-724C-479D-B828-87F3681453F0}">
      <dgm:prSet phldrT="[Texto]" custT="1"/>
      <dgm:spPr/>
      <dgm:t>
        <a:bodyPr/>
        <a:lstStyle/>
        <a:p>
          <a:r>
            <a:rPr lang="pt-PT" sz="2400" dirty="0"/>
            <a:t>Aumenta a pressão</a:t>
          </a:r>
        </a:p>
      </dgm:t>
    </dgm:pt>
    <dgm:pt modelId="{D7175E1F-A710-4F30-BEC3-5700206E98DB}" type="parTrans" cxnId="{57C26123-781E-4A91-AB24-60AA7B8C05D2}">
      <dgm:prSet/>
      <dgm:spPr/>
      <dgm:t>
        <a:bodyPr/>
        <a:lstStyle/>
        <a:p>
          <a:endParaRPr lang="pt-PT" sz="2400"/>
        </a:p>
      </dgm:t>
    </dgm:pt>
    <dgm:pt modelId="{45ACA827-9241-4EDD-8449-52F38825A8BF}" type="sibTrans" cxnId="{57C26123-781E-4A91-AB24-60AA7B8C05D2}">
      <dgm:prSet/>
      <dgm:spPr/>
      <dgm:t>
        <a:bodyPr/>
        <a:lstStyle/>
        <a:p>
          <a:endParaRPr lang="pt-PT" sz="2400"/>
        </a:p>
      </dgm:t>
    </dgm:pt>
    <dgm:pt modelId="{2B5028BA-60A5-49AC-A486-1BD44FEB2EBB}">
      <dgm:prSet phldrT="[Texto]" custT="1"/>
      <dgm:spPr/>
      <dgm:t>
        <a:bodyPr/>
        <a:lstStyle/>
        <a:p>
          <a:r>
            <a:rPr lang="pt-PT" sz="2400" dirty="0"/>
            <a:t>Pressão constante</a:t>
          </a:r>
        </a:p>
      </dgm:t>
    </dgm:pt>
    <dgm:pt modelId="{4AC120CF-12AE-46A9-AFED-0201D39D8998}" type="parTrans" cxnId="{F94CBC71-D86D-4964-A449-823D22B153CB}">
      <dgm:prSet/>
      <dgm:spPr/>
      <dgm:t>
        <a:bodyPr/>
        <a:lstStyle/>
        <a:p>
          <a:endParaRPr lang="pt-PT" sz="2400"/>
        </a:p>
      </dgm:t>
    </dgm:pt>
    <dgm:pt modelId="{A2166472-D6F7-45A1-956F-7787056D3BE7}" type="sibTrans" cxnId="{F94CBC71-D86D-4964-A449-823D22B153CB}">
      <dgm:prSet/>
      <dgm:spPr/>
      <dgm:t>
        <a:bodyPr/>
        <a:lstStyle/>
        <a:p>
          <a:endParaRPr lang="pt-PT" sz="2400"/>
        </a:p>
      </dgm:t>
    </dgm:pt>
    <dgm:pt modelId="{44202CCB-D3A3-4C28-9C86-3DA482D457F7}">
      <dgm:prSet phldrT="[Texto]" custT="1"/>
      <dgm:spPr/>
      <dgm:t>
        <a:bodyPr/>
        <a:lstStyle/>
        <a:p>
          <a:r>
            <a:rPr lang="pt-PT" sz="2400" dirty="0"/>
            <a:t>Aumentando a temperatura</a:t>
          </a:r>
        </a:p>
      </dgm:t>
    </dgm:pt>
    <dgm:pt modelId="{05570109-FB89-45C8-8FD4-78AB38CE70F7}" type="parTrans" cxnId="{4E0BA352-3EED-4295-A3A1-672371A938F0}">
      <dgm:prSet/>
      <dgm:spPr/>
      <dgm:t>
        <a:bodyPr/>
        <a:lstStyle/>
        <a:p>
          <a:endParaRPr lang="pt-PT" sz="2400"/>
        </a:p>
      </dgm:t>
    </dgm:pt>
    <dgm:pt modelId="{F9D3B8F8-25AF-427A-842B-9E4536F3F680}" type="sibTrans" cxnId="{4E0BA352-3EED-4295-A3A1-672371A938F0}">
      <dgm:prSet/>
      <dgm:spPr/>
      <dgm:t>
        <a:bodyPr/>
        <a:lstStyle/>
        <a:p>
          <a:endParaRPr lang="pt-PT" sz="2400"/>
        </a:p>
      </dgm:t>
    </dgm:pt>
    <dgm:pt modelId="{51DCE5F4-D086-4ED1-AA71-FC8C6FABF11B}">
      <dgm:prSet phldrT="[Texto]" custT="1"/>
      <dgm:spPr/>
      <dgm:t>
        <a:bodyPr/>
        <a:lstStyle/>
        <a:p>
          <a:r>
            <a:rPr lang="pt-PT" sz="2400" dirty="0"/>
            <a:t>Aumenta o volume</a:t>
          </a:r>
        </a:p>
      </dgm:t>
    </dgm:pt>
    <dgm:pt modelId="{873211DF-2B7A-4E3D-B37A-8D166CD5FA90}" type="parTrans" cxnId="{B1806ACF-3083-445E-AE93-68EC5B86A6CD}">
      <dgm:prSet/>
      <dgm:spPr/>
      <dgm:t>
        <a:bodyPr/>
        <a:lstStyle/>
        <a:p>
          <a:endParaRPr lang="pt-PT" sz="2400"/>
        </a:p>
      </dgm:t>
    </dgm:pt>
    <dgm:pt modelId="{E3457094-0EB4-410B-92DD-B16E85D8F403}" type="sibTrans" cxnId="{B1806ACF-3083-445E-AE93-68EC5B86A6CD}">
      <dgm:prSet/>
      <dgm:spPr/>
      <dgm:t>
        <a:bodyPr/>
        <a:lstStyle/>
        <a:p>
          <a:endParaRPr lang="pt-PT" sz="2400"/>
        </a:p>
      </dgm:t>
    </dgm:pt>
    <dgm:pt modelId="{671995AD-8AE7-47E3-BEDB-C1DC328D8C71}" type="pres">
      <dgm:prSet presAssocID="{1267B95A-B2D0-4323-8CF9-E572E36505E3}" presName="Name0" presStyleCnt="0">
        <dgm:presLayoutVars>
          <dgm:dir/>
          <dgm:animLvl val="lvl"/>
          <dgm:resizeHandles val="exact"/>
        </dgm:presLayoutVars>
      </dgm:prSet>
      <dgm:spPr/>
    </dgm:pt>
    <dgm:pt modelId="{C518F55D-D29F-4804-9083-2A4436A791D2}" type="pres">
      <dgm:prSet presAssocID="{8FB1B1DD-AABB-46D5-85F9-99365974F13E}" presName="vertFlow" presStyleCnt="0"/>
      <dgm:spPr/>
    </dgm:pt>
    <dgm:pt modelId="{74C1557D-3718-4A13-9EE4-9556ECC63F70}" type="pres">
      <dgm:prSet presAssocID="{8FB1B1DD-AABB-46D5-85F9-99365974F13E}" presName="header" presStyleLbl="node1" presStyleIdx="0" presStyleCnt="3" custScaleX="119602" custScaleY="175623"/>
      <dgm:spPr/>
    </dgm:pt>
    <dgm:pt modelId="{4F375528-FE38-41D4-8464-26ACDDF1BB71}" type="pres">
      <dgm:prSet presAssocID="{C46102BE-1A32-4C8A-8463-FEA5231254FE}" presName="parTrans" presStyleLbl="sibTrans2D1" presStyleIdx="0" presStyleCnt="6"/>
      <dgm:spPr/>
    </dgm:pt>
    <dgm:pt modelId="{5E1124D4-E1C9-4959-ACB3-BEDE83A2F79D}" type="pres">
      <dgm:prSet presAssocID="{84300142-DC2F-4AA2-B007-78BF9D15785D}" presName="child" presStyleLbl="alignAccFollowNode1" presStyleIdx="0" presStyleCnt="6">
        <dgm:presLayoutVars>
          <dgm:chMax val="0"/>
          <dgm:bulletEnabled val="1"/>
        </dgm:presLayoutVars>
      </dgm:prSet>
      <dgm:spPr/>
    </dgm:pt>
    <dgm:pt modelId="{FC0F92D8-AB65-4A9D-A0F9-82E34930C265}" type="pres">
      <dgm:prSet presAssocID="{AB2539A3-ABDC-4FCD-ACF9-B54974EC5C8B}" presName="sibTrans" presStyleLbl="sibTrans2D1" presStyleIdx="1" presStyleCnt="6" custScaleX="146410" custScaleY="146410"/>
      <dgm:spPr/>
    </dgm:pt>
    <dgm:pt modelId="{94E2B761-22B3-4A1B-A164-C7535547AE78}" type="pres">
      <dgm:prSet presAssocID="{C68D7191-36E7-4856-854C-3692E4ABF340}" presName="child" presStyleLbl="alignAccFollowNode1" presStyleIdx="1" presStyleCnt="6">
        <dgm:presLayoutVars>
          <dgm:chMax val="0"/>
          <dgm:bulletEnabled val="1"/>
        </dgm:presLayoutVars>
      </dgm:prSet>
      <dgm:spPr/>
    </dgm:pt>
    <dgm:pt modelId="{F1609E60-96CE-49F7-8D4F-74C56429343B}" type="pres">
      <dgm:prSet presAssocID="{8FB1B1DD-AABB-46D5-85F9-99365974F13E}" presName="hSp" presStyleCnt="0"/>
      <dgm:spPr/>
    </dgm:pt>
    <dgm:pt modelId="{113EFF35-846A-4DF5-AA6F-97C34DD154D9}" type="pres">
      <dgm:prSet presAssocID="{20B3A9DD-5D9B-4E12-B649-EAC6C0CF7539}" presName="vertFlow" presStyleCnt="0"/>
      <dgm:spPr/>
    </dgm:pt>
    <dgm:pt modelId="{18D76D2A-18CD-494A-9895-80C2AA425DC3}" type="pres">
      <dgm:prSet presAssocID="{20B3A9DD-5D9B-4E12-B649-EAC6C0CF7539}" presName="header" presStyleLbl="node1" presStyleIdx="1" presStyleCnt="3" custScaleY="165688"/>
      <dgm:spPr/>
    </dgm:pt>
    <dgm:pt modelId="{A5953088-5E5F-45C0-AE85-8377FC77A4EB}" type="pres">
      <dgm:prSet presAssocID="{787BDB45-1D21-4160-A2EF-E668035AFDE3}" presName="parTrans" presStyleLbl="sibTrans2D1" presStyleIdx="2" presStyleCnt="6"/>
      <dgm:spPr/>
    </dgm:pt>
    <dgm:pt modelId="{402B0AA8-BA8C-49DF-9F7F-F0261D7A1BE8}" type="pres">
      <dgm:prSet presAssocID="{1F1FB965-AD1D-4DB7-9A40-95720F72EABF}" presName="child" presStyleLbl="alignAccFollowNode1" presStyleIdx="2" presStyleCnt="6">
        <dgm:presLayoutVars>
          <dgm:chMax val="0"/>
          <dgm:bulletEnabled val="1"/>
        </dgm:presLayoutVars>
      </dgm:prSet>
      <dgm:spPr/>
    </dgm:pt>
    <dgm:pt modelId="{B70CB7F9-6B38-44A2-B1AA-00CB0AE5323F}" type="pres">
      <dgm:prSet presAssocID="{611D9956-4775-4A43-BBCE-A6E88E55C606}" presName="sibTrans" presStyleLbl="sibTrans2D1" presStyleIdx="3" presStyleCnt="6" custScaleX="146410" custScaleY="146410"/>
      <dgm:spPr/>
    </dgm:pt>
    <dgm:pt modelId="{98C48BE1-CFF0-45C2-81E7-473757D6A3AA}" type="pres">
      <dgm:prSet presAssocID="{71988B8D-724C-479D-B828-87F3681453F0}" presName="child" presStyleLbl="alignAccFollowNode1" presStyleIdx="3" presStyleCnt="6">
        <dgm:presLayoutVars>
          <dgm:chMax val="0"/>
          <dgm:bulletEnabled val="1"/>
        </dgm:presLayoutVars>
      </dgm:prSet>
      <dgm:spPr/>
    </dgm:pt>
    <dgm:pt modelId="{F8E8523C-5FCB-4653-9180-32EB1EE10550}" type="pres">
      <dgm:prSet presAssocID="{20B3A9DD-5D9B-4E12-B649-EAC6C0CF7539}" presName="hSp" presStyleCnt="0"/>
      <dgm:spPr/>
    </dgm:pt>
    <dgm:pt modelId="{A2F105C9-26CF-4E4F-A5FC-1FD6E84C534F}" type="pres">
      <dgm:prSet presAssocID="{2B5028BA-60A5-49AC-A486-1BD44FEB2EBB}" presName="vertFlow" presStyleCnt="0"/>
      <dgm:spPr/>
    </dgm:pt>
    <dgm:pt modelId="{6082073D-AB26-4E80-AA59-C3B49EFAB9B8}" type="pres">
      <dgm:prSet presAssocID="{2B5028BA-60A5-49AC-A486-1BD44FEB2EBB}" presName="header" presStyleLbl="node1" presStyleIdx="2" presStyleCnt="3" custScaleY="160721"/>
      <dgm:spPr/>
    </dgm:pt>
    <dgm:pt modelId="{9A24308C-D37A-4B60-B2F6-7FD64F4C3BCF}" type="pres">
      <dgm:prSet presAssocID="{05570109-FB89-45C8-8FD4-78AB38CE70F7}" presName="parTrans" presStyleLbl="sibTrans2D1" presStyleIdx="4" presStyleCnt="6"/>
      <dgm:spPr/>
    </dgm:pt>
    <dgm:pt modelId="{0588D968-C741-4E02-B054-6863438DAEFE}" type="pres">
      <dgm:prSet presAssocID="{44202CCB-D3A3-4C28-9C86-3DA482D457F7}" presName="child" presStyleLbl="alignAccFollowNode1" presStyleIdx="4" presStyleCnt="6">
        <dgm:presLayoutVars>
          <dgm:chMax val="0"/>
          <dgm:bulletEnabled val="1"/>
        </dgm:presLayoutVars>
      </dgm:prSet>
      <dgm:spPr/>
    </dgm:pt>
    <dgm:pt modelId="{62208A17-DA43-404C-BD8E-DD3000EAFD19}" type="pres">
      <dgm:prSet presAssocID="{F9D3B8F8-25AF-427A-842B-9E4536F3F680}" presName="sibTrans" presStyleLbl="sibTrans2D1" presStyleIdx="5" presStyleCnt="6" custScaleX="146410" custScaleY="146410"/>
      <dgm:spPr/>
    </dgm:pt>
    <dgm:pt modelId="{65245C8B-B2EC-489A-9963-8690FA91CA5E}" type="pres">
      <dgm:prSet presAssocID="{51DCE5F4-D086-4ED1-AA71-FC8C6FABF11B}" presName="child" presStyleLbl="alignAccFollowNode1" presStyleIdx="5" presStyleCnt="6">
        <dgm:presLayoutVars>
          <dgm:chMax val="0"/>
          <dgm:bulletEnabled val="1"/>
        </dgm:presLayoutVars>
      </dgm:prSet>
      <dgm:spPr/>
    </dgm:pt>
  </dgm:ptLst>
  <dgm:cxnLst>
    <dgm:cxn modelId="{09A6B908-1FF3-45D4-AFF6-20969FBA6C2B}" srcId="{8FB1B1DD-AABB-46D5-85F9-99365974F13E}" destId="{C68D7191-36E7-4856-854C-3692E4ABF340}" srcOrd="1" destOrd="0" parTransId="{782D0100-1A09-424A-8E53-685DA6EA00B8}" sibTransId="{49180651-D46B-4FEB-AE63-C4773A86DA82}"/>
    <dgm:cxn modelId="{57C26123-781E-4A91-AB24-60AA7B8C05D2}" srcId="{20B3A9DD-5D9B-4E12-B649-EAC6C0CF7539}" destId="{71988B8D-724C-479D-B828-87F3681453F0}" srcOrd="1" destOrd="0" parTransId="{D7175E1F-A710-4F30-BEC3-5700206E98DB}" sibTransId="{45ACA827-9241-4EDD-8449-52F38825A8BF}"/>
    <dgm:cxn modelId="{71E5532E-11EC-4169-BCE7-E92909ADCB0E}" type="presOf" srcId="{F9D3B8F8-25AF-427A-842B-9E4536F3F680}" destId="{62208A17-DA43-404C-BD8E-DD3000EAFD19}" srcOrd="0" destOrd="0" presId="urn:microsoft.com/office/officeart/2005/8/layout/lProcess1"/>
    <dgm:cxn modelId="{7A36D434-5A5E-4774-B0DE-4C6F020A8CCA}" type="presOf" srcId="{2B5028BA-60A5-49AC-A486-1BD44FEB2EBB}" destId="{6082073D-AB26-4E80-AA59-C3B49EFAB9B8}" srcOrd="0" destOrd="0" presId="urn:microsoft.com/office/officeart/2005/8/layout/lProcess1"/>
    <dgm:cxn modelId="{D9D6F54A-62B3-44C0-BAA8-BE56EA3729B9}" type="presOf" srcId="{AB2539A3-ABDC-4FCD-ACF9-B54974EC5C8B}" destId="{FC0F92D8-AB65-4A9D-A0F9-82E34930C265}" srcOrd="0" destOrd="0" presId="urn:microsoft.com/office/officeart/2005/8/layout/lProcess1"/>
    <dgm:cxn modelId="{EF9E1E6B-87D2-4631-A94F-5158B8244E34}" type="presOf" srcId="{1F1FB965-AD1D-4DB7-9A40-95720F72EABF}" destId="{402B0AA8-BA8C-49DF-9F7F-F0261D7A1BE8}" srcOrd="0" destOrd="0" presId="urn:microsoft.com/office/officeart/2005/8/layout/lProcess1"/>
    <dgm:cxn modelId="{D0A51C51-4F0C-4D14-9FC0-2BA07461F470}" type="presOf" srcId="{611D9956-4775-4A43-BBCE-A6E88E55C606}" destId="{B70CB7F9-6B38-44A2-B1AA-00CB0AE5323F}" srcOrd="0" destOrd="0" presId="urn:microsoft.com/office/officeart/2005/8/layout/lProcess1"/>
    <dgm:cxn modelId="{F94CBC71-D86D-4964-A449-823D22B153CB}" srcId="{1267B95A-B2D0-4323-8CF9-E572E36505E3}" destId="{2B5028BA-60A5-49AC-A486-1BD44FEB2EBB}" srcOrd="2" destOrd="0" parTransId="{4AC120CF-12AE-46A9-AFED-0201D39D8998}" sibTransId="{A2166472-D6F7-45A1-956F-7787056D3BE7}"/>
    <dgm:cxn modelId="{4E0BA352-3EED-4295-A3A1-672371A938F0}" srcId="{2B5028BA-60A5-49AC-A486-1BD44FEB2EBB}" destId="{44202CCB-D3A3-4C28-9C86-3DA482D457F7}" srcOrd="0" destOrd="0" parTransId="{05570109-FB89-45C8-8FD4-78AB38CE70F7}" sibTransId="{F9D3B8F8-25AF-427A-842B-9E4536F3F680}"/>
    <dgm:cxn modelId="{9FBEA772-3E69-4C1E-95E9-8BBBC24081D3}" type="presOf" srcId="{51DCE5F4-D086-4ED1-AA71-FC8C6FABF11B}" destId="{65245C8B-B2EC-489A-9963-8690FA91CA5E}" srcOrd="0" destOrd="0" presId="urn:microsoft.com/office/officeart/2005/8/layout/lProcess1"/>
    <dgm:cxn modelId="{A686975A-94EA-4EEC-978F-C2B0B103AF9E}" type="presOf" srcId="{44202CCB-D3A3-4C28-9C86-3DA482D457F7}" destId="{0588D968-C741-4E02-B054-6863438DAEFE}" srcOrd="0" destOrd="0" presId="urn:microsoft.com/office/officeart/2005/8/layout/lProcess1"/>
    <dgm:cxn modelId="{14BFEE7B-3BCF-4792-A730-02257BCA9BA5}" type="presOf" srcId="{05570109-FB89-45C8-8FD4-78AB38CE70F7}" destId="{9A24308C-D37A-4B60-B2F6-7FD64F4C3BCF}" srcOrd="0" destOrd="0" presId="urn:microsoft.com/office/officeart/2005/8/layout/lProcess1"/>
    <dgm:cxn modelId="{A479DB9D-02E3-4B00-835C-95DB6BE52261}" type="presOf" srcId="{8FB1B1DD-AABB-46D5-85F9-99365974F13E}" destId="{74C1557D-3718-4A13-9EE4-9556ECC63F70}" srcOrd="0" destOrd="0" presId="urn:microsoft.com/office/officeart/2005/8/layout/lProcess1"/>
    <dgm:cxn modelId="{132EC1A9-04A3-4D29-B273-EE8B990961EC}" srcId="{1267B95A-B2D0-4323-8CF9-E572E36505E3}" destId="{8FB1B1DD-AABB-46D5-85F9-99365974F13E}" srcOrd="0" destOrd="0" parTransId="{EDF466EF-BE14-4E85-8E75-8E767869DE05}" sibTransId="{FD1638C7-AC7A-4EE1-98AA-A22530A76969}"/>
    <dgm:cxn modelId="{263EBDAC-4525-4188-BD42-D005A5777450}" type="presOf" srcId="{71988B8D-724C-479D-B828-87F3681453F0}" destId="{98C48BE1-CFF0-45C2-81E7-473757D6A3AA}" srcOrd="0" destOrd="0" presId="urn:microsoft.com/office/officeart/2005/8/layout/lProcess1"/>
    <dgm:cxn modelId="{D0CB9FBC-5642-4E1D-AC3F-469D828E92D0}" type="presOf" srcId="{20B3A9DD-5D9B-4E12-B649-EAC6C0CF7539}" destId="{18D76D2A-18CD-494A-9895-80C2AA425DC3}" srcOrd="0" destOrd="0" presId="urn:microsoft.com/office/officeart/2005/8/layout/lProcess1"/>
    <dgm:cxn modelId="{9F4101BF-815E-4F6B-AA45-CAF920FDA598}" type="presOf" srcId="{1267B95A-B2D0-4323-8CF9-E572E36505E3}" destId="{671995AD-8AE7-47E3-BEDB-C1DC328D8C71}" srcOrd="0" destOrd="0" presId="urn:microsoft.com/office/officeart/2005/8/layout/lProcess1"/>
    <dgm:cxn modelId="{7323B0C2-C664-4E5B-80D1-AFB139E9FDA3}" srcId="{8FB1B1DD-AABB-46D5-85F9-99365974F13E}" destId="{84300142-DC2F-4AA2-B007-78BF9D15785D}" srcOrd="0" destOrd="0" parTransId="{C46102BE-1A32-4C8A-8463-FEA5231254FE}" sibTransId="{AB2539A3-ABDC-4FCD-ACF9-B54974EC5C8B}"/>
    <dgm:cxn modelId="{C5386ECE-F47B-4316-B2C7-1FE1538A60FF}" type="presOf" srcId="{787BDB45-1D21-4160-A2EF-E668035AFDE3}" destId="{A5953088-5E5F-45C0-AE85-8377FC77A4EB}" srcOrd="0" destOrd="0" presId="urn:microsoft.com/office/officeart/2005/8/layout/lProcess1"/>
    <dgm:cxn modelId="{84A54ECE-CC0A-4E9E-9F7A-5E7D14DF7F45}" srcId="{1267B95A-B2D0-4323-8CF9-E572E36505E3}" destId="{20B3A9DD-5D9B-4E12-B649-EAC6C0CF7539}" srcOrd="1" destOrd="0" parTransId="{0B0BF11B-B1C7-4463-9325-788F74EF7F01}" sibTransId="{A2A692EE-A9C2-453B-980D-DF9B7A53CA38}"/>
    <dgm:cxn modelId="{B1806ACF-3083-445E-AE93-68EC5B86A6CD}" srcId="{2B5028BA-60A5-49AC-A486-1BD44FEB2EBB}" destId="{51DCE5F4-D086-4ED1-AA71-FC8C6FABF11B}" srcOrd="1" destOrd="0" parTransId="{873211DF-2B7A-4E3D-B37A-8D166CD5FA90}" sibTransId="{E3457094-0EB4-410B-92DD-B16E85D8F403}"/>
    <dgm:cxn modelId="{B501D5D3-137D-4194-8EB5-B217459361D1}" type="presOf" srcId="{C68D7191-36E7-4856-854C-3692E4ABF340}" destId="{94E2B761-22B3-4A1B-A164-C7535547AE78}" srcOrd="0" destOrd="0" presId="urn:microsoft.com/office/officeart/2005/8/layout/lProcess1"/>
    <dgm:cxn modelId="{95B227D6-9BB4-49B4-97DC-757D7883007F}" type="presOf" srcId="{C46102BE-1A32-4C8A-8463-FEA5231254FE}" destId="{4F375528-FE38-41D4-8464-26ACDDF1BB71}" srcOrd="0" destOrd="0" presId="urn:microsoft.com/office/officeart/2005/8/layout/lProcess1"/>
    <dgm:cxn modelId="{585E53E8-3399-4B38-9358-EC1A32A79AB5}" srcId="{20B3A9DD-5D9B-4E12-B649-EAC6C0CF7539}" destId="{1F1FB965-AD1D-4DB7-9A40-95720F72EABF}" srcOrd="0" destOrd="0" parTransId="{787BDB45-1D21-4160-A2EF-E668035AFDE3}" sibTransId="{611D9956-4775-4A43-BBCE-A6E88E55C606}"/>
    <dgm:cxn modelId="{120E64F6-B7ED-4F00-9710-31A5F85BECFF}" type="presOf" srcId="{84300142-DC2F-4AA2-B007-78BF9D15785D}" destId="{5E1124D4-E1C9-4959-ACB3-BEDE83A2F79D}" srcOrd="0" destOrd="0" presId="urn:microsoft.com/office/officeart/2005/8/layout/lProcess1"/>
    <dgm:cxn modelId="{AECAA6AF-0FFF-4A7F-B9A7-D2C2EB2C89CE}" type="presParOf" srcId="{671995AD-8AE7-47E3-BEDB-C1DC328D8C71}" destId="{C518F55D-D29F-4804-9083-2A4436A791D2}" srcOrd="0" destOrd="0" presId="urn:microsoft.com/office/officeart/2005/8/layout/lProcess1"/>
    <dgm:cxn modelId="{169C686E-909C-4DD1-818A-7D1648242346}" type="presParOf" srcId="{C518F55D-D29F-4804-9083-2A4436A791D2}" destId="{74C1557D-3718-4A13-9EE4-9556ECC63F70}" srcOrd="0" destOrd="0" presId="urn:microsoft.com/office/officeart/2005/8/layout/lProcess1"/>
    <dgm:cxn modelId="{F1DB2467-168C-4A41-A38C-4EE6AC837391}" type="presParOf" srcId="{C518F55D-D29F-4804-9083-2A4436A791D2}" destId="{4F375528-FE38-41D4-8464-26ACDDF1BB71}" srcOrd="1" destOrd="0" presId="urn:microsoft.com/office/officeart/2005/8/layout/lProcess1"/>
    <dgm:cxn modelId="{C025106A-25E6-4757-8E2C-84FF448E304A}" type="presParOf" srcId="{C518F55D-D29F-4804-9083-2A4436A791D2}" destId="{5E1124D4-E1C9-4959-ACB3-BEDE83A2F79D}" srcOrd="2" destOrd="0" presId="urn:microsoft.com/office/officeart/2005/8/layout/lProcess1"/>
    <dgm:cxn modelId="{7D133F50-9DA5-48EB-936A-E10DE65807D3}" type="presParOf" srcId="{C518F55D-D29F-4804-9083-2A4436A791D2}" destId="{FC0F92D8-AB65-4A9D-A0F9-82E34930C265}" srcOrd="3" destOrd="0" presId="urn:microsoft.com/office/officeart/2005/8/layout/lProcess1"/>
    <dgm:cxn modelId="{8C8C8DCA-BDD4-4DB1-B750-A26462F4A10E}" type="presParOf" srcId="{C518F55D-D29F-4804-9083-2A4436A791D2}" destId="{94E2B761-22B3-4A1B-A164-C7535547AE78}" srcOrd="4" destOrd="0" presId="urn:microsoft.com/office/officeart/2005/8/layout/lProcess1"/>
    <dgm:cxn modelId="{10C46A1A-B399-4D2B-81C8-4802D04DAD60}" type="presParOf" srcId="{671995AD-8AE7-47E3-BEDB-C1DC328D8C71}" destId="{F1609E60-96CE-49F7-8D4F-74C56429343B}" srcOrd="1" destOrd="0" presId="urn:microsoft.com/office/officeart/2005/8/layout/lProcess1"/>
    <dgm:cxn modelId="{83D74101-8835-4683-8073-FDD71D958247}" type="presParOf" srcId="{671995AD-8AE7-47E3-BEDB-C1DC328D8C71}" destId="{113EFF35-846A-4DF5-AA6F-97C34DD154D9}" srcOrd="2" destOrd="0" presId="urn:microsoft.com/office/officeart/2005/8/layout/lProcess1"/>
    <dgm:cxn modelId="{8A2632B4-BCC5-49F8-8B8D-B62C04F09CEA}" type="presParOf" srcId="{113EFF35-846A-4DF5-AA6F-97C34DD154D9}" destId="{18D76D2A-18CD-494A-9895-80C2AA425DC3}" srcOrd="0" destOrd="0" presId="urn:microsoft.com/office/officeart/2005/8/layout/lProcess1"/>
    <dgm:cxn modelId="{088F6DE8-D73E-4751-AC7B-118976602D03}" type="presParOf" srcId="{113EFF35-846A-4DF5-AA6F-97C34DD154D9}" destId="{A5953088-5E5F-45C0-AE85-8377FC77A4EB}" srcOrd="1" destOrd="0" presId="urn:microsoft.com/office/officeart/2005/8/layout/lProcess1"/>
    <dgm:cxn modelId="{95FF9EFA-6570-4968-ADFC-10522F2D05E6}" type="presParOf" srcId="{113EFF35-846A-4DF5-AA6F-97C34DD154D9}" destId="{402B0AA8-BA8C-49DF-9F7F-F0261D7A1BE8}" srcOrd="2" destOrd="0" presId="urn:microsoft.com/office/officeart/2005/8/layout/lProcess1"/>
    <dgm:cxn modelId="{F125D7BA-BE25-4642-8505-6A35CAFBC5F5}" type="presParOf" srcId="{113EFF35-846A-4DF5-AA6F-97C34DD154D9}" destId="{B70CB7F9-6B38-44A2-B1AA-00CB0AE5323F}" srcOrd="3" destOrd="0" presId="urn:microsoft.com/office/officeart/2005/8/layout/lProcess1"/>
    <dgm:cxn modelId="{46F4A4FF-BD06-471C-95D4-C73E38AA2121}" type="presParOf" srcId="{113EFF35-846A-4DF5-AA6F-97C34DD154D9}" destId="{98C48BE1-CFF0-45C2-81E7-473757D6A3AA}" srcOrd="4" destOrd="0" presId="urn:microsoft.com/office/officeart/2005/8/layout/lProcess1"/>
    <dgm:cxn modelId="{D24FABF7-D87B-4D9B-ADED-B2960E02D2D0}" type="presParOf" srcId="{671995AD-8AE7-47E3-BEDB-C1DC328D8C71}" destId="{F8E8523C-5FCB-4653-9180-32EB1EE10550}" srcOrd="3" destOrd="0" presId="urn:microsoft.com/office/officeart/2005/8/layout/lProcess1"/>
    <dgm:cxn modelId="{1384F9C5-57B1-45C1-A0E8-A1D6FF4CB49C}" type="presParOf" srcId="{671995AD-8AE7-47E3-BEDB-C1DC328D8C71}" destId="{A2F105C9-26CF-4E4F-A5FC-1FD6E84C534F}" srcOrd="4" destOrd="0" presId="urn:microsoft.com/office/officeart/2005/8/layout/lProcess1"/>
    <dgm:cxn modelId="{51D6DE65-1EC4-4A08-8B8E-5020A820F539}" type="presParOf" srcId="{A2F105C9-26CF-4E4F-A5FC-1FD6E84C534F}" destId="{6082073D-AB26-4E80-AA59-C3B49EFAB9B8}" srcOrd="0" destOrd="0" presId="urn:microsoft.com/office/officeart/2005/8/layout/lProcess1"/>
    <dgm:cxn modelId="{5B5D1495-6519-4C0D-BE00-E2BF20802CE6}" type="presParOf" srcId="{A2F105C9-26CF-4E4F-A5FC-1FD6E84C534F}" destId="{9A24308C-D37A-4B60-B2F6-7FD64F4C3BCF}" srcOrd="1" destOrd="0" presId="urn:microsoft.com/office/officeart/2005/8/layout/lProcess1"/>
    <dgm:cxn modelId="{D0A82832-EB4B-4CFD-AE58-7482CE6C962E}" type="presParOf" srcId="{A2F105C9-26CF-4E4F-A5FC-1FD6E84C534F}" destId="{0588D968-C741-4E02-B054-6863438DAEFE}" srcOrd="2" destOrd="0" presId="urn:microsoft.com/office/officeart/2005/8/layout/lProcess1"/>
    <dgm:cxn modelId="{64F928F0-078F-46FD-B8CF-877FC4682312}" type="presParOf" srcId="{A2F105C9-26CF-4E4F-A5FC-1FD6E84C534F}" destId="{62208A17-DA43-404C-BD8E-DD3000EAFD19}" srcOrd="3" destOrd="0" presId="urn:microsoft.com/office/officeart/2005/8/layout/lProcess1"/>
    <dgm:cxn modelId="{1960B809-87E7-4005-92AE-F4FB6F45C171}" type="presParOf" srcId="{A2F105C9-26CF-4E4F-A5FC-1FD6E84C534F}" destId="{65245C8B-B2EC-489A-9963-8690FA91CA5E}" srcOrd="4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1CE5D1-D8F8-4468-BDF4-B006E0E9155A}">
      <dsp:nvSpPr>
        <dsp:cNvPr id="0" name=""/>
        <dsp:cNvSpPr/>
      </dsp:nvSpPr>
      <dsp:spPr>
        <a:xfrm rot="5400000">
          <a:off x="5081294" y="-2102547"/>
          <a:ext cx="1088886" cy="5294811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000" kern="1200" dirty="0"/>
            <a:t>Volume e forma variáveis;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000" kern="1200" dirty="0"/>
            <a:t>Movimento livre dos corpúsculos.</a:t>
          </a:r>
        </a:p>
      </dsp:txBody>
      <dsp:txXfrm rot="-5400000">
        <a:off x="2978332" y="53570"/>
        <a:ext cx="5241656" cy="982576"/>
      </dsp:txXfrm>
    </dsp:sp>
    <dsp:sp modelId="{229FDC7B-1D05-4072-A3E5-B8951500E084}">
      <dsp:nvSpPr>
        <dsp:cNvPr id="0" name=""/>
        <dsp:cNvSpPr/>
      </dsp:nvSpPr>
      <dsp:spPr>
        <a:xfrm>
          <a:off x="0" y="254833"/>
          <a:ext cx="2978331" cy="58004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Estado gasoso</a:t>
          </a:r>
        </a:p>
      </dsp:txBody>
      <dsp:txXfrm>
        <a:off x="28316" y="283149"/>
        <a:ext cx="2921699" cy="523417"/>
      </dsp:txXfrm>
    </dsp:sp>
    <dsp:sp modelId="{C46309F1-D395-4800-8BAE-C65113A9087F}">
      <dsp:nvSpPr>
        <dsp:cNvPr id="0" name=""/>
        <dsp:cNvSpPr/>
      </dsp:nvSpPr>
      <dsp:spPr>
        <a:xfrm rot="5400000">
          <a:off x="5081294" y="-945605"/>
          <a:ext cx="1088886" cy="5294811"/>
        </a:xfrm>
        <a:prstGeom prst="round2Same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000" kern="1200" dirty="0"/>
            <a:t>Volume constante e forma variável;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000" kern="1200" dirty="0"/>
            <a:t>Menor liberdade de movimento dos corpúsculos em relação aos gases.</a:t>
          </a:r>
        </a:p>
      </dsp:txBody>
      <dsp:txXfrm rot="-5400000">
        <a:off x="2978332" y="1210512"/>
        <a:ext cx="5241656" cy="982576"/>
      </dsp:txXfrm>
    </dsp:sp>
    <dsp:sp modelId="{D4078EA9-CAC7-4617-B779-190EA262FEB7}">
      <dsp:nvSpPr>
        <dsp:cNvPr id="0" name=""/>
        <dsp:cNvSpPr/>
      </dsp:nvSpPr>
      <dsp:spPr>
        <a:xfrm>
          <a:off x="0" y="1373582"/>
          <a:ext cx="2978331" cy="656434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Estado líquido</a:t>
          </a:r>
        </a:p>
      </dsp:txBody>
      <dsp:txXfrm>
        <a:off x="32044" y="1405626"/>
        <a:ext cx="2914243" cy="592346"/>
      </dsp:txXfrm>
    </dsp:sp>
    <dsp:sp modelId="{734273C3-2A9C-441B-B774-D0102636AA91}">
      <dsp:nvSpPr>
        <dsp:cNvPr id="0" name=""/>
        <dsp:cNvSpPr/>
      </dsp:nvSpPr>
      <dsp:spPr>
        <a:xfrm rot="5400000">
          <a:off x="5081294" y="211335"/>
          <a:ext cx="1088886" cy="5294811"/>
        </a:xfrm>
        <a:prstGeom prst="round2Same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000" kern="1200" dirty="0"/>
            <a:t>Volume e forma constantes;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PT" sz="2000" kern="1200" dirty="0"/>
            <a:t>Reduzida liberdade de movimento dos corpúsculos.</a:t>
          </a:r>
        </a:p>
      </dsp:txBody>
      <dsp:txXfrm rot="-5400000">
        <a:off x="2978332" y="2367453"/>
        <a:ext cx="5241656" cy="982576"/>
      </dsp:txXfrm>
    </dsp:sp>
    <dsp:sp modelId="{0CAE29E9-9E22-4EBC-B3F7-5D24DF6079D4}">
      <dsp:nvSpPr>
        <dsp:cNvPr id="0" name=""/>
        <dsp:cNvSpPr/>
      </dsp:nvSpPr>
      <dsp:spPr>
        <a:xfrm>
          <a:off x="0" y="2588071"/>
          <a:ext cx="2978331" cy="541339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Estado sólido</a:t>
          </a:r>
        </a:p>
      </dsp:txBody>
      <dsp:txXfrm>
        <a:off x="26426" y="2614497"/>
        <a:ext cx="2925479" cy="4884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C1557D-3718-4A13-9EE4-9556ECC63F70}">
      <dsp:nvSpPr>
        <dsp:cNvPr id="0" name=""/>
        <dsp:cNvSpPr/>
      </dsp:nvSpPr>
      <dsp:spPr>
        <a:xfrm>
          <a:off x="2570" y="659707"/>
          <a:ext cx="2935599" cy="107765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Temperatura constante </a:t>
          </a:r>
        </a:p>
      </dsp:txBody>
      <dsp:txXfrm>
        <a:off x="34133" y="691270"/>
        <a:ext cx="2872473" cy="1014528"/>
      </dsp:txXfrm>
    </dsp:sp>
    <dsp:sp modelId="{4F375528-FE38-41D4-8464-26ACDDF1BB71}">
      <dsp:nvSpPr>
        <dsp:cNvPr id="0" name=""/>
        <dsp:cNvSpPr/>
      </dsp:nvSpPr>
      <dsp:spPr>
        <a:xfrm rot="5400000">
          <a:off x="1416678" y="1791054"/>
          <a:ext cx="107383" cy="1073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124D4-E1C9-4959-ACB3-BEDE83A2F79D}">
      <dsp:nvSpPr>
        <dsp:cNvPr id="0" name=""/>
        <dsp:cNvSpPr/>
      </dsp:nvSpPr>
      <dsp:spPr>
        <a:xfrm>
          <a:off x="243133" y="1952129"/>
          <a:ext cx="2454473" cy="61361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Aumentando o volume</a:t>
          </a:r>
        </a:p>
      </dsp:txBody>
      <dsp:txXfrm>
        <a:off x="261105" y="1970101"/>
        <a:ext cx="2418529" cy="577674"/>
      </dsp:txXfrm>
    </dsp:sp>
    <dsp:sp modelId="{FC0F92D8-AB65-4A9D-A0F9-82E34930C265}">
      <dsp:nvSpPr>
        <dsp:cNvPr id="0" name=""/>
        <dsp:cNvSpPr/>
      </dsp:nvSpPr>
      <dsp:spPr>
        <a:xfrm rot="5400000">
          <a:off x="1391760" y="2594520"/>
          <a:ext cx="157219" cy="157219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E2B761-22B3-4A1B-A164-C7535547AE78}">
      <dsp:nvSpPr>
        <dsp:cNvPr id="0" name=""/>
        <dsp:cNvSpPr/>
      </dsp:nvSpPr>
      <dsp:spPr>
        <a:xfrm>
          <a:off x="243133" y="2780513"/>
          <a:ext cx="2454473" cy="61361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2148096"/>
            <a:satOff val="9651"/>
            <a:lumOff val="663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2148096"/>
              <a:satOff val="9651"/>
              <a:lumOff val="6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Diminui a pressão</a:t>
          </a:r>
        </a:p>
      </dsp:txBody>
      <dsp:txXfrm>
        <a:off x="261105" y="2798485"/>
        <a:ext cx="2418529" cy="577674"/>
      </dsp:txXfrm>
    </dsp:sp>
    <dsp:sp modelId="{18D76D2A-18CD-494A-9895-80C2AA425DC3}">
      <dsp:nvSpPr>
        <dsp:cNvPr id="0" name=""/>
        <dsp:cNvSpPr/>
      </dsp:nvSpPr>
      <dsp:spPr>
        <a:xfrm>
          <a:off x="3281796" y="659707"/>
          <a:ext cx="2454473" cy="1016691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Volume constante</a:t>
          </a:r>
        </a:p>
      </dsp:txBody>
      <dsp:txXfrm>
        <a:off x="3311574" y="689485"/>
        <a:ext cx="2394917" cy="957135"/>
      </dsp:txXfrm>
    </dsp:sp>
    <dsp:sp modelId="{A5953088-5E5F-45C0-AE85-8377FC77A4EB}">
      <dsp:nvSpPr>
        <dsp:cNvPr id="0" name=""/>
        <dsp:cNvSpPr/>
      </dsp:nvSpPr>
      <dsp:spPr>
        <a:xfrm rot="5400000">
          <a:off x="4455341" y="1730091"/>
          <a:ext cx="107383" cy="1073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2B0AA8-BA8C-49DF-9F7F-F0261D7A1BE8}">
      <dsp:nvSpPr>
        <dsp:cNvPr id="0" name=""/>
        <dsp:cNvSpPr/>
      </dsp:nvSpPr>
      <dsp:spPr>
        <a:xfrm>
          <a:off x="3281796" y="1891166"/>
          <a:ext cx="2454473" cy="61361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4296193"/>
            <a:satOff val="19301"/>
            <a:lumOff val="132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4296193"/>
              <a:satOff val="19301"/>
              <a:lumOff val="132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Aumentando a temperatura</a:t>
          </a:r>
        </a:p>
      </dsp:txBody>
      <dsp:txXfrm>
        <a:off x="3299768" y="1909138"/>
        <a:ext cx="2418529" cy="577674"/>
      </dsp:txXfrm>
    </dsp:sp>
    <dsp:sp modelId="{B70CB7F9-6B38-44A2-B1AA-00CB0AE5323F}">
      <dsp:nvSpPr>
        <dsp:cNvPr id="0" name=""/>
        <dsp:cNvSpPr/>
      </dsp:nvSpPr>
      <dsp:spPr>
        <a:xfrm rot="5400000">
          <a:off x="4430423" y="2533557"/>
          <a:ext cx="157219" cy="157219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C48BE1-CFF0-45C2-81E7-473757D6A3AA}">
      <dsp:nvSpPr>
        <dsp:cNvPr id="0" name=""/>
        <dsp:cNvSpPr/>
      </dsp:nvSpPr>
      <dsp:spPr>
        <a:xfrm>
          <a:off x="3281796" y="2719550"/>
          <a:ext cx="2454473" cy="61361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6444289"/>
            <a:satOff val="28952"/>
            <a:lumOff val="199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6444289"/>
              <a:satOff val="28952"/>
              <a:lumOff val="199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Aumenta a pressão</a:t>
          </a:r>
        </a:p>
      </dsp:txBody>
      <dsp:txXfrm>
        <a:off x="3299768" y="2737522"/>
        <a:ext cx="2418529" cy="577674"/>
      </dsp:txXfrm>
    </dsp:sp>
    <dsp:sp modelId="{6082073D-AB26-4E80-AA59-C3B49EFAB9B8}">
      <dsp:nvSpPr>
        <dsp:cNvPr id="0" name=""/>
        <dsp:cNvSpPr/>
      </dsp:nvSpPr>
      <dsp:spPr>
        <a:xfrm>
          <a:off x="6079895" y="659707"/>
          <a:ext cx="2454473" cy="986213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Pressão constante</a:t>
          </a:r>
        </a:p>
      </dsp:txBody>
      <dsp:txXfrm>
        <a:off x="6108780" y="688592"/>
        <a:ext cx="2396703" cy="928443"/>
      </dsp:txXfrm>
    </dsp:sp>
    <dsp:sp modelId="{9A24308C-D37A-4B60-B2F6-7FD64F4C3BCF}">
      <dsp:nvSpPr>
        <dsp:cNvPr id="0" name=""/>
        <dsp:cNvSpPr/>
      </dsp:nvSpPr>
      <dsp:spPr>
        <a:xfrm rot="5400000">
          <a:off x="7253441" y="1699612"/>
          <a:ext cx="107383" cy="107383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88D968-C741-4E02-B054-6863438DAEFE}">
      <dsp:nvSpPr>
        <dsp:cNvPr id="0" name=""/>
        <dsp:cNvSpPr/>
      </dsp:nvSpPr>
      <dsp:spPr>
        <a:xfrm>
          <a:off x="6079895" y="1860687"/>
          <a:ext cx="2454473" cy="61361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8592385"/>
            <a:satOff val="38602"/>
            <a:lumOff val="2654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8592385"/>
              <a:satOff val="38602"/>
              <a:lumOff val="265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Aumentando a temperatura</a:t>
          </a:r>
        </a:p>
      </dsp:txBody>
      <dsp:txXfrm>
        <a:off x="6097867" y="1878659"/>
        <a:ext cx="2418529" cy="577674"/>
      </dsp:txXfrm>
    </dsp:sp>
    <dsp:sp modelId="{62208A17-DA43-404C-BD8E-DD3000EAFD19}">
      <dsp:nvSpPr>
        <dsp:cNvPr id="0" name=""/>
        <dsp:cNvSpPr/>
      </dsp:nvSpPr>
      <dsp:spPr>
        <a:xfrm rot="5400000">
          <a:off x="7228522" y="2503079"/>
          <a:ext cx="157219" cy="157219"/>
        </a:xfrm>
        <a:prstGeom prst="rightArrow">
          <a:avLst>
            <a:gd name="adj1" fmla="val 667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245C8B-B2EC-489A-9963-8690FA91CA5E}">
      <dsp:nvSpPr>
        <dsp:cNvPr id="0" name=""/>
        <dsp:cNvSpPr/>
      </dsp:nvSpPr>
      <dsp:spPr>
        <a:xfrm>
          <a:off x="6079895" y="2689072"/>
          <a:ext cx="2454473" cy="613618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kern="1200" dirty="0"/>
            <a:t>Aumenta o volume</a:t>
          </a:r>
        </a:p>
      </dsp:txBody>
      <dsp:txXfrm>
        <a:off x="6097867" y="2707044"/>
        <a:ext cx="2418529" cy="5776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D7069-6F3A-40DC-8770-EB5FEC152470}" type="datetimeFigureOut">
              <a:rPr lang="pt-PT" smtClean="0"/>
              <a:pPr/>
              <a:t>11/09/2019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53A4F-2830-42D2-A58B-71CFD7373BE3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21140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53A4F-2830-42D2-A58B-71CFD7373BE3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5225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53A4F-2830-42D2-A58B-71CFD7373BE3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2275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53A4F-2830-42D2-A58B-71CFD7373BE3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21058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53A4F-2830-42D2-A58B-71CFD7373BE3}" type="slidenum">
              <a:rPr lang="pt-PT" smtClean="0"/>
              <a:pPr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61481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PT" dirty="0"/>
              <a:t>Imagens </a:t>
            </a:r>
            <a:r>
              <a:rPr lang="pt-PT" dirty="0" err="1"/>
              <a:t>shutterstock</a:t>
            </a:r>
            <a:endParaRPr lang="pt-PT" dirty="0"/>
          </a:p>
          <a:p>
            <a:r>
              <a:rPr lang="pt-PT" dirty="0"/>
              <a:t>85447033 – 100726249 – 102263728-125940902-77374936</a:t>
            </a:r>
          </a:p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53A4F-2830-42D2-A58B-71CFD7373BE3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4020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53A4F-2830-42D2-A58B-71CFD7373BE3}" type="slidenum">
              <a:rPr lang="pt-PT" smtClean="0"/>
              <a:pPr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5090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53A4F-2830-42D2-A58B-71CFD7373BE3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44697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53A4F-2830-42D2-A58B-71CFD7373BE3}" type="slidenum">
              <a:rPr lang="pt-PT" smtClean="0"/>
              <a:pPr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8806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53A4F-2830-42D2-A58B-71CFD7373BE3}" type="slidenum">
              <a:rPr lang="pt-PT" smtClean="0"/>
              <a:pPr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02235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653A4F-2830-42D2-A58B-71CFD7373BE3}" type="slidenum">
              <a:rPr lang="pt-PT" smtClean="0"/>
              <a:pPr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80417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0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26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63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0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2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30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1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6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437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738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EBDFC6C-F6D7-8D49-BC8E-DD46B55D3DCF}" type="datetimeFigureOut">
              <a:rPr lang="en-US" smtClean="0"/>
              <a:pPr/>
              <a:t>9/11/2019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F68630-0A04-4246-9061-31085E93B3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505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P7_slide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5600" cy="13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31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ysics-chemistry-interactive-flash-animation.com/matter_change_state_measurement_mass_volume/water_states_molecules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pt/simulation/gas-properties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icro.magnet.fsu.edu/primer/java/scienceopticsu/powersof10/" TargetMode="External"/><Relationship Id="rId7" Type="http://schemas.openxmlformats.org/officeDocument/2006/relationships/hyperlink" Target="http://www.physics-chemistry-interactive-flash-animation.com/electricity_electromagnetism_interactive/oscilloscope_description_tutorial_sounds_frequency.htm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physics-chemistry-interactive-flash-animation.com/matter_change_state_measurement_mass_volume/pressure_volume_boyle_mariotte_law_ideal_gas_closed_system_MCQ.htm" TargetMode="External"/><Relationship Id="rId5" Type="http://schemas.openxmlformats.org/officeDocument/2006/relationships/hyperlink" Target="http://www.research.ibm.com/articles/madewithatoms.shtml" TargetMode="External"/><Relationship Id="rId4" Type="http://schemas.openxmlformats.org/officeDocument/2006/relationships/hyperlink" Target="http://htwins.net/scale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XP7_slide1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68000" cy="6876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4268454"/>
            <a:ext cx="914400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1338" indent="-541338" algn="ctr">
              <a:lnSpc>
                <a:spcPts val="4200"/>
              </a:lnSpc>
            </a:pPr>
            <a:r>
              <a:rPr lang="pt-PT" sz="3600" b="1" dirty="0">
                <a:solidFill>
                  <a:srgbClr val="378B90"/>
                </a:solidFill>
              </a:rPr>
              <a:t>01</a:t>
            </a:r>
            <a:r>
              <a:rPr lang="pt-PT" sz="3600" b="1" dirty="0">
                <a:solidFill>
                  <a:schemeClr val="bg1"/>
                </a:solidFill>
              </a:rPr>
              <a:t> Teoria corpuscular da matéria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6356" y="6288667"/>
            <a:ext cx="6345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/>
                </a:solidFill>
              </a:rPr>
              <a:t>REAÇÕES QUÍMICAS</a:t>
            </a:r>
            <a:r>
              <a:rPr lang="en-US" sz="1600" dirty="0">
                <a:solidFill>
                  <a:schemeClr val="bg2"/>
                </a:solidFill>
              </a:rPr>
              <a:t>| </a:t>
            </a:r>
            <a:r>
              <a:rPr lang="en-US" sz="1600" dirty="0">
                <a:solidFill>
                  <a:schemeClr val="bg1"/>
                </a:solidFill>
              </a:rPr>
              <a:t>Explicação e </a:t>
            </a:r>
            <a:r>
              <a:rPr lang="en-US" sz="1600" dirty="0" err="1">
                <a:solidFill>
                  <a:schemeClr val="bg1"/>
                </a:solidFill>
              </a:rPr>
              <a:t>representação</a:t>
            </a:r>
            <a:r>
              <a:rPr lang="en-US" sz="1600" dirty="0">
                <a:solidFill>
                  <a:schemeClr val="bg1"/>
                </a:solidFill>
              </a:rPr>
              <a:t> de </a:t>
            </a:r>
            <a:r>
              <a:rPr lang="en-US" sz="1600" dirty="0" err="1">
                <a:solidFill>
                  <a:schemeClr val="bg1"/>
                </a:solidFill>
              </a:rPr>
              <a:t>reações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químicas</a:t>
            </a:r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b="1" dirty="0">
                <a:solidFill>
                  <a:srgbClr val="FF0000"/>
                </a:solidFill>
              </a:rPr>
              <a:t>	</a:t>
            </a:r>
            <a:r>
              <a:rPr lang="en-US" sz="1600" dirty="0">
                <a:solidFill>
                  <a:srgbClr val="FF0000"/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66966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/>
          <p:nvPr/>
        </p:nvSpPr>
        <p:spPr>
          <a:xfrm>
            <a:off x="1045399" y="1273914"/>
            <a:ext cx="7269473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pt-PT" sz="4300" b="1" dirty="0">
                <a:latin typeface="Calibri" pitchFamily="34" charset="0"/>
                <a:cs typeface="Calibri" pitchFamily="34" charset="0"/>
              </a:rPr>
              <a:t>A explorar: </a:t>
            </a:r>
            <a:br>
              <a:rPr lang="pt-PT" sz="4300" b="1" dirty="0">
                <a:latin typeface="Calibri" pitchFamily="34" charset="0"/>
                <a:cs typeface="Calibri" pitchFamily="34" charset="0"/>
              </a:rPr>
            </a:br>
            <a:r>
              <a:rPr lang="pt-PT" sz="4300" dirty="0">
                <a:latin typeface="Calibri" pitchFamily="34" charset="0"/>
                <a:cs typeface="Calibri" pitchFamily="34" charset="0"/>
              </a:rPr>
              <a:t>Como é constituída a matéria?</a:t>
            </a:r>
          </a:p>
        </p:txBody>
      </p:sp>
      <p:sp>
        <p:nvSpPr>
          <p:cNvPr id="5" name="TextBox 6"/>
          <p:cNvSpPr txBox="1"/>
          <p:nvPr/>
        </p:nvSpPr>
        <p:spPr>
          <a:xfrm>
            <a:off x="1036644" y="3679620"/>
            <a:ext cx="754380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>
              <a:buClr>
                <a:srgbClr val="378B90"/>
              </a:buClr>
            </a:pPr>
            <a:r>
              <a:rPr lang="pt-PT" sz="2500" b="1" dirty="0">
                <a:solidFill>
                  <a:srgbClr val="378B90"/>
                </a:solidFill>
                <a:latin typeface="Calibri" pitchFamily="34" charset="0"/>
                <a:cs typeface="Calibri" pitchFamily="34" charset="0"/>
              </a:rPr>
              <a:t>01</a:t>
            </a:r>
            <a:r>
              <a:rPr lang="pt-PT" sz="2500" b="1" dirty="0">
                <a:latin typeface="Calibri" pitchFamily="34" charset="0"/>
                <a:cs typeface="Calibri" pitchFamily="34" charset="0"/>
              </a:rPr>
              <a:t> Teoria corpuscular da matéria</a:t>
            </a:r>
          </a:p>
          <a:p>
            <a:pPr marL="285750" indent="-285750">
              <a:buClr>
                <a:srgbClr val="378B90"/>
              </a:buClr>
              <a:buFont typeface="Arial"/>
              <a:buChar char="•"/>
            </a:pPr>
            <a:endParaRPr lang="pt-PT" dirty="0">
              <a:latin typeface="Calibri" pitchFamily="34" charset="0"/>
              <a:cs typeface="Calibri" pitchFamily="34" charset="0"/>
            </a:endParaRPr>
          </a:p>
          <a:p>
            <a:pPr marL="630238" lvl="1" indent="-173038">
              <a:buClr>
                <a:srgbClr val="378B90"/>
              </a:buClr>
              <a:buFont typeface="Arial"/>
              <a:buChar char="•"/>
            </a:pPr>
            <a:r>
              <a:rPr lang="pt-PT" dirty="0">
                <a:latin typeface="Calibri" pitchFamily="34" charset="0"/>
                <a:cs typeface="Calibri" pitchFamily="34" charset="0"/>
              </a:rPr>
              <a:t>Natureza corpuscular da matéria</a:t>
            </a:r>
          </a:p>
          <a:p>
            <a:pPr marL="630238" lvl="1" indent="-173038">
              <a:buClr>
                <a:srgbClr val="378B90"/>
              </a:buClr>
              <a:buFont typeface="Arial"/>
              <a:buChar char="•"/>
            </a:pPr>
            <a:r>
              <a:rPr lang="pt-PT" dirty="0">
                <a:latin typeface="Calibri" pitchFamily="34" charset="0"/>
                <a:cs typeface="Calibri" pitchFamily="34" charset="0"/>
              </a:rPr>
              <a:t>Liberdade de movimento dos corpúsculos</a:t>
            </a:r>
          </a:p>
          <a:p>
            <a:pPr marL="630238" lvl="1" indent="-173038">
              <a:buClr>
                <a:srgbClr val="378B90"/>
              </a:buClr>
              <a:buFont typeface="Arial"/>
              <a:buChar char="•"/>
            </a:pPr>
            <a:r>
              <a:rPr lang="pt-PT" dirty="0">
                <a:latin typeface="Calibri" pitchFamily="34" charset="0"/>
                <a:cs typeface="Calibri" pitchFamily="34" charset="0"/>
              </a:rPr>
              <a:t>Pressão de um gás</a:t>
            </a:r>
          </a:p>
          <a:p>
            <a:pPr marL="630238" lvl="1" indent="-173038">
              <a:buClr>
                <a:srgbClr val="378B90"/>
              </a:buClr>
              <a:buFont typeface="Arial"/>
              <a:buChar char="•"/>
            </a:pPr>
            <a:r>
              <a:rPr lang="pt-PT" dirty="0">
                <a:latin typeface="Calibri" pitchFamily="34" charset="0"/>
                <a:cs typeface="Calibri" pitchFamily="34" charset="0"/>
              </a:rPr>
              <a:t>Relação entre pressão, temperatura e volume de gases</a:t>
            </a:r>
          </a:p>
        </p:txBody>
      </p:sp>
      <p:sp>
        <p:nvSpPr>
          <p:cNvPr id="6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300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348457" y="1653158"/>
            <a:ext cx="8447086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indent="1588">
              <a:buClr>
                <a:srgbClr val="378B90"/>
              </a:buClr>
            </a:pPr>
            <a:r>
              <a:rPr lang="pt-PT" sz="3200" b="1" dirty="0">
                <a:solidFill>
                  <a:srgbClr val="009991"/>
                </a:solidFill>
                <a:latin typeface="Calibri" pitchFamily="34" charset="0"/>
                <a:cs typeface="Calibri" pitchFamily="34" charset="0"/>
              </a:rPr>
              <a:t>Será possível dividir indefinidamente uma maçã?  </a:t>
            </a:r>
            <a:endParaRPr lang="pt-PT" sz="3200" dirty="0">
              <a:solidFill>
                <a:srgbClr val="00999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8732" y="2614238"/>
            <a:ext cx="4625034" cy="302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8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39" y="1968025"/>
            <a:ext cx="889942" cy="88994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64928" y="2291142"/>
            <a:ext cx="3410857" cy="2141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296235" y="2805450"/>
            <a:ext cx="733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200" dirty="0"/>
              <a:t>Figura </a:t>
            </a:r>
          </a:p>
          <a:p>
            <a:pPr algn="ctr"/>
            <a:r>
              <a:rPr lang="pt-PT" sz="1200" dirty="0"/>
              <a:t>Histórica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430383" y="1111505"/>
            <a:ext cx="6930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Natureza corpuscular da matéria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12568" y="4804228"/>
            <a:ext cx="8125033" cy="1200329"/>
          </a:xfrm>
          <a:prstGeom prst="rect">
            <a:avLst/>
          </a:prstGeom>
          <a:ln>
            <a:solidFill>
              <a:srgbClr val="624939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b="1" dirty="0">
                <a:solidFill>
                  <a:schemeClr val="tx1"/>
                </a:solidFill>
              </a:rPr>
              <a:t>Demócrito</a:t>
            </a:r>
            <a:r>
              <a:rPr lang="pt-PT" dirty="0">
                <a:solidFill>
                  <a:schemeClr val="tx1"/>
                </a:solidFill>
              </a:rPr>
              <a:t> (c. 460-370 a.C.) foi um filósofo que acreditava que a partícula mais pequena que podia existir era o </a:t>
            </a:r>
            <a:r>
              <a:rPr lang="pt-PT" b="1" dirty="0">
                <a:solidFill>
                  <a:schemeClr val="tx1"/>
                </a:solidFill>
              </a:rPr>
              <a:t>átomo</a:t>
            </a:r>
            <a:r>
              <a:rPr lang="pt-PT" dirty="0">
                <a:solidFill>
                  <a:schemeClr val="tx1"/>
                </a:solidFill>
              </a:rPr>
              <a:t> (que significa «indivisível»).</a:t>
            </a:r>
          </a:p>
          <a:p>
            <a:pPr algn="just"/>
            <a:r>
              <a:rPr lang="pt-PT" dirty="0">
                <a:solidFill>
                  <a:schemeClr val="tx1"/>
                </a:solidFill>
              </a:rPr>
              <a:t>Demócrito afirmava que a divisão de uma maçã apenas é possível porque esta é constituída por átomos, pelo que não seria possível dividi-la indefinidamente. </a:t>
            </a:r>
          </a:p>
        </p:txBody>
      </p:sp>
    </p:spTree>
    <p:extLst>
      <p:ext uri="{BB962C8B-B14F-4D97-AF65-F5344CB8AC3E}">
        <p14:creationId xmlns:p14="http://schemas.microsoft.com/office/powerpoint/2010/main" val="40848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579992" y="1021198"/>
            <a:ext cx="6930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As unidades estruturais da matéria</a:t>
            </a:r>
          </a:p>
        </p:txBody>
      </p:sp>
      <p:sp>
        <p:nvSpPr>
          <p:cNvPr id="37" name="Retângulo arredondado 36"/>
          <p:cNvSpPr/>
          <p:nvPr/>
        </p:nvSpPr>
        <p:spPr>
          <a:xfrm>
            <a:off x="206156" y="1696280"/>
            <a:ext cx="2751152" cy="4110160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9" name="Retângulo arredondado 38"/>
          <p:cNvSpPr/>
          <p:nvPr/>
        </p:nvSpPr>
        <p:spPr>
          <a:xfrm>
            <a:off x="3131934" y="1696280"/>
            <a:ext cx="2751152" cy="4110160"/>
          </a:xfrm>
          <a:prstGeom prst="roundRect">
            <a:avLst/>
          </a:prstGeom>
          <a:noFill/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tângulo arredondado 39"/>
          <p:cNvSpPr/>
          <p:nvPr/>
        </p:nvSpPr>
        <p:spPr>
          <a:xfrm>
            <a:off x="6093408" y="1696280"/>
            <a:ext cx="2751152" cy="4110160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7" name="Imagem 6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371" y="3919728"/>
            <a:ext cx="2155222" cy="1671930"/>
          </a:xfrm>
          <a:prstGeom prst="rect">
            <a:avLst/>
          </a:prstGeom>
        </p:spPr>
      </p:pic>
      <p:pic>
        <p:nvPicPr>
          <p:cNvPr id="68" name="Imagem 6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26" y="3625898"/>
            <a:ext cx="1046062" cy="1983644"/>
          </a:xfrm>
          <a:prstGeom prst="rect">
            <a:avLst/>
          </a:prstGeom>
        </p:spPr>
      </p:pic>
      <p:pic>
        <p:nvPicPr>
          <p:cNvPr id="69" name="Imagem 6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88" y="3966116"/>
            <a:ext cx="2072640" cy="1579154"/>
          </a:xfrm>
          <a:prstGeom prst="rect">
            <a:avLst/>
          </a:prstGeom>
        </p:spPr>
      </p:pic>
      <p:sp>
        <p:nvSpPr>
          <p:cNvPr id="70" name="Oval 69"/>
          <p:cNvSpPr/>
          <p:nvPr/>
        </p:nvSpPr>
        <p:spPr>
          <a:xfrm>
            <a:off x="1356360" y="4410456"/>
            <a:ext cx="203068" cy="2072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71" name="Conexão reta 70"/>
          <p:cNvCxnSpPr>
            <a:stCxn id="70" idx="6"/>
          </p:cNvCxnSpPr>
          <p:nvPr/>
        </p:nvCxnSpPr>
        <p:spPr>
          <a:xfrm flipV="1">
            <a:off x="1559428" y="2926080"/>
            <a:ext cx="876255" cy="1588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exão reta 71"/>
          <p:cNvCxnSpPr/>
          <p:nvPr/>
        </p:nvCxnSpPr>
        <p:spPr>
          <a:xfrm flipH="1" flipV="1">
            <a:off x="762960" y="2945909"/>
            <a:ext cx="593401" cy="156818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2" name="Imagem 8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203" y="2022608"/>
            <a:ext cx="1548000" cy="1397018"/>
          </a:xfrm>
          <a:prstGeom prst="rect">
            <a:avLst/>
          </a:prstGeom>
        </p:spPr>
      </p:pic>
      <p:sp>
        <p:nvSpPr>
          <p:cNvPr id="83" name="Oval 82"/>
          <p:cNvSpPr/>
          <p:nvPr/>
        </p:nvSpPr>
        <p:spPr>
          <a:xfrm>
            <a:off x="6548301" y="1896338"/>
            <a:ext cx="1714174" cy="1638673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4" name="Oval 83"/>
          <p:cNvSpPr/>
          <p:nvPr/>
        </p:nvSpPr>
        <p:spPr>
          <a:xfrm>
            <a:off x="7254456" y="4392975"/>
            <a:ext cx="203068" cy="2072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85" name="Conexão reta 84"/>
          <p:cNvCxnSpPr>
            <a:stCxn id="84" idx="6"/>
          </p:cNvCxnSpPr>
          <p:nvPr/>
        </p:nvCxnSpPr>
        <p:spPr>
          <a:xfrm flipV="1">
            <a:off x="7457524" y="2976391"/>
            <a:ext cx="755462" cy="15202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exão reta 85"/>
          <p:cNvCxnSpPr>
            <a:stCxn id="84" idx="2"/>
          </p:cNvCxnSpPr>
          <p:nvPr/>
        </p:nvCxnSpPr>
        <p:spPr>
          <a:xfrm flipH="1" flipV="1">
            <a:off x="6599420" y="2976391"/>
            <a:ext cx="655036" cy="15202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Retângulo arredondado 86"/>
          <p:cNvSpPr/>
          <p:nvPr/>
        </p:nvSpPr>
        <p:spPr>
          <a:xfrm>
            <a:off x="241215" y="5983773"/>
            <a:ext cx="2751152" cy="722903"/>
          </a:xfrm>
          <a:prstGeom prst="roundRect">
            <a:avLst/>
          </a:prstGeom>
          <a:noFill/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8" name="Retângulo arredondado 87"/>
          <p:cNvSpPr/>
          <p:nvPr/>
        </p:nvSpPr>
        <p:spPr>
          <a:xfrm>
            <a:off x="3166993" y="5983773"/>
            <a:ext cx="2751152" cy="722903"/>
          </a:xfrm>
          <a:prstGeom prst="roundRect">
            <a:avLst/>
          </a:prstGeom>
          <a:noFill/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9" name="Retângulo arredondado 88"/>
          <p:cNvSpPr/>
          <p:nvPr/>
        </p:nvSpPr>
        <p:spPr>
          <a:xfrm>
            <a:off x="6128467" y="5983773"/>
            <a:ext cx="2751152" cy="722903"/>
          </a:xfrm>
          <a:prstGeom prst="roundRect">
            <a:avLst/>
          </a:prstGeom>
          <a:noFill/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4" name="CaixaDeTexto 63"/>
          <p:cNvSpPr txBox="1"/>
          <p:nvPr/>
        </p:nvSpPr>
        <p:spPr>
          <a:xfrm>
            <a:off x="977455" y="6128106"/>
            <a:ext cx="127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Átomos </a:t>
            </a:r>
          </a:p>
        </p:txBody>
      </p:sp>
      <p:sp>
        <p:nvSpPr>
          <p:cNvPr id="91" name="CaixaDeTexto 90"/>
          <p:cNvSpPr txBox="1"/>
          <p:nvPr/>
        </p:nvSpPr>
        <p:spPr>
          <a:xfrm>
            <a:off x="3799216" y="6132149"/>
            <a:ext cx="1630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Moléculas </a:t>
            </a:r>
          </a:p>
        </p:txBody>
      </p:sp>
      <p:sp>
        <p:nvSpPr>
          <p:cNvPr id="92" name="CaixaDeTexto 91"/>
          <p:cNvSpPr txBox="1"/>
          <p:nvPr/>
        </p:nvSpPr>
        <p:spPr>
          <a:xfrm>
            <a:off x="7110424" y="6128106"/>
            <a:ext cx="81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Iões  </a:t>
            </a: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433" y="1889275"/>
            <a:ext cx="1692000" cy="1692000"/>
          </a:xfrm>
          <a:prstGeom prst="rect">
            <a:avLst/>
          </a:prstGeom>
        </p:spPr>
      </p:pic>
      <p:cxnSp>
        <p:nvCxnSpPr>
          <p:cNvPr id="49" name="Conexão reta 48"/>
          <p:cNvCxnSpPr>
            <a:stCxn id="51" idx="6"/>
          </p:cNvCxnSpPr>
          <p:nvPr/>
        </p:nvCxnSpPr>
        <p:spPr>
          <a:xfrm flipV="1">
            <a:off x="4454516" y="2926081"/>
            <a:ext cx="842994" cy="21511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xão reta 49"/>
          <p:cNvCxnSpPr/>
          <p:nvPr/>
        </p:nvCxnSpPr>
        <p:spPr>
          <a:xfrm flipH="1" flipV="1">
            <a:off x="3654204" y="2976391"/>
            <a:ext cx="597244" cy="210086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4251448" y="4973619"/>
            <a:ext cx="203068" cy="2072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2" name="Oval 51"/>
          <p:cNvSpPr/>
          <p:nvPr/>
        </p:nvSpPr>
        <p:spPr>
          <a:xfrm>
            <a:off x="3618770" y="1880265"/>
            <a:ext cx="1692000" cy="16920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960" y="1906357"/>
            <a:ext cx="1672723" cy="167272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8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57808" y="1043007"/>
            <a:ext cx="6930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Teoria corpuscular da matéria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46163" y="1954693"/>
            <a:ext cx="2162248" cy="3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3" name="Conexão reta 42"/>
          <p:cNvCxnSpPr/>
          <p:nvPr/>
        </p:nvCxnSpPr>
        <p:spPr>
          <a:xfrm>
            <a:off x="4121627" y="1859737"/>
            <a:ext cx="2661313" cy="2207089"/>
          </a:xfrm>
          <a:prstGeom prst="line">
            <a:avLst/>
          </a:prstGeom>
          <a:ln>
            <a:solidFill>
              <a:srgbClr val="0099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exão reta 43"/>
          <p:cNvCxnSpPr/>
          <p:nvPr/>
        </p:nvCxnSpPr>
        <p:spPr>
          <a:xfrm flipV="1">
            <a:off x="4121893" y="4249044"/>
            <a:ext cx="2661047" cy="749678"/>
          </a:xfrm>
          <a:prstGeom prst="line">
            <a:avLst/>
          </a:prstGeom>
          <a:ln>
            <a:solidFill>
              <a:srgbClr val="0099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83534" y="5272105"/>
            <a:ext cx="8588072" cy="1323439"/>
          </a:xfrm>
          <a:prstGeom prst="rect">
            <a:avLst/>
          </a:prstGeom>
          <a:noFill/>
          <a:ln w="28575">
            <a:solidFill>
              <a:srgbClr val="00999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/>
              <a:t>Toda a matéria é constituída por corpúsculos de dimensões muito reduzidas e em constante movimento, existindo entre eles espaço vazio.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PT" sz="2000" dirty="0"/>
              <a:t>Quanto maior a temperatura de um corpo, mais rapidamente se movem os corpúsculos que o constituem.</a:t>
            </a:r>
          </a:p>
        </p:txBody>
      </p:sp>
      <p:sp>
        <p:nvSpPr>
          <p:cNvPr id="85" name="Retângulo 84"/>
          <p:cNvSpPr/>
          <p:nvPr/>
        </p:nvSpPr>
        <p:spPr>
          <a:xfrm>
            <a:off x="6707877" y="4072571"/>
            <a:ext cx="150125" cy="163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93" y="1863548"/>
            <a:ext cx="3466800" cy="3140127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655095" y="1869262"/>
            <a:ext cx="3466532" cy="3138985"/>
          </a:xfrm>
          <a:prstGeom prst="rect">
            <a:avLst/>
          </a:prstGeom>
          <a:noFill/>
          <a:ln w="38100">
            <a:solidFill>
              <a:srgbClr val="0099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4540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pic>
        <p:nvPicPr>
          <p:cNvPr id="4" name="Imagem 3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15599" t="8122" r="17221" b="5750"/>
          <a:stretch/>
        </p:blipFill>
        <p:spPr>
          <a:xfrm>
            <a:off x="2563021" y="2078744"/>
            <a:ext cx="4229098" cy="3048324"/>
          </a:xfrm>
          <a:prstGeom prst="rect">
            <a:avLst/>
          </a:prstGeom>
        </p:spPr>
      </p:pic>
      <p:sp>
        <p:nvSpPr>
          <p:cNvPr id="10" name="Rectângulo 17"/>
          <p:cNvSpPr/>
          <p:nvPr/>
        </p:nvSpPr>
        <p:spPr>
          <a:xfrm>
            <a:off x="452924" y="5319728"/>
            <a:ext cx="85700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500" dirty="0"/>
              <a:t>Simulação: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500" dirty="0"/>
              <a:t>necessita de ligação à Internet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500" dirty="0"/>
              <a:t>em língua inglesa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500" dirty="0"/>
              <a:t>fonte: </a:t>
            </a:r>
            <a:r>
              <a:rPr lang="pt-PT" sz="1500" dirty="0">
                <a:hlinkClick r:id="rId3"/>
              </a:rPr>
              <a:t>http://www.physics-chemistry-interactive-flash-animation.com/matter_change_state_measurement_mass_volume/water_states_molecules.htm</a:t>
            </a:r>
            <a:endParaRPr lang="pt-PT" sz="1500" dirty="0"/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endParaRPr lang="pt-PT" sz="1500" dirty="0"/>
          </a:p>
        </p:txBody>
      </p:sp>
      <p:sp>
        <p:nvSpPr>
          <p:cNvPr id="11" name="CaixaDeTexto 16"/>
          <p:cNvSpPr txBox="1"/>
          <p:nvPr/>
        </p:nvSpPr>
        <p:spPr>
          <a:xfrm>
            <a:off x="3520508" y="5397656"/>
            <a:ext cx="681790" cy="369332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" name="Group 4"/>
          <p:cNvGrpSpPr/>
          <p:nvPr/>
        </p:nvGrpSpPr>
        <p:grpSpPr>
          <a:xfrm>
            <a:off x="294539" y="1079772"/>
            <a:ext cx="8370489" cy="1331005"/>
            <a:chOff x="533078" y="865563"/>
            <a:chExt cx="8370489" cy="1331005"/>
          </a:xfrm>
        </p:grpSpPr>
        <p:pic>
          <p:nvPicPr>
            <p:cNvPr id="13" name="Picture 2" descr="D:\EUFISICA\Documents\Explora Slides\Power Points Amostra\Ícones\Ligação para Recurso Digital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6463" y="865563"/>
              <a:ext cx="890587" cy="890587"/>
            </a:xfrm>
            <a:prstGeom prst="rect">
              <a:avLst/>
            </a:prstGeom>
            <a:noFill/>
          </p:spPr>
        </p:pic>
        <p:sp>
          <p:nvSpPr>
            <p:cNvPr id="14" name="CaixaDeTexto 13"/>
            <p:cNvSpPr txBox="1"/>
            <p:nvPr/>
          </p:nvSpPr>
          <p:spPr>
            <a:xfrm>
              <a:off x="691463" y="1734903"/>
              <a:ext cx="681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PT" sz="1200" dirty="0"/>
                <a:t>Recurso</a:t>
              </a:r>
            </a:p>
            <a:p>
              <a:pPr algn="ctr"/>
              <a:r>
                <a:rPr lang="pt-PT" sz="1200" dirty="0"/>
                <a:t>Digital</a:t>
              </a:r>
            </a:p>
          </p:txBody>
        </p:sp>
        <p:sp>
          <p:nvSpPr>
            <p:cNvPr id="15" name="CaixaDeTexto 5"/>
            <p:cNvSpPr txBox="1"/>
            <p:nvPr/>
          </p:nvSpPr>
          <p:spPr>
            <a:xfrm>
              <a:off x="533078" y="949782"/>
              <a:ext cx="83704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81088"/>
              <a:r>
                <a:rPr lang="pt-PT" sz="3200" b="1" dirty="0"/>
                <a:t>Liberdade de movimento dos corpúsculos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48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468719" y="1039243"/>
            <a:ext cx="8417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Pressão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58" y="4153807"/>
            <a:ext cx="3469066" cy="23138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324" y="1682003"/>
            <a:ext cx="2207935" cy="22079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670" y="4265961"/>
            <a:ext cx="3298379" cy="21999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762" y="1637089"/>
            <a:ext cx="1353310" cy="225944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865473" y="1592457"/>
            <a:ext cx="2373527" cy="20537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7" t="13324" r="13904" b="13562"/>
          <a:stretch/>
        </p:blipFill>
        <p:spPr>
          <a:xfrm>
            <a:off x="1329570" y="3459600"/>
            <a:ext cx="6696000" cy="88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0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Oval 2058"/>
          <p:cNvSpPr/>
          <p:nvPr/>
        </p:nvSpPr>
        <p:spPr>
          <a:xfrm>
            <a:off x="4303484" y="1836063"/>
            <a:ext cx="4325258" cy="4615544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0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sp>
        <p:nvSpPr>
          <p:cNvPr id="81" name="CaixaDeTexto 80"/>
          <p:cNvSpPr txBox="1"/>
          <p:nvPr/>
        </p:nvSpPr>
        <p:spPr>
          <a:xfrm>
            <a:off x="468719" y="1026087"/>
            <a:ext cx="84177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Pressão de um gás</a:t>
            </a:r>
          </a:p>
        </p:txBody>
      </p:sp>
      <p:pic>
        <p:nvPicPr>
          <p:cNvPr id="82" name="Imagem 8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77" y="3127831"/>
            <a:ext cx="2914500" cy="2414602"/>
          </a:xfrm>
          <a:prstGeom prst="rect">
            <a:avLst/>
          </a:prstGeom>
        </p:spPr>
      </p:pic>
      <p:sp>
        <p:nvSpPr>
          <p:cNvPr id="2060" name="Oval 2059"/>
          <p:cNvSpPr/>
          <p:nvPr/>
        </p:nvSpPr>
        <p:spPr>
          <a:xfrm>
            <a:off x="2307771" y="4499431"/>
            <a:ext cx="232229" cy="23948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062" name="Conexão reta 2061"/>
          <p:cNvCxnSpPr>
            <a:stCxn id="2060" idx="0"/>
            <a:endCxn id="2059" idx="1"/>
          </p:cNvCxnSpPr>
          <p:nvPr/>
        </p:nvCxnSpPr>
        <p:spPr>
          <a:xfrm flipV="1">
            <a:off x="2423886" y="2511994"/>
            <a:ext cx="2513017" cy="19874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6" name="Conexão reta 2065"/>
          <p:cNvCxnSpPr>
            <a:stCxn id="2060" idx="4"/>
            <a:endCxn id="2059" idx="3"/>
          </p:cNvCxnSpPr>
          <p:nvPr/>
        </p:nvCxnSpPr>
        <p:spPr>
          <a:xfrm>
            <a:off x="2423886" y="4738916"/>
            <a:ext cx="2513017" cy="103676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808" y="2659029"/>
            <a:ext cx="3521791" cy="3018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5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294539" y="1093421"/>
            <a:ext cx="8385003" cy="1331005"/>
            <a:chOff x="533079" y="865563"/>
            <a:chExt cx="6831592" cy="1331005"/>
          </a:xfrm>
        </p:grpSpPr>
        <p:pic>
          <p:nvPicPr>
            <p:cNvPr id="5" name="Picture 2" descr="D:\EUFISICA\Documents\Explora Slides\Power Points Amostra\Ícones\Ligação para Recurso Digital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96463" y="865563"/>
              <a:ext cx="890587" cy="890587"/>
            </a:xfrm>
            <a:prstGeom prst="rect">
              <a:avLst/>
            </a:prstGeom>
            <a:noFill/>
          </p:spPr>
        </p:pic>
        <p:sp>
          <p:nvSpPr>
            <p:cNvPr id="6" name="CaixaDeTexto 5"/>
            <p:cNvSpPr txBox="1"/>
            <p:nvPr/>
          </p:nvSpPr>
          <p:spPr>
            <a:xfrm>
              <a:off x="691463" y="1734903"/>
              <a:ext cx="6810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PT" sz="1200" dirty="0"/>
                <a:t>Recurso</a:t>
              </a:r>
            </a:p>
            <a:p>
              <a:pPr algn="ctr"/>
              <a:r>
                <a:rPr lang="pt-PT" sz="1200" dirty="0"/>
                <a:t>Digital</a:t>
              </a:r>
            </a:p>
          </p:txBody>
        </p:sp>
        <p:sp>
          <p:nvSpPr>
            <p:cNvPr id="7" name="CaixaDeTexto 5"/>
            <p:cNvSpPr txBox="1"/>
            <p:nvPr/>
          </p:nvSpPr>
          <p:spPr>
            <a:xfrm>
              <a:off x="533079" y="949782"/>
              <a:ext cx="683159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081088"/>
              <a:r>
                <a:rPr lang="pt-PT" sz="3200" b="1" dirty="0"/>
                <a:t>Relação entre pressão, temperatura e volume de gases</a:t>
              </a:r>
            </a:p>
          </p:txBody>
        </p:sp>
      </p:grpSp>
      <p:sp>
        <p:nvSpPr>
          <p:cNvPr id="9" name="Rectângulo 17"/>
          <p:cNvSpPr/>
          <p:nvPr/>
        </p:nvSpPr>
        <p:spPr>
          <a:xfrm>
            <a:off x="1551600" y="5586185"/>
            <a:ext cx="607297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500" dirty="0"/>
              <a:t>Simulação: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500" dirty="0"/>
              <a:t>necessita de ligação à Internet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500" dirty="0"/>
              <a:t>em língua inglesa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500" dirty="0"/>
              <a:t>fonte: </a:t>
            </a:r>
            <a:r>
              <a:rPr lang="pt-PT" sz="1500" dirty="0">
                <a:hlinkClick r:id="rId3"/>
              </a:rPr>
              <a:t>https://phet.colorado.edu/pt/simulation/gas-properties</a:t>
            </a:r>
            <a:endParaRPr lang="pt-PT" sz="1500" dirty="0"/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endParaRPr lang="pt-PT" sz="1500" dirty="0"/>
          </a:p>
        </p:txBody>
      </p:sp>
      <p:sp>
        <p:nvSpPr>
          <p:cNvPr id="10" name="CaixaDeTexto 16"/>
          <p:cNvSpPr txBox="1"/>
          <p:nvPr/>
        </p:nvSpPr>
        <p:spPr>
          <a:xfrm>
            <a:off x="4247194" y="5689060"/>
            <a:ext cx="681790" cy="369332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pic>
        <p:nvPicPr>
          <p:cNvPr id="2" name="Imagem 1">
            <a:hlinkClick r:id="rId3"/>
          </p:cNvPr>
          <p:cNvPicPr>
            <a:picLocks noChangeAspect="1"/>
          </p:cNvPicPr>
          <p:nvPr/>
        </p:nvPicPr>
        <p:blipFill rotWithShape="1">
          <a:blip r:embed="rId4"/>
          <a:srcRect l="37214" t="42187" r="40825" b="27987"/>
          <a:stretch/>
        </p:blipFill>
        <p:spPr>
          <a:xfrm>
            <a:off x="2438495" y="2254858"/>
            <a:ext cx="4082459" cy="311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48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5"/>
          <p:cNvSpPr txBox="1"/>
          <p:nvPr/>
        </p:nvSpPr>
        <p:spPr>
          <a:xfrm>
            <a:off x="533079" y="949782"/>
            <a:ext cx="4180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Resumindo</a:t>
            </a:r>
          </a:p>
        </p:txBody>
      </p:sp>
      <p:sp>
        <p:nvSpPr>
          <p:cNvPr id="11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sp>
        <p:nvSpPr>
          <p:cNvPr id="2" name="CaixaDeTexto 1"/>
          <p:cNvSpPr txBox="1"/>
          <p:nvPr/>
        </p:nvSpPr>
        <p:spPr>
          <a:xfrm>
            <a:off x="319313" y="1756229"/>
            <a:ext cx="8273143" cy="132343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A matéria é constituída por partículas </a:t>
            </a:r>
            <a:r>
              <a:rPr lang="pt-PT" sz="2000" dirty="0" err="1"/>
              <a:t>submicroscópicas</a:t>
            </a:r>
            <a:r>
              <a:rPr lang="pt-PT" sz="2000" dirty="0"/>
              <a:t> (corpúsculos) em constante movimento, separados por espaço vazio – </a:t>
            </a:r>
            <a:r>
              <a:rPr lang="pt-PT" sz="2000" b="1" dirty="0"/>
              <a:t>Teoria corpuscular da matéria</a:t>
            </a:r>
            <a:r>
              <a:rPr lang="pt-PT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 As unidades estruturais da matéria podem ser </a:t>
            </a:r>
            <a:r>
              <a:rPr lang="pt-PT" sz="2000" b="1" dirty="0"/>
              <a:t>átomos</a:t>
            </a:r>
            <a:r>
              <a:rPr lang="pt-PT" sz="2000" dirty="0"/>
              <a:t>, </a:t>
            </a:r>
            <a:r>
              <a:rPr lang="pt-PT" sz="2000" b="1" dirty="0"/>
              <a:t>moléculas</a:t>
            </a:r>
            <a:r>
              <a:rPr lang="pt-PT" sz="2000" dirty="0"/>
              <a:t> ou </a:t>
            </a:r>
            <a:r>
              <a:rPr lang="pt-PT" sz="2000" b="1" dirty="0"/>
              <a:t>iões</a:t>
            </a:r>
            <a:r>
              <a:rPr lang="pt-PT" sz="2000" dirty="0"/>
              <a:t>.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679590618"/>
              </p:ext>
            </p:extLst>
          </p:nvPr>
        </p:nvGraphicFramePr>
        <p:xfrm>
          <a:off x="319312" y="3314700"/>
          <a:ext cx="8273143" cy="340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48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831608" y="2060811"/>
            <a:ext cx="1023583" cy="10372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7519" y="1106711"/>
            <a:ext cx="7670800" cy="4646978"/>
          </a:xfrm>
          <a:prstGeom prst="rect">
            <a:avLst/>
          </a:prstGeom>
          <a:blipFill rotWithShape="0">
            <a:blip r:embed="rId3"/>
            <a:stretch>
              <a:fillRect l="-715" r="-1271" b="-394"/>
            </a:stretch>
          </a:blipFill>
        </p:spPr>
        <p:txBody>
          <a:bodyPr/>
          <a:lstStyle/>
          <a:p>
            <a:endParaRPr lang="pt-PT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426644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4105579825"/>
              </p:ext>
            </p:extLst>
          </p:nvPr>
        </p:nvGraphicFramePr>
        <p:xfrm>
          <a:off x="303530" y="1920240"/>
          <a:ext cx="8536940" cy="4053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393700" y="1308100"/>
            <a:ext cx="8384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/>
              <a:t>Relação entre pressão, temperatura e volume de gases</a:t>
            </a:r>
          </a:p>
        </p:txBody>
      </p:sp>
    </p:spTree>
    <p:extLst>
      <p:ext uri="{BB962C8B-B14F-4D97-AF65-F5344CB8AC3E}">
        <p14:creationId xmlns:p14="http://schemas.microsoft.com/office/powerpoint/2010/main" val="174642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ângulo arredondado 31"/>
          <p:cNvSpPr/>
          <p:nvPr/>
        </p:nvSpPr>
        <p:spPr>
          <a:xfrm>
            <a:off x="1076609" y="1795682"/>
            <a:ext cx="2058752" cy="592216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b="1" dirty="0">
                <a:solidFill>
                  <a:schemeClr val="bg1"/>
                </a:solidFill>
              </a:rPr>
              <a:t>Matéria</a:t>
            </a:r>
          </a:p>
        </p:txBody>
      </p:sp>
      <p:sp>
        <p:nvSpPr>
          <p:cNvPr id="37" name="Rectângulo arredondado 36"/>
          <p:cNvSpPr/>
          <p:nvPr/>
        </p:nvSpPr>
        <p:spPr>
          <a:xfrm>
            <a:off x="124623" y="4600892"/>
            <a:ext cx="1130826" cy="439735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Átomos </a:t>
            </a:r>
          </a:p>
        </p:txBody>
      </p:sp>
      <p:sp>
        <p:nvSpPr>
          <p:cNvPr id="39" name="Rectângulo arredondado 38"/>
          <p:cNvSpPr/>
          <p:nvPr/>
        </p:nvSpPr>
        <p:spPr>
          <a:xfrm>
            <a:off x="3201756" y="4602171"/>
            <a:ext cx="1162774" cy="439735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Iões </a:t>
            </a:r>
          </a:p>
        </p:txBody>
      </p:sp>
      <p:sp>
        <p:nvSpPr>
          <p:cNvPr id="41" name="Rectângulo arredondado 40"/>
          <p:cNvSpPr/>
          <p:nvPr/>
        </p:nvSpPr>
        <p:spPr>
          <a:xfrm>
            <a:off x="1390274" y="4617102"/>
            <a:ext cx="1710408" cy="439735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Moléculas </a:t>
            </a:r>
          </a:p>
        </p:txBody>
      </p:sp>
      <p:sp>
        <p:nvSpPr>
          <p:cNvPr id="43" name="Rectângulo arredondado 42"/>
          <p:cNvSpPr/>
          <p:nvPr/>
        </p:nvSpPr>
        <p:spPr>
          <a:xfrm>
            <a:off x="942581" y="3157067"/>
            <a:ext cx="2271293" cy="439735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Unidades estruturais</a:t>
            </a:r>
          </a:p>
        </p:txBody>
      </p:sp>
      <p:sp>
        <p:nvSpPr>
          <p:cNvPr id="47" name="Rectângulo arredondado 46"/>
          <p:cNvSpPr/>
          <p:nvPr/>
        </p:nvSpPr>
        <p:spPr>
          <a:xfrm>
            <a:off x="7378699" y="2494305"/>
            <a:ext cx="1529421" cy="439735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Sólido  </a:t>
            </a:r>
          </a:p>
        </p:txBody>
      </p:sp>
      <p:cxnSp>
        <p:nvCxnSpPr>
          <p:cNvPr id="49" name="Conexão recta 48"/>
          <p:cNvCxnSpPr/>
          <p:nvPr/>
        </p:nvCxnSpPr>
        <p:spPr>
          <a:xfrm flipH="1">
            <a:off x="551650" y="4149569"/>
            <a:ext cx="3109574" cy="0"/>
          </a:xfrm>
          <a:prstGeom prst="line">
            <a:avLst/>
          </a:prstGeom>
          <a:ln w="285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exão recta 49"/>
          <p:cNvCxnSpPr>
            <a:endCxn id="32" idx="2"/>
          </p:cNvCxnSpPr>
          <p:nvPr/>
        </p:nvCxnSpPr>
        <p:spPr>
          <a:xfrm flipV="1">
            <a:off x="2079160" y="2387898"/>
            <a:ext cx="26825" cy="732378"/>
          </a:xfrm>
          <a:prstGeom prst="line">
            <a:avLst/>
          </a:prstGeom>
          <a:ln w="28575">
            <a:solidFill>
              <a:schemeClr val="accent1"/>
            </a:solidFill>
            <a:headEnd type="triangl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exão recta 52"/>
          <p:cNvCxnSpPr/>
          <p:nvPr/>
        </p:nvCxnSpPr>
        <p:spPr>
          <a:xfrm flipH="1">
            <a:off x="3271757" y="3376934"/>
            <a:ext cx="1441438" cy="0"/>
          </a:xfrm>
          <a:prstGeom prst="line">
            <a:avLst/>
          </a:prstGeom>
          <a:ln w="28575">
            <a:solidFill>
              <a:schemeClr val="accent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exão recta 54"/>
          <p:cNvCxnSpPr>
            <a:endCxn id="43" idx="2"/>
          </p:cNvCxnSpPr>
          <p:nvPr/>
        </p:nvCxnSpPr>
        <p:spPr>
          <a:xfrm flipV="1">
            <a:off x="2069981" y="3596802"/>
            <a:ext cx="8247" cy="1016440"/>
          </a:xfrm>
          <a:prstGeom prst="line">
            <a:avLst/>
          </a:prstGeom>
          <a:ln w="28575">
            <a:solidFill>
              <a:schemeClr val="accent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exão recta 60"/>
          <p:cNvCxnSpPr/>
          <p:nvPr/>
        </p:nvCxnSpPr>
        <p:spPr>
          <a:xfrm flipV="1">
            <a:off x="561176" y="4149416"/>
            <a:ext cx="0" cy="444526"/>
          </a:xfrm>
          <a:prstGeom prst="line">
            <a:avLst/>
          </a:prstGeom>
          <a:ln w="28575">
            <a:solidFill>
              <a:schemeClr val="accent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ectângulo 65"/>
          <p:cNvSpPr/>
          <p:nvPr/>
        </p:nvSpPr>
        <p:spPr>
          <a:xfrm>
            <a:off x="916040" y="2575674"/>
            <a:ext cx="2285716" cy="276999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>
            <a:spAutoFit/>
          </a:bodyPr>
          <a:lstStyle/>
          <a:p>
            <a:pPr algn="ctr"/>
            <a:r>
              <a:rPr lang="pt-PT" sz="1200" b="1" dirty="0"/>
              <a:t>formada por</a:t>
            </a:r>
          </a:p>
        </p:txBody>
      </p:sp>
      <p:sp>
        <p:nvSpPr>
          <p:cNvPr id="72" name="Rectângulo arredondado 71"/>
          <p:cNvSpPr/>
          <p:nvPr/>
        </p:nvSpPr>
        <p:spPr>
          <a:xfrm>
            <a:off x="4736969" y="3157067"/>
            <a:ext cx="1094552" cy="439735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Estados físicos</a:t>
            </a:r>
          </a:p>
        </p:txBody>
      </p:sp>
      <p:cxnSp>
        <p:nvCxnSpPr>
          <p:cNvPr id="80" name="Conexão recta 79"/>
          <p:cNvCxnSpPr/>
          <p:nvPr/>
        </p:nvCxnSpPr>
        <p:spPr>
          <a:xfrm flipV="1">
            <a:off x="3661224" y="4140141"/>
            <a:ext cx="0" cy="444526"/>
          </a:xfrm>
          <a:prstGeom prst="line">
            <a:avLst/>
          </a:prstGeom>
          <a:ln w="28575">
            <a:solidFill>
              <a:schemeClr val="accent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Rectângulo arredondado 92"/>
          <p:cNvSpPr/>
          <p:nvPr/>
        </p:nvSpPr>
        <p:spPr>
          <a:xfrm>
            <a:off x="7378698" y="3089102"/>
            <a:ext cx="1553999" cy="502467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Líquido </a:t>
            </a:r>
          </a:p>
        </p:txBody>
      </p:sp>
      <p:sp>
        <p:nvSpPr>
          <p:cNvPr id="103" name="Rectângulo 102"/>
          <p:cNvSpPr/>
          <p:nvPr/>
        </p:nvSpPr>
        <p:spPr>
          <a:xfrm>
            <a:off x="3352271" y="3037640"/>
            <a:ext cx="111547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PT" sz="1200" b="1" dirty="0"/>
              <a:t>a forma como estão organizados resulta nos</a:t>
            </a:r>
          </a:p>
        </p:txBody>
      </p:sp>
      <p:sp>
        <p:nvSpPr>
          <p:cNvPr id="42" name="CaixaDeTexto 5"/>
          <p:cNvSpPr txBox="1"/>
          <p:nvPr/>
        </p:nvSpPr>
        <p:spPr>
          <a:xfrm>
            <a:off x="533079" y="949782"/>
            <a:ext cx="4180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Organiza conceitos</a:t>
            </a:r>
          </a:p>
        </p:txBody>
      </p:sp>
      <p:sp>
        <p:nvSpPr>
          <p:cNvPr id="38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sp>
        <p:nvSpPr>
          <p:cNvPr id="40" name="Rectângulo 103"/>
          <p:cNvSpPr/>
          <p:nvPr/>
        </p:nvSpPr>
        <p:spPr>
          <a:xfrm>
            <a:off x="1644531" y="3690802"/>
            <a:ext cx="864340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pt-PT" sz="1200" b="1" dirty="0"/>
              <a:t>podem ser</a:t>
            </a:r>
          </a:p>
        </p:txBody>
      </p:sp>
      <p:sp>
        <p:nvSpPr>
          <p:cNvPr id="48" name="Rectângulo arredondado 92"/>
          <p:cNvSpPr/>
          <p:nvPr/>
        </p:nvSpPr>
        <p:spPr>
          <a:xfrm>
            <a:off x="7378698" y="3799990"/>
            <a:ext cx="1553999" cy="466873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Gasoso  </a:t>
            </a:r>
          </a:p>
        </p:txBody>
      </p:sp>
      <p:cxnSp>
        <p:nvCxnSpPr>
          <p:cNvPr id="54" name="Conexão reta unidirecional 53"/>
          <p:cNvCxnSpPr/>
          <p:nvPr/>
        </p:nvCxnSpPr>
        <p:spPr>
          <a:xfrm>
            <a:off x="6919802" y="2779160"/>
            <a:ext cx="369010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exão reta 55"/>
          <p:cNvCxnSpPr/>
          <p:nvPr/>
        </p:nvCxnSpPr>
        <p:spPr>
          <a:xfrm flipV="1">
            <a:off x="6927291" y="2779160"/>
            <a:ext cx="0" cy="1188641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exão reta unidirecional 56"/>
          <p:cNvCxnSpPr/>
          <p:nvPr/>
        </p:nvCxnSpPr>
        <p:spPr>
          <a:xfrm>
            <a:off x="6941616" y="3948980"/>
            <a:ext cx="369010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exão reta unidirecional 57"/>
          <p:cNvCxnSpPr/>
          <p:nvPr/>
        </p:nvCxnSpPr>
        <p:spPr>
          <a:xfrm>
            <a:off x="6941616" y="3376934"/>
            <a:ext cx="369010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ta 7"/>
          <p:cNvCxnSpPr>
            <a:stCxn id="72" idx="3"/>
          </p:cNvCxnSpPr>
          <p:nvPr/>
        </p:nvCxnSpPr>
        <p:spPr>
          <a:xfrm>
            <a:off x="5831521" y="3376935"/>
            <a:ext cx="109577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ângulo arredondado 46"/>
          <p:cNvSpPr/>
          <p:nvPr/>
        </p:nvSpPr>
        <p:spPr>
          <a:xfrm>
            <a:off x="3806668" y="5819768"/>
            <a:ext cx="1529421" cy="439735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Pressão  </a:t>
            </a:r>
          </a:p>
        </p:txBody>
      </p:sp>
      <p:sp>
        <p:nvSpPr>
          <p:cNvPr id="60" name="Rectângulo arredondado 46"/>
          <p:cNvSpPr/>
          <p:nvPr/>
        </p:nvSpPr>
        <p:spPr>
          <a:xfrm>
            <a:off x="5477190" y="5800799"/>
            <a:ext cx="1529421" cy="439735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Temperatura </a:t>
            </a:r>
          </a:p>
        </p:txBody>
      </p:sp>
      <p:sp>
        <p:nvSpPr>
          <p:cNvPr id="62" name="Rectângulo arredondado 46"/>
          <p:cNvSpPr/>
          <p:nvPr/>
        </p:nvSpPr>
        <p:spPr>
          <a:xfrm>
            <a:off x="7430141" y="5807230"/>
            <a:ext cx="1529421" cy="439735"/>
          </a:xfrm>
          <a:prstGeom prst="roundRect">
            <a:avLst/>
          </a:prstGeom>
          <a:solidFill>
            <a:srgbClr val="FCE53A"/>
          </a:solidFill>
          <a:ln>
            <a:solidFill>
              <a:srgbClr val="FCE5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600" dirty="0">
                <a:solidFill>
                  <a:schemeClr val="tx1"/>
                </a:solidFill>
              </a:rPr>
              <a:t>Volume  </a:t>
            </a:r>
          </a:p>
        </p:txBody>
      </p:sp>
      <p:cxnSp>
        <p:nvCxnSpPr>
          <p:cNvPr id="65" name="Conexão recta 54"/>
          <p:cNvCxnSpPr>
            <a:stCxn id="62" idx="0"/>
          </p:cNvCxnSpPr>
          <p:nvPr/>
        </p:nvCxnSpPr>
        <p:spPr>
          <a:xfrm flipV="1">
            <a:off x="8194852" y="4266863"/>
            <a:ext cx="6419" cy="1540367"/>
          </a:xfrm>
          <a:prstGeom prst="line">
            <a:avLst/>
          </a:prstGeom>
          <a:ln w="28575">
            <a:solidFill>
              <a:schemeClr val="accent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ectângulo 102"/>
          <p:cNvSpPr/>
          <p:nvPr/>
        </p:nvSpPr>
        <p:spPr>
          <a:xfrm>
            <a:off x="7637115" y="4797686"/>
            <a:ext cx="1115471" cy="276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PT" sz="1200" b="1" dirty="0"/>
              <a:t>varia com </a:t>
            </a:r>
          </a:p>
        </p:txBody>
      </p:sp>
      <p:cxnSp>
        <p:nvCxnSpPr>
          <p:cNvPr id="68" name="Conexão recta 48"/>
          <p:cNvCxnSpPr/>
          <p:nvPr/>
        </p:nvCxnSpPr>
        <p:spPr>
          <a:xfrm flipH="1" flipV="1">
            <a:off x="4702852" y="5563746"/>
            <a:ext cx="3492000" cy="0"/>
          </a:xfrm>
          <a:prstGeom prst="line">
            <a:avLst/>
          </a:prstGeom>
          <a:ln w="2857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exão recta 60"/>
          <p:cNvCxnSpPr>
            <a:cxnSpLocks/>
          </p:cNvCxnSpPr>
          <p:nvPr/>
        </p:nvCxnSpPr>
        <p:spPr>
          <a:xfrm rot="-240000" flipV="1">
            <a:off x="6241901" y="5554295"/>
            <a:ext cx="15075" cy="246504"/>
          </a:xfrm>
          <a:prstGeom prst="line">
            <a:avLst/>
          </a:prstGeom>
          <a:ln w="28575">
            <a:solidFill>
              <a:schemeClr val="accent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exão recta 60"/>
          <p:cNvCxnSpPr>
            <a:cxnSpLocks/>
          </p:cNvCxnSpPr>
          <p:nvPr/>
        </p:nvCxnSpPr>
        <p:spPr>
          <a:xfrm flipV="1">
            <a:off x="4717927" y="5563746"/>
            <a:ext cx="0" cy="243484"/>
          </a:xfrm>
          <a:prstGeom prst="line">
            <a:avLst/>
          </a:prstGeom>
          <a:ln w="28575">
            <a:solidFill>
              <a:schemeClr val="accent1"/>
            </a:solidFill>
            <a:headEnd type="triangl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ângulo 35"/>
          <p:cNvSpPr/>
          <p:nvPr/>
        </p:nvSpPr>
        <p:spPr>
          <a:xfrm>
            <a:off x="6017564" y="3053769"/>
            <a:ext cx="723683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PT" sz="1200" dirty="0"/>
              <a:t>que podem ser</a:t>
            </a:r>
          </a:p>
        </p:txBody>
      </p:sp>
    </p:spTree>
    <p:extLst>
      <p:ext uri="{BB962C8B-B14F-4D97-AF65-F5344CB8AC3E}">
        <p14:creationId xmlns:p14="http://schemas.microsoft.com/office/powerpoint/2010/main" val="40848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5"/>
          <p:cNvSpPr txBox="1"/>
          <p:nvPr/>
        </p:nvSpPr>
        <p:spPr>
          <a:xfrm>
            <a:off x="533079" y="949782"/>
            <a:ext cx="41801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Aplica</a:t>
            </a:r>
          </a:p>
        </p:txBody>
      </p:sp>
      <p:sp>
        <p:nvSpPr>
          <p:cNvPr id="13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sp>
        <p:nvSpPr>
          <p:cNvPr id="4" name="Retângulo arredondado 3"/>
          <p:cNvSpPr/>
          <p:nvPr/>
        </p:nvSpPr>
        <p:spPr>
          <a:xfrm>
            <a:off x="402394" y="3865920"/>
            <a:ext cx="8277126" cy="2702520"/>
          </a:xfrm>
          <a:prstGeom prst="roundRect">
            <a:avLst>
              <a:gd name="adj" fmla="val 2065"/>
            </a:avLst>
          </a:prstGeom>
          <a:noFill/>
          <a:ln w="28575">
            <a:solidFill>
              <a:srgbClr val="00999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Retângulo arredondado 22"/>
          <p:cNvSpPr/>
          <p:nvPr/>
        </p:nvSpPr>
        <p:spPr>
          <a:xfrm>
            <a:off x="422374" y="1571062"/>
            <a:ext cx="8277126" cy="918378"/>
          </a:xfrm>
          <a:prstGeom prst="roundRect">
            <a:avLst>
              <a:gd name="adj" fmla="val 5616"/>
            </a:avLst>
          </a:prstGeom>
          <a:noFill/>
          <a:ln w="28575">
            <a:solidFill>
              <a:srgbClr val="00999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CaixaDeTexto 23"/>
          <p:cNvSpPr txBox="1"/>
          <p:nvPr/>
        </p:nvSpPr>
        <p:spPr>
          <a:xfrm>
            <a:off x="496033" y="1646925"/>
            <a:ext cx="8166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A</a:t>
            </a:r>
            <a:r>
              <a:rPr lang="pt-PT" dirty="0"/>
              <a:t> – A Mariana estava na sala a brincar quando sentiu o cheiro do frango assado proveniente da cozinha.  Explica a situação.</a:t>
            </a:r>
          </a:p>
        </p:txBody>
      </p:sp>
      <p:sp>
        <p:nvSpPr>
          <p:cNvPr id="30" name="CaixaDeTexto 29"/>
          <p:cNvSpPr txBox="1"/>
          <p:nvPr/>
        </p:nvSpPr>
        <p:spPr>
          <a:xfrm>
            <a:off x="551179" y="3946735"/>
            <a:ext cx="848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C</a:t>
            </a:r>
            <a:r>
              <a:rPr lang="pt-PT" dirty="0"/>
              <a:t> – Observa os gráficos que relacionam grandezas físicas características de um gás. </a:t>
            </a:r>
          </a:p>
        </p:txBody>
      </p:sp>
      <p:sp>
        <p:nvSpPr>
          <p:cNvPr id="32" name="Retângulo 31"/>
          <p:cNvSpPr/>
          <p:nvPr/>
        </p:nvSpPr>
        <p:spPr>
          <a:xfrm>
            <a:off x="1017637" y="6145685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Identifica a grandeza que se mantém constante em cada um dos gráficos.</a:t>
            </a:r>
          </a:p>
        </p:txBody>
      </p:sp>
      <p:cxnSp>
        <p:nvCxnSpPr>
          <p:cNvPr id="34" name="Conexão reta unidirecional 33"/>
          <p:cNvCxnSpPr/>
          <p:nvPr/>
        </p:nvCxnSpPr>
        <p:spPr>
          <a:xfrm flipV="1">
            <a:off x="977900" y="4454609"/>
            <a:ext cx="0" cy="1389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exão reta unidirecional 34"/>
          <p:cNvCxnSpPr/>
          <p:nvPr/>
        </p:nvCxnSpPr>
        <p:spPr>
          <a:xfrm flipV="1">
            <a:off x="812800" y="5679346"/>
            <a:ext cx="149283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exão reta unidirecional 35"/>
          <p:cNvCxnSpPr/>
          <p:nvPr/>
        </p:nvCxnSpPr>
        <p:spPr>
          <a:xfrm flipV="1">
            <a:off x="3924300" y="4454609"/>
            <a:ext cx="0" cy="1389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exão reta unidirecional 36"/>
          <p:cNvCxnSpPr/>
          <p:nvPr/>
        </p:nvCxnSpPr>
        <p:spPr>
          <a:xfrm flipV="1">
            <a:off x="3759200" y="5679346"/>
            <a:ext cx="149283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exão reta unidirecional 37"/>
          <p:cNvCxnSpPr/>
          <p:nvPr/>
        </p:nvCxnSpPr>
        <p:spPr>
          <a:xfrm flipV="1">
            <a:off x="6870699" y="4454608"/>
            <a:ext cx="0" cy="1389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exão reta unidirecional 38"/>
          <p:cNvCxnSpPr/>
          <p:nvPr/>
        </p:nvCxnSpPr>
        <p:spPr>
          <a:xfrm flipV="1">
            <a:off x="6705599" y="5679345"/>
            <a:ext cx="149283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ixaDeTexto 39"/>
          <p:cNvSpPr txBox="1"/>
          <p:nvPr/>
        </p:nvSpPr>
        <p:spPr>
          <a:xfrm>
            <a:off x="615629" y="4327645"/>
            <a:ext cx="279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p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2032000" y="569514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V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3536627" y="4348516"/>
            <a:ext cx="279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p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6457625" y="434851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V</a:t>
            </a:r>
          </a:p>
        </p:txBody>
      </p:sp>
      <p:sp>
        <p:nvSpPr>
          <p:cNvPr id="44" name="CaixaDeTexto 43"/>
          <p:cNvSpPr txBox="1"/>
          <p:nvPr/>
        </p:nvSpPr>
        <p:spPr>
          <a:xfrm>
            <a:off x="4996861" y="5659779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T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7992885" y="5685639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T</a:t>
            </a:r>
          </a:p>
        </p:txBody>
      </p:sp>
      <p:sp>
        <p:nvSpPr>
          <p:cNvPr id="46" name="Arco 45"/>
          <p:cNvSpPr/>
          <p:nvPr/>
        </p:nvSpPr>
        <p:spPr>
          <a:xfrm rot="10800000">
            <a:off x="1118734" y="3965554"/>
            <a:ext cx="1529762" cy="1552162"/>
          </a:xfrm>
          <a:prstGeom prst="arc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47" name="Conexão reta 46"/>
          <p:cNvCxnSpPr/>
          <p:nvPr/>
        </p:nvCxnSpPr>
        <p:spPr>
          <a:xfrm flipV="1">
            <a:off x="3924300" y="4817835"/>
            <a:ext cx="1072561" cy="841944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exão reta 47"/>
          <p:cNvCxnSpPr/>
          <p:nvPr/>
        </p:nvCxnSpPr>
        <p:spPr>
          <a:xfrm flipH="1">
            <a:off x="6870699" y="4717848"/>
            <a:ext cx="1072560" cy="938341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tângulo arredondado 25"/>
          <p:cNvSpPr/>
          <p:nvPr/>
        </p:nvSpPr>
        <p:spPr>
          <a:xfrm>
            <a:off x="385328" y="2651622"/>
            <a:ext cx="8277126" cy="1078992"/>
          </a:xfrm>
          <a:prstGeom prst="roundRect">
            <a:avLst>
              <a:gd name="adj" fmla="val 5616"/>
            </a:avLst>
          </a:prstGeom>
          <a:noFill/>
          <a:ln w="28575">
            <a:solidFill>
              <a:srgbClr val="00999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/>
          <p:cNvSpPr txBox="1"/>
          <p:nvPr/>
        </p:nvSpPr>
        <p:spPr>
          <a:xfrm>
            <a:off x="551179" y="2702107"/>
            <a:ext cx="78989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/>
              <a:t>B</a:t>
            </a:r>
            <a:r>
              <a:rPr lang="pt-PT" dirty="0"/>
              <a:t> – Determina a pressão exercida na parede móvel de uma seringa pelo gás contido nesta, nas unidades SI. Considera que a força exercida pelo gás é de 1,2 N e que a parede móvel tem a forma de um círculo cujo raio é 1 cm.   </a:t>
            </a:r>
          </a:p>
        </p:txBody>
      </p:sp>
    </p:spTree>
    <p:extLst>
      <p:ext uri="{BB962C8B-B14F-4D97-AF65-F5344CB8AC3E}">
        <p14:creationId xmlns:p14="http://schemas.microsoft.com/office/powerpoint/2010/main" val="40848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5"/>
          <p:cNvSpPr txBox="1"/>
          <p:nvPr/>
        </p:nvSpPr>
        <p:spPr>
          <a:xfrm>
            <a:off x="533079" y="949782"/>
            <a:ext cx="7114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/>
              <a:t>Aplica ‒ Proposta de resolução</a:t>
            </a:r>
          </a:p>
        </p:txBody>
      </p:sp>
      <p:sp>
        <p:nvSpPr>
          <p:cNvPr id="24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533079" y="1844198"/>
            <a:ext cx="81664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9991"/>
                </a:solidFill>
              </a:rPr>
              <a:t>A</a:t>
            </a:r>
            <a:r>
              <a:rPr lang="pt-PT" dirty="0">
                <a:solidFill>
                  <a:srgbClr val="009991"/>
                </a:solidFill>
              </a:rPr>
              <a:t> – </a:t>
            </a:r>
            <a:r>
              <a:rPr lang="pt-PT" b="1" dirty="0">
                <a:solidFill>
                  <a:srgbClr val="009991"/>
                </a:solidFill>
              </a:rPr>
              <a:t>Os corpúsculos do gás provenientes do frango assado estão em constante movimento e ocupam os espaços vazios entre os corpúsculos do ar, difundindo-se pela casa.</a:t>
            </a:r>
          </a:p>
          <a:p>
            <a:endParaRPr lang="pt-PT" dirty="0">
              <a:solidFill>
                <a:srgbClr val="00999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533079" y="4082016"/>
            <a:ext cx="8483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9991"/>
                </a:solidFill>
              </a:rPr>
              <a:t>C</a:t>
            </a:r>
            <a:r>
              <a:rPr lang="pt-PT" dirty="0">
                <a:solidFill>
                  <a:srgbClr val="009991"/>
                </a:solidFill>
              </a:rPr>
              <a:t> –</a:t>
            </a:r>
          </a:p>
        </p:txBody>
      </p:sp>
      <p:cxnSp>
        <p:nvCxnSpPr>
          <p:cNvPr id="7" name="Conexão reta unidirecional 6"/>
          <p:cNvCxnSpPr/>
          <p:nvPr/>
        </p:nvCxnSpPr>
        <p:spPr>
          <a:xfrm flipV="1">
            <a:off x="1126285" y="4467339"/>
            <a:ext cx="0" cy="1389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ta unidirecional 7"/>
          <p:cNvCxnSpPr/>
          <p:nvPr/>
        </p:nvCxnSpPr>
        <p:spPr>
          <a:xfrm flipV="1">
            <a:off x="961185" y="5692076"/>
            <a:ext cx="149283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xão reta unidirecional 8"/>
          <p:cNvCxnSpPr/>
          <p:nvPr/>
        </p:nvCxnSpPr>
        <p:spPr>
          <a:xfrm flipV="1">
            <a:off x="4072685" y="4467339"/>
            <a:ext cx="0" cy="1389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exão reta unidirecional 9"/>
          <p:cNvCxnSpPr/>
          <p:nvPr/>
        </p:nvCxnSpPr>
        <p:spPr>
          <a:xfrm flipV="1">
            <a:off x="3907585" y="5692076"/>
            <a:ext cx="149283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exão reta unidirecional 10"/>
          <p:cNvCxnSpPr/>
          <p:nvPr/>
        </p:nvCxnSpPr>
        <p:spPr>
          <a:xfrm flipV="1">
            <a:off x="7019084" y="4467338"/>
            <a:ext cx="0" cy="138983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exão reta unidirecional 11"/>
          <p:cNvCxnSpPr/>
          <p:nvPr/>
        </p:nvCxnSpPr>
        <p:spPr>
          <a:xfrm flipV="1">
            <a:off x="6853984" y="5692075"/>
            <a:ext cx="1492837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764014" y="4340375"/>
            <a:ext cx="279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p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180385" y="570787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V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685012" y="4361246"/>
            <a:ext cx="279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p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6606010" y="436124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V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5145246" y="5672509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T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8141270" y="5698369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i="1" dirty="0"/>
              <a:t>T</a:t>
            </a:r>
          </a:p>
        </p:txBody>
      </p:sp>
      <p:sp>
        <p:nvSpPr>
          <p:cNvPr id="20" name="Arco 19"/>
          <p:cNvSpPr/>
          <p:nvPr/>
        </p:nvSpPr>
        <p:spPr>
          <a:xfrm rot="10800000">
            <a:off x="1267119" y="4054484"/>
            <a:ext cx="1529762" cy="1552162"/>
          </a:xfrm>
          <a:prstGeom prst="arc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1" name="Conexão reta 20"/>
          <p:cNvCxnSpPr/>
          <p:nvPr/>
        </p:nvCxnSpPr>
        <p:spPr>
          <a:xfrm flipV="1">
            <a:off x="4072685" y="4830565"/>
            <a:ext cx="1072561" cy="841944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xão reta 21"/>
          <p:cNvCxnSpPr/>
          <p:nvPr/>
        </p:nvCxnSpPr>
        <p:spPr>
          <a:xfrm flipH="1">
            <a:off x="7019084" y="4730578"/>
            <a:ext cx="1072560" cy="938341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961185" y="6223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9991"/>
                </a:solidFill>
              </a:rPr>
              <a:t>Temperatura 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3986118" y="6249093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9991"/>
                </a:solidFill>
              </a:rPr>
              <a:t>Volume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6922070" y="6223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009991"/>
                </a:solidFill>
              </a:rPr>
              <a:t>Pressão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aixaDeTexto 25"/>
              <p:cNvSpPr txBox="1"/>
              <p:nvPr/>
            </p:nvSpPr>
            <p:spPr>
              <a:xfrm>
                <a:off x="551178" y="2852646"/>
                <a:ext cx="8257541" cy="783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b="1" dirty="0">
                    <a:solidFill>
                      <a:srgbClr val="009991"/>
                    </a:solidFill>
                  </a:rPr>
                  <a:t>B </a:t>
                </a:r>
                <a:r>
                  <a:rPr lang="pt-PT" dirty="0">
                    <a:solidFill>
                      <a:srgbClr val="009991"/>
                    </a:solidFill>
                  </a:rPr>
                  <a:t>– </a:t>
                </a:r>
                <a14:m>
                  <m:oMath xmlns:m="http://schemas.openxmlformats.org/officeDocument/2006/math"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</a:rPr>
                      <m:t>=1,2 </m:t>
                    </m:r>
                    <m:r>
                      <m:rPr>
                        <m:sty m:val="p"/>
                      </m:rPr>
                      <a:rPr lang="pt-PT" b="0" i="0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</a:rPr>
                      <m:t>N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</a:rPr>
                      <m:t>;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</a:rPr>
                      <m:t>=1 </m:t>
                    </m:r>
                    <m:r>
                      <m:rPr>
                        <m:sty m:val="p"/>
                      </m:rPr>
                      <a:rPr lang="pt-PT" b="0" i="0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</a:rPr>
                      <m:t>cm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</a:rPr>
                      <m:t>=0,01 </m:t>
                    </m:r>
                    <m:r>
                      <m:rPr>
                        <m:sty m:val="p"/>
                      </m:rPr>
                      <a:rPr lang="pt-PT" b="0" i="0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</a:rPr>
                      <m:t>; </m:t>
                    </m:r>
                  </m:oMath>
                </a14:m>
                <a:endParaRPr lang="pt-PT" b="0" dirty="0">
                  <a:solidFill>
                    <a:srgbClr val="009991"/>
                  </a:solidFill>
                </a:endParaRPr>
              </a:p>
              <a:p>
                <a:r>
                  <a:rPr lang="pt-PT" i="1" dirty="0" err="1">
                    <a:solidFill>
                      <a:srgbClr val="009991"/>
                    </a:solidFill>
                  </a:rPr>
                  <a:t>A</a:t>
                </a:r>
                <a:r>
                  <a:rPr lang="pt-PT" baseline="-25000" dirty="0" err="1">
                    <a:solidFill>
                      <a:srgbClr val="009991"/>
                    </a:solidFill>
                  </a:rPr>
                  <a:t>círculo</a:t>
                </a:r>
                <a:r>
                  <a:rPr lang="pt-PT" dirty="0">
                    <a:solidFill>
                      <a:srgbClr val="009991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pt-PT" b="0" i="0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PT" i="0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a:rPr lang="pt-PT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pt-PT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pt-PT" b="0" i="0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0,01</m:t>
                        </m:r>
                      </m:e>
                      <m:sup>
                        <m: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=0,00031 </m:t>
                    </m:r>
                    <m:sSup>
                      <m:sSupPr>
                        <m:ctrlP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b="0" i="0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;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num>
                      <m:den>
                        <m: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den>
                    </m:f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 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</m:t>
                        </m:r>
                      </m:num>
                      <m:den>
                        <m:r>
                          <a:rPr lang="pt-PT" b="0" i="1" smtClean="0">
                            <a:solidFill>
                              <a:srgbClr val="00999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0,00031</m:t>
                        </m:r>
                      </m:den>
                    </m:f>
                    <m:r>
                      <a:rPr lang="pt-PT" b="0" i="1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=3871</m:t>
                    </m:r>
                    <m:r>
                      <a:rPr lang="pt-PT" b="0" i="0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PT" b="0" i="0" smtClean="0">
                        <a:solidFill>
                          <a:srgbClr val="00999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Pa</m:t>
                    </m:r>
                  </m:oMath>
                </a14:m>
                <a:r>
                  <a:rPr lang="pt-PT" dirty="0">
                    <a:solidFill>
                      <a:srgbClr val="00999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6" name="CaixaDeTexto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178" y="2852646"/>
                <a:ext cx="8257541" cy="783869"/>
              </a:xfrm>
              <a:prstGeom prst="rect">
                <a:avLst/>
              </a:prstGeom>
              <a:blipFill rotWithShape="0">
                <a:blip r:embed="rId3"/>
                <a:stretch>
                  <a:fillRect l="-590" t="-4651" b="-155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48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690757" y="1224792"/>
            <a:ext cx="14548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3200" b="1" dirty="0"/>
              <a:t>Explora</a:t>
            </a:r>
          </a:p>
        </p:txBody>
      </p:sp>
      <p:grpSp>
        <p:nvGrpSpPr>
          <p:cNvPr id="7" name="Group 2"/>
          <p:cNvGrpSpPr/>
          <p:nvPr/>
        </p:nvGrpSpPr>
        <p:grpSpPr>
          <a:xfrm>
            <a:off x="572743" y="1003001"/>
            <a:ext cx="895350" cy="1089394"/>
            <a:chOff x="604977" y="864476"/>
            <a:chExt cx="895350" cy="1089394"/>
          </a:xfrm>
        </p:grpSpPr>
        <p:pic>
          <p:nvPicPr>
            <p:cNvPr id="8" name="Picture 2" descr="D:\EUFISICA\Documents\Explora Slides\Power Points Amostra\Ícones\EXPLORA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4977" y="864476"/>
              <a:ext cx="895350" cy="895350"/>
            </a:xfrm>
            <a:prstGeom prst="rect">
              <a:avLst/>
            </a:prstGeom>
            <a:noFill/>
          </p:spPr>
        </p:pic>
        <p:sp>
          <p:nvSpPr>
            <p:cNvPr id="9" name="CaixaDeTexto 15"/>
            <p:cNvSpPr txBox="1"/>
            <p:nvPr/>
          </p:nvSpPr>
          <p:spPr>
            <a:xfrm>
              <a:off x="711146" y="1676871"/>
              <a:ext cx="6479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pt-PT" sz="1200" dirty="0"/>
                <a:t>Explora</a:t>
              </a:r>
            </a:p>
          </p:txBody>
        </p:sp>
      </p:grpSp>
      <p:sp>
        <p:nvSpPr>
          <p:cNvPr id="12" name="Rectângulo 17"/>
          <p:cNvSpPr/>
          <p:nvPr/>
        </p:nvSpPr>
        <p:spPr>
          <a:xfrm>
            <a:off x="794761" y="2263033"/>
            <a:ext cx="818159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 err="1"/>
              <a:t>Videos</a:t>
            </a:r>
            <a:r>
              <a:rPr lang="pt-PT" sz="1600" dirty="0"/>
              <a:t>: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dirty="0"/>
              <a:t>necessita de ligação à Internet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dirty="0"/>
              <a:t>em língua inglesa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b="1" dirty="0"/>
              <a:t>Do infinitamente grande ao infinitamente pequeno.</a:t>
            </a:r>
          </a:p>
          <a:p>
            <a:pPr marL="631825" lvl="1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dirty="0"/>
              <a:t>fonte: </a:t>
            </a:r>
            <a:r>
              <a:rPr lang="pt-PT" sz="1600" dirty="0">
                <a:hlinkClick r:id="rId3"/>
              </a:rPr>
              <a:t>https://micro.magnet.fsu.edu/primer/java/scienceopticsu/powersof10/</a:t>
            </a:r>
            <a:endParaRPr lang="pt-PT" sz="1600" dirty="0"/>
          </a:p>
          <a:p>
            <a:pPr marL="631825" lvl="1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dirty="0"/>
              <a:t>fonte: </a:t>
            </a:r>
            <a:r>
              <a:rPr lang="pt-PT" sz="1600" dirty="0">
                <a:hlinkClick r:id="rId4"/>
              </a:rPr>
              <a:t>http://htwins.net/scale2/</a:t>
            </a:r>
            <a:endParaRPr lang="pt-PT" sz="1600" dirty="0"/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b="1" dirty="0"/>
              <a:t>A Boy </a:t>
            </a:r>
            <a:r>
              <a:rPr lang="pt-PT" sz="1600" b="1" dirty="0" err="1"/>
              <a:t>and</a:t>
            </a:r>
            <a:r>
              <a:rPr lang="pt-PT" sz="1600" b="1" dirty="0"/>
              <a:t> </a:t>
            </a:r>
            <a:r>
              <a:rPr lang="pt-PT" sz="1600" b="1" dirty="0" err="1"/>
              <a:t>His</a:t>
            </a:r>
            <a:r>
              <a:rPr lang="pt-PT" sz="1600" b="1" dirty="0"/>
              <a:t> </a:t>
            </a:r>
            <a:r>
              <a:rPr lang="pt-PT" sz="1600" b="1" dirty="0" err="1"/>
              <a:t>Atom</a:t>
            </a:r>
            <a:r>
              <a:rPr lang="pt-PT" sz="1600" b="1" dirty="0"/>
              <a:t>: </a:t>
            </a:r>
            <a:r>
              <a:rPr lang="pt-PT" sz="1600" b="1" dirty="0" err="1"/>
              <a:t>The</a:t>
            </a:r>
            <a:r>
              <a:rPr lang="pt-PT" sz="1600" b="1" dirty="0"/>
              <a:t> </a:t>
            </a:r>
            <a:r>
              <a:rPr lang="pt-PT" sz="1600" b="1" dirty="0" err="1"/>
              <a:t>World’s</a:t>
            </a:r>
            <a:r>
              <a:rPr lang="pt-PT" sz="1600" b="1" dirty="0"/>
              <a:t> </a:t>
            </a:r>
            <a:r>
              <a:rPr lang="pt-PT" sz="1600" b="1" dirty="0" err="1"/>
              <a:t>smallest</a:t>
            </a:r>
            <a:r>
              <a:rPr lang="pt-PT" sz="1600" b="1" dirty="0"/>
              <a:t> </a:t>
            </a:r>
            <a:r>
              <a:rPr lang="pt-PT" sz="1600" b="1" dirty="0" err="1"/>
              <a:t>movie</a:t>
            </a:r>
            <a:r>
              <a:rPr lang="pt-PT" sz="1600" b="1" dirty="0"/>
              <a:t>.</a:t>
            </a:r>
          </a:p>
          <a:p>
            <a:pPr marL="631825" lvl="1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dirty="0"/>
              <a:t>fonte: </a:t>
            </a:r>
            <a:r>
              <a:rPr lang="pt-PT" sz="1600" dirty="0">
                <a:hlinkClick r:id="rId5"/>
              </a:rPr>
              <a:t>http://www.research.ibm.com/articles/madewithatoms.shtml#fbid=M0fqpBbPLCf</a:t>
            </a:r>
            <a:endParaRPr lang="pt-PT" sz="1600" dirty="0"/>
          </a:p>
          <a:p>
            <a:pPr marL="182563" lvl="1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endParaRPr lang="pt-PT" sz="1600" dirty="0">
              <a:hlinkClick r:id="rId6"/>
            </a:endParaRPr>
          </a:p>
          <a:p>
            <a:pPr>
              <a:buClr>
                <a:srgbClr val="378B90"/>
              </a:buClr>
            </a:pPr>
            <a:r>
              <a:rPr lang="pt-PT" sz="1600" dirty="0"/>
              <a:t>Simulação: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dirty="0"/>
              <a:t>necessita de ligação à Internet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dirty="0"/>
              <a:t>em língua inglesa </a:t>
            </a:r>
          </a:p>
          <a:p>
            <a:pPr marL="174625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b="1" dirty="0"/>
              <a:t>Pressão e volume para o estado gasoso – A lei de </a:t>
            </a:r>
            <a:r>
              <a:rPr lang="pt-PT" sz="1600" b="1" dirty="0" err="1"/>
              <a:t>Boyle</a:t>
            </a:r>
            <a:r>
              <a:rPr lang="pt-PT" sz="1600" b="1" dirty="0"/>
              <a:t>.</a:t>
            </a:r>
          </a:p>
          <a:p>
            <a:pPr marL="631825" lvl="1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r>
              <a:rPr lang="pt-PT" sz="1600" dirty="0" err="1"/>
              <a:t>fonte:</a:t>
            </a:r>
            <a:r>
              <a:rPr lang="pt-PT" sz="1600" dirty="0" err="1">
                <a:hlinkClick r:id="rId6"/>
              </a:rPr>
              <a:t>http</a:t>
            </a:r>
            <a:r>
              <a:rPr lang="pt-PT" sz="1600" dirty="0">
                <a:hlinkClick r:id="rId6"/>
              </a:rPr>
              <a:t>://www.physics-chemistry-interactive-flash-animation.com/matter_change_state_measurement_mass_volume/pressure_volume_boyle_mariotte_law_ideal_gas_closed_system_MCQ.htm</a:t>
            </a:r>
            <a:endParaRPr lang="pt-PT" sz="1600" dirty="0"/>
          </a:p>
          <a:p>
            <a:pPr marL="182563" lvl="1" indent="-174625">
              <a:buClr>
                <a:srgbClr val="378B90"/>
              </a:buClr>
              <a:buFont typeface="Arial" panose="020B0604020202020204" pitchFamily="34" charset="0"/>
              <a:buChar char="•"/>
            </a:pPr>
            <a:endParaRPr lang="pt-PT" sz="1600" dirty="0"/>
          </a:p>
        </p:txBody>
      </p:sp>
      <p:sp>
        <p:nvSpPr>
          <p:cNvPr id="13" name="CaixaDeTexto 16">
            <a:hlinkClick r:id="rId7"/>
          </p:cNvPr>
          <p:cNvSpPr txBox="1"/>
          <p:nvPr/>
        </p:nvSpPr>
        <p:spPr>
          <a:xfrm>
            <a:off x="3710165" y="2302934"/>
            <a:ext cx="681790" cy="369332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</a:t>
            </a:r>
            <a:endParaRPr lang="pt-P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2"/>
          <p:cNvSpPr txBox="1"/>
          <p:nvPr/>
        </p:nvSpPr>
        <p:spPr>
          <a:xfrm>
            <a:off x="211139" y="640251"/>
            <a:ext cx="89328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REAÇÕES QUÍMICAS</a:t>
            </a:r>
            <a:r>
              <a:rPr lang="en-US" sz="1000" b="0" dirty="0"/>
              <a:t>|</a:t>
            </a:r>
            <a:r>
              <a:rPr lang="en-US" sz="1000" b="1" dirty="0"/>
              <a:t> Explicação e </a:t>
            </a:r>
            <a:r>
              <a:rPr lang="en-US" sz="1000" b="1" dirty="0" err="1"/>
              <a:t>representação</a:t>
            </a:r>
            <a:r>
              <a:rPr lang="en-US" sz="1000" b="1" dirty="0"/>
              <a:t> de </a:t>
            </a:r>
            <a:r>
              <a:rPr lang="en-US" sz="1000" b="1" dirty="0" err="1"/>
              <a:t>reações</a:t>
            </a:r>
            <a:r>
              <a:rPr lang="en-US" sz="1000" b="1" dirty="0"/>
              <a:t> </a:t>
            </a:r>
            <a:r>
              <a:rPr lang="en-US" sz="1000" b="1" dirty="0" err="1"/>
              <a:t>químicas</a:t>
            </a:r>
            <a:r>
              <a:rPr lang="en-US" sz="1000" dirty="0"/>
              <a:t>| 01 </a:t>
            </a:r>
            <a:r>
              <a:rPr lang="en-US" sz="1000" dirty="0" err="1"/>
              <a:t>Teoria</a:t>
            </a:r>
            <a:r>
              <a:rPr lang="en-US" sz="1000" dirty="0"/>
              <a:t> corpuscular da </a:t>
            </a:r>
            <a:r>
              <a:rPr lang="en-US" sz="1000" dirty="0" err="1"/>
              <a:t>matéria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8859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203CDB7-5E40-4FF5-9C8D-82C5F7E8B3F6"/>
  <p:tag name="ISPRING_SCORM_RATE_SLIDES" val="1"/>
  <p:tag name="ISPRING_SCORM_RATE_QUIZZES" val="0"/>
  <p:tag name="ISPRING_SCORM_PASSING_SCORE" val="100.0000000000"/>
  <p:tag name="ISPRINGONLINEFOLDERID" val="0"/>
  <p:tag name="ISPRINGONLINEFOLDERPATH" val="Content List"/>
  <p:tag name="ISPRINGCLOUDFOLDERID" val="0"/>
  <p:tag name="ISPRINGCLOUDFOLDERPATH" val="Content List"/>
  <p:tag name="ISPRING_PRESENTATION_TITLE" val="exp8_apresentacao8"/>
  <p:tag name="ISPRING_PLAYERS_CUSTOMIZATION" val="UEsDBBQAAgAIAAeJc0SgkNS/yQMAAPENAAAdAAAAdW5pdmVyc2FsL2NvbW1vbl9tZXNzYWdlcy5sbmetV91u2zYYvS/QdyAEFNgulrYDWhSDo4C2GFuILLkiHScbBoGRGIcIRXr6cZtd9Wn6YHuSfaLsxE47WKp3YcCkfc73f0gOzj7nCq1FUUqjT523J28cJHRqMqmXp86cnf/ywUFlxXXGldHi1NHGQWfuyxcDxfWy5ksB31++QGiQi7KEZek2q6c1ktmpMxsmo2g6w+F1EkTjKBn6Y8cdmXzF9QMKzNL89Ov7D5/fvnv/8+D1BteFhk5xEOwTIcv07k0HopDFUZAAGwmSkFwxx+2HieYs8EPiuJsv/dCzmFx2sDiPYxKyhAa+RxKfJmHEbA4CwojnuNemRnd8LVBl0FqKT6i6E1C/ShYClUpm9ofUwIauxSFjXowXfjhOWBQFNCGht91xXKIz5BX8E3RFT5YYUxIDQcFLUfwANrEltnCElerHMPHHkwA+rHFhIpd3Cj5VXz9mJHTcmdCHUFNCKR6TZBhdQZ0cN4z6IKIL6KSLPohrQqEDCD2ECfGlP8bMj8Kmg2JCWeyPHtsn5RoZrR4QT1PAoVUh1tLUJew0HSWytpHKflYo+TiHxvVx8J0mbQmR1LZdl3ItwIUiO1wXGJoR8ZrKfJz7vyfn2A+Il0CpvGiRMDvDjTEO3a9NhbhSpgkA7PJszXUq0I1IeQ2t9AB/y2Rm/7biEHbjyV+1/BvxajM5rzZDF3rk6tXJca75LAChWPBCd5igZ1R7I/9tsHldQqRVJfJVdSiKnUyc/C9eHBvXDFP6n0F1qcuRET2z3zccCi1OYjjOYNqH0nRHkCn0B8hazqXqjvLDczA0K0QJEi8K5OvbHjYvIWt78EvIZg/8ggypz5r8iJtSVgePE5vktlbfr28K57YSlXiq8Y24NTC7SvA1FAD2ZdkW/eQHjPUq5lYVG/na1dgNSwgOLXkFdyQELimZQ/xZB875lGwz2ErjXiYWplaZlSIl7608Qm3qvE3Iqq1Ta/S2MLndVbzczkGrzmfHeNEGF7dGZzsGD5FSguPRBEbI0geMJgEeEujo0KCcV+kdyPutqXXWkai9E3nkHAPZJjtU8CK9++fL144czzxpd9Fm97deJDBpjTyQR7I/QlOJ8s9DJAwP93F20QW1uUNucR2vlLaAm+RhxvBoMoUaU1tSUxfp4VN7l2GK4wuYc3vpcdwpL+5BJJgxqheLDblphKqf9afrdF0pqUUf7HES2QTM/FmCPc++K+BFoWR63x4tGeJWqJoHhoIHRley0QSHoCHP+EQmq56EVra3EwsD166fxm39rYo/rkr7OBu83nmr/QtQSwMEFAACAAgAB4lzRBKanYb0AgAA2woAACcAAAB1bml2ZXJzYWwvZmxhc2hfcHVibGlzaGluZ19zZXR0aW5ncy54bWzVVsFOGzEQvecrLFccyQKlhUa7QYgkKgKSiKSinNBk7WQtvPbW9iaEU7+mH9Yv6eyahERQtECRinJIPJ5588YzfnF4cJNKMuXGCq0iul3fooSrWDOhJhH9Nuxs7lNiHSgGUiseUaUpOWjWwiwfSWGTAXcOXS1BGGUbmYto4lzWCILZbFYXNjPFrpa5Q3xbj3UaZIZbrhw3QSZhjl9unnFLm7UaIaE3nWmWS04EQwpKFOxAdiTYhAbebQTx9cToXLEjLbUhZjKK6If9w+Kz8PFQLZFyVRRnm2gszK4BjImCD8iBuOUk4WKSIPG9XUpmgrkkoju7BQp6Bw9RSmxfAxQoRxqLUe4OPuUOGDjwS5/P8RtnFwZvYnMFqYiHuEOK+iPaGl59vey3z0+PuydXw17vdHjc9yTKmGAdJwzWE4VISOcm5ss8ITgHcYK8MWYM0vIwWDUt3MZarZEr1mSkJZ59GYXzkI4460LKV7oxuBaqg57blIyxEDmP6KERICkRDqSIl8E2H1knXNn/zqonQSycM07OBvQ+vT+dOAFj+SqtxY4tzjxuXuhcMjLXOZHimhOnCdafp/gr4WS1OWRsdFpacXwcsVJgxqngM84OyjO9A/xboktMkeYYiZObSe58hh+5uCUjPtYGcTlMccbRLqzHrz8LOANr70FhwXFjcHrcal8dd1vt7xtFgcCmoOJngmPDeZq5t8AHrF1pTCGlxtNcgcCTiSG3vOwPE6x0q1Jm5dwJTMumF40sQbHdAvl4TNyIcTSFynlVwBgU0UrOCcR4hWwxQlOhc4sWPywe2r6IoA8lQpVUJ3iDMJlh3FRB29re+bj76fPe/pdGPfj989fmk0F3stKXUGTzunL0pLAsxeXhnQuDQgselwZn8v9TGS7bgyrH2u1V8eqdVPE699LTX5GdKmEXYBQKx7tw7aLGTbygospJkQrH2b8c3xeM4Kv+nfz8vs0IvmHNr7l276Zkv1o+dNZeNmHw6NOrhvb1B2mz9gdQSwMEFAACAAgAB4lzROftGxa8AgAAXAoAACEAAAB1bml2ZXJzYWwvZmxhc2hfc2tpbl9zZXR0aW5ncy54bWyVVttu2zAMfd9XBNl73F3TAWqANs2AAtlarEXfZZuxhciSIdHp8veTZLmWkjjxTBSoyHNIiiLZEr1lYvFhMiGZ5FI9AyIThbaaTjdh+c00bRClmGVSIAicCakqyqeLjz/dRxKHvMSSO1BjORuaQR9m7r4xFB/j29zKECGTVU3Ffi0LOUtpti2UbER+MbVyX4PiTGwN8urHfLkaDMCZxgeEKsppdW1lHKVWoDXYlL6vrFxkcZoC7yJduW8kpw91/vYHtB3TDB3t9pOVIVpNC4iLfH1rZRgvjPf4VeZWzhMQ/qKBfvlsZRDK6R5U7Pz+q5VBhqyb+n96pFaysAWNOecf8Z3DJc3N+NmsrqxcJNgL2UAXX8GXx931PgD5X8O5J3ZcleRPtq4HC8E+esphgaoBknSn1qZL+fbYoJkPWGwo1wYQqnrQk0n6iTa6cxPretwfeGMiD315TQ95lbypYNkmHCJjQ09YLu/csgix77ogRQU7rwxy7JU98rcp7BEyUPbIZ85yeBR8f5zBoaklda98R/17nn8AYwVBzTH31u7UWW2ktZ1dHaTqFR2mkjks7EYw+5oik+KFVWDfjyTO1GaWHKVGBN2xwjF+WVy6f0aoNUkO9L7lTjcYQYYcTvWdy9Rs67Bo7hy3pbfGfdn+deiv2J4naJb5zZQi0qyszG31dOJ5ZlpMeabJaYYvDqgHsZEBx8UeIlVUbUG9SMnHhhESQY91L9sZG4KTJKgBSU5XmXgnp8ovmioFtTKvxkB3VY6VLbBkRcnND74yeIP8gDFgbalYGn+CsvfuDBS+CYCqrOx6tz20lqrhyDjsgHtroHBXHrob0WbwhhruFtewwbDlvGZUT/qN0fdKvEkC/Qn8q0krcnxgGdH2SFPtbhbNf7eN+1yi/dwtNdt84T5zZ99LkWNjP66gUdr/Kv8BUEsDBBQAAgAIAAeJc0ROEH1G3gIAACIKAAAmAAAAdW5pdmVyc2FsL2h0bWxfcHVibGlzaGluZ19zZXR0aW5ncy54bWzVVlFTGjEQfudXZNLxUU6trZY5cBzBkakFRuhYn5zlEriMueSa5EB86q/pD+sv6eYiCKNl0NFOOzxANrvfft9msyQ+us0kmXBjhVZ1ulvdoYSrRDOhxnX6dXC6fUiJdaAYSK14nSpNyVGjEufFUAqb9rlz6GoJwihby12dps7ltSiaTqdVYXPjd7UsHOLbaqKzKDfccuW4iXIJM/xys5xb2qhUCImD6YtmheREMKSghGcH8sxlkkbBawjJzdjoQrETLbUhZjys03eHx/4z9wlITZFx5bXZBhq92dWAMeHpgOyLO05SLsYp8j7Yp2QqmEvrdG/fo6B39BilxA4SwKOcaNSi3D18xh0wcBCWIZ/jt87ODcHEZgoykQxwh3j5ddocXJ9d9VoX5+3O5+tBt3s+aPcCiTImWsWJo9VEMRLShUn4Ik8MzkGSIm+MGYG0PI6WTXO3kVYr5PyaDLXE0pdRlIyQqZzV6bERICkRDqRIFrsOzJi7UyFRg4/drY6Uow+AQW+SgrF8OdF8x/oqJo1LXUhGZrogUtxw4jRBRUWGv1JOlstNRkZnpVWCdcRKwTiZCD7l7Kis0j3gnxJdYYqswEhsxVxyFzJ8L8QdGfKRNojLYYJNi3ZhA371WcA5WPsACnOOW/3zdrN13e40W9+2vEBgE1DJM8HxCHmWu7fAB9SuNKaQUmM1lyCwMgkUlpfnwwQr3TaRuXHuFCblofuDLEHxuAXyCZi4kWBrCVXwTQETUEQrOSOQ4KWwvoUmQhcWLaFZArR9EcEQSoQqqY5xQGEyw7jZBG1nd+/9/oePB4efatXo14+f22uD7gdFT4LPFibFydpRsRgXj+9cHPkb+vRld6b4W3f9qtXfpFCd7iZe3c+beF2EYdJbGiSbhF2CUTgK/gvXDk6tcRiROLekyITj7DUb8gVNtf4fJLTcKzXVG6pYezX+XRFhtXgwrLwQ4ujJJ0wF7avvukblN1BLAwQUAAIACAAHiXNEDjvhVp4BAAAmBgAAHwAAAHVuaXZlcnNhbC9odG1sX3NraW5fc2V0dGluZ3MuanONlE1PwzAMhu/7FVO4oml8DrhNMCQkDkhwQxyyzuuqpXGUZGUD8d+pM7Y1qQvEl+bds9ex2/iz16+XyET/pv8ZnsP+Kd4HDUjzdgXHsa469JJ0YSw40F76AvVLUYIqNIiErHYOe/nrQHD+Qgfv6ebZg3ENO4H0w1wq16QN42AZzXF/rhjwnQPXnPixF3uNurY1Nfo9XXmPepCh9nWzBhptKQMjju7DataYwFiB/QOdywwi01FYXeTB8WJE0eQyLI3Um0fMcTCV2TK3uNKzrvyLjQFbv/LlFhhej24nkZ0qnH/wUKaJJ1cU3SR9Vg5+8l5OKFhYySmohu8wrF/QyLhdUEJXhSv8jh6fUDRpI3NodelqTBFjuvZqdXNE0eY8rP2WODuliAglN2BbVnfnFBGIZmX+8QKNxZw60kLbPd+jCuWs0PlP6iEFy9Fhybare4dCw/HvRHSFMLlCC+76lV2zIwUdA/poLO3yuiTvI2enOFEzOZDRuHFV8XPEp3OE9q99Ib2X2aKsx0M9Hes2SLsE+4Ko6tO//XXONFfv6xtQSwMEFAACAAgAB4lzRBra6juqAAAAHwEAABoAAAB1bml2ZXJzYWwvaTE4bl9wcmVzZXRzLnhtbJ2PMQ/CIBCFd34FuV2wW9MA3UzcHHQ2FVFJ6NFw1PrzhdQYZ4dL7l3e915O9a8x8KdL5CNqaMQWuEMbrx7vGk7H3aYFTnnA6xAiOg0YgfeGKd+0eEiOXCZeIpA0PHKeOimXZRGeplQSKIY5l2ASNo6yzBhRVlJOKwor2/m/6M8NDGOcq8vsQ96jKXtRq4VTshoqc3YoPN4iyGpQ8uuuys6US0URSv48ZtgbUEsDBBQAAgAIAAeJc0Q+fxsWbwAAAHYAAAAcAAAAdW5pdmVyc2FsL2xvY2FsX3NldHRpbmdzLnhtbA3MuwrCQBBG4T5PMUylhbfOIpt0liIYH2DI/khgMhN2B9G3d7tTfJx+/K5KH5S6uCW+HM9MsNnzYu/Er+l2uDLVEMuibkhszjQOXa8+iz4R0WClTeWHMmFtEbjL2uSjoMJCop1pJxookn3Pp6H7A1BLAwQUAAIACAA5k19Dsw13ruwCAACICAAAFAAAAHVuaXZlcnNhbC9wbGF5ZXIueG1srVVNb5wwED1vpPwH5HvwbtJ8rUyiNFLUQ1NF2qbtbeXALLgLmNomZPPrO+YbyqaN1AMSjOe9Gc+bGdj1SxI7z6C0kKlHFu6cOJD6MhBp6JHHr3dHF+T66vCAZTHfgXJE4JE8FRbAY+IEoH0lMoPgB24ij/QMLjITJ1NCKmF2yH2K3F2kM3J4MEOXVHskMiZbUloUhSs0ItJQyzi3JNr1ZUIzBRpSA4pWaRCnwS7N39H4JDKlZpeB7iEz8/7ANUnL8aLFgKQ4caUK6fF8vqA/7j+v/AgSfiRSbXjqA3GwkrOylE/c397LII9BW9uMVUmuwBibRGmbMbMUi4vU0cr3SOWwTkBrHoJ24zQktMLSCTDbxFxHNY8e0FpevRU1b+m3tt/rxq1UjnbOWf4UCx3hUR/SWSeBjA6jsqS8btlBj00H3Vkm4ij4lQsFQfn5rW2R+YJUAduOK/N0deHjAb7dcd9ItbtFGHZRraDbiuZWorklqOVw2+irjoI0t90AN7mCplQz9iwCkF+4Uty2xZVROTA6MtZYOgQzWl25FqkThEUmiU//QRvrN5Lmp35LmRLwP4T5hERtTUQawMudQB8DCdbUABbb2lyTxa6N2eWk86ek19cDU5VjLQpexDFchYBjGHDDaWen+6CguEYXP1cjbO9gLzgSYRTjYyYZxqd7aRKutpMMvYO94Fj62wloa27LSMd1HDVT20GMTqwT5ufayES8lu052DNmWfbhWyPXHN1koj04n/8xioMYzWBuyMTqsm+9fdUcPtg5NbrzWWeVZdCtOA9g8qzyamYhz0Y+AWx4Hpvbfk7NPuxBRzlPTcc013fsd1msxCs4hQjsn25xYmsSge0Zj5xdnPQYUE/cLoPwpWkqIqO1JJWa+5RjWJtnAUWFqWblI6oeKpmnwUgbN+t+DjrGXXWjgDsxbDDTxTE2n8w88gFf6rtcnl52VzlfXDbYMq+HKnCVyztWdZ1w1xm07tf2IqyeeXz9DVBLAwQUAAIACAAHiXNEuei+c6cHAABmHQAAKQAAAHVuaXZlcnNhbC9za2luX2N1c3RvbWl6YXRpb25fc2V0dGluZ3MueG1srVnrbuO4Ff7fpyBcLLD9E1/kWwqPC13oRBhb9lpKMtOiMGiLiYVIoleiPZOFf/Rp+mB9kh5SUiwpjiPNbIQA0eE537kfksoofvZCfR9zFnh/EO6x0Kace+FTPP4LQqMN81m0iGhMedw8UR680GXfzPCRCRpQY05Cl0SuLlbjcQtN5A8aDtShMYS3rtbtoEEXd/AQGbinw9q1YlwrOqwZnbY+apYgEtyIbmjIz6OOmoXVtwJmGNOIm6FLv4+VInd+qejBTURcD/jicb8rnmOm9Wh0xYO67d6gh48dVVGUPtJ7RttoHQeD64HaRrjV7bWUozbsKB0FtXu99nX/2B50egq8Ta77gNLF133UHXS7HePYwR2QRqqqGR39OFCu220VtOHhtX6cTLRBq4Xa7bbSNY69vjLRWgi4FcBQlaEIoGIomtI/qpraHipook+0SfeIDdzXe2jYwf1W69jVNKXVOgX35F0+XCdqZXeycH4AeDYFZ1dFbTXPFNdos48iYHZosPMJpygkAf3UkDUZclmx6Fficwqg7G+NtEhlQWcimW1FakIEsgAcv4M3asrVjFXal2+QPB157qfGes85C682LOQAdxWyKCB+Y/zXpIZSD6tIsgON6sg9kg09qRvIn6piqS6oa3guCW1YsCPhy5Q9sas12Tw/RWwfupXM3L7saOR74TNwt64HOr6oyPdibnIaFOzDQ/FUF9tBTmMqzOtj8VSS9Mma+pnGlvypIXdS+XFESqIHL/a4FFXb4rkkuiNPtJiAoSqeyzIhaClmbSCej4U4/c6BXRFjoHOR3ScvNCoqScbmRSm22+/q1tMuYk8i2EW5jxP9KuczmELhk7CwJZ5KQsJBobBSltKwSf+NEmP6Wp4lowC0QHLzwyUlSciFttLns4VqfV1N5zfzlWbeNMZ60pVItOWvnf7we7vXh8mVylVEsmfqdFrEQhKs16qGZTnL+XQFgHi6svAXJxnFVbjnd87UtHBjnP5RW91iie8vqrtbLrHlrOypaeCVaa+suSO9n2IHG43xV7ZHW3KgiDN08Og3xLcUwRD2Iopi33PlghjMXrinFawzluqDad2snPl8aq+wZWSUxhiHLjIi8g2SXh9oqdp4CRgRgX3zx8RXMssSAam+Xxvk1ry5ncKvIwy59Z62PvzyH7Bmga3GeEHDCoIzbNvqDV5p8y+QucbYmtcUmn+G2vpcU+grtqEysF1BzFLvzRvVMeeWKK4ltp2lqb9W1oaEiIX+CyKbDcgh2CMOHtvHQBHFRt2kxuLaimz82x2UtalOz5Rwgom8UBbzk3egYEXkVsoU9JOODZGr3+7Mf64mqjnFxgqSZ8wfVo7obamPQHuEjCPi+0y4AaqJeyDhhqI13ZA9lNgLsLmeK9l2BJwXxvy+9/5AhKet9UvalZaBv/xy9dPWmc4UJskDicJqLVZCK0yGty4HcIQE02HX3vGPfMnF4+rPMuRP8G6h2va7rlXJ0c/7VTLhB5yyoe7xErY/GAeax2oJ4RlUDMzAgHh+LUHTmoC69KZAIySuKLUA7iGIBYR7CG49iAes2aYjwkXX4rxYQViGPUng+aSLU71P4Wr1mvg1fWTQ3D4lB0gJ0L04qYSrH9NXN8PZCBWDLj+TUyALzHpKrmpgmO8F4uBcDfZuhrNoJnO0EJIHtvddObR871nOUkjVPkgis8tfER8jFkiqT+KsS5Jp/o+fNCRxcZnozV9LK+DaWF3qt9BjUsPUsVdTVcNQ7BZDAeGbLewIj+KoXB0rOWEZeKICXhomm5Jos/3ff/5bHaZkT0JFKfXvdXGgFcUgwa94/7IY3PP/XQHHUbWiqHypKJgeUDPR6udVmdU0lqrjqPrtDBJvyzyzfbSptPvnQWbq8jOMA3mWaoxnJHqGceIw5tcFku6LAuG1bTid2/ccbva0pvhPD1bhvGMuVqphyDsM3F58b/Oc7E8uIij9XIF8uMzUwNNvVQsGTgmSuh6vjylHftbb0JfJ+6krD2d3gFfC6WIIF0+254V7Zsgj5i/EDf3tJylgEB8U1j4d80hcWrK3PEe8Zd/S3I0fiR8DW55UZl2ADQtxrEshi7Qy95LCJcfN46aUMuM982HU6Yk7ef7iQllM1zX5CSsv8Up7YzqcudOlnO0nYpnfgqv7G/4cscxviw1gDof8tzaVl/Ki2XcFjUR5epXkAQ8NCRDdlCd7K/IIC6bi+1KccyQlFDkD5tJxfo9zvICmbS2W8nY33zF8FL7uzDMhs36xOd3F4itqgX6q4ublMh5xj/v0/RqX3kAn5gMu3881QspzrhOSr6HlkCRUxF929FMDTv1ksw3Ed+sGSjE+NURQ858e3srtsrEmplpOUlpzWTSQY11O9VoqQzHM66liSc9fFho138Rp1LyUoVEK+34Cw32wphGGGvBg2KUZKhLz7Nvsi8O9PGuV5N5ZzQPwLWCHcPLP+iFHKBSWPOJkPZO85NeDvc89nx6on/LkCLngXPZ/FMNouFzcKp/SR54v75RSuwvSiXeqxeIkzNHflZLXlbyS0krNpuNkHUvvz8ysbA862XhmV8qGtSj3/JxmvJT15hlVwPte9EfN/G4LM+rNP47KNBAFvHf/lfp/UEsDBBQAAgAIAAeJc0QEeK194AkAAMYeAAAXAAAAdW5pdmVyc2FsL3VuaXZlcnNhbC5wbmftmWtUU1cWx+NrRnSUUkfCYlJSqWJrKykwvB8Ri0NtgdhaCRggFBSWQAhwhQgBotQWlFdn0QLKI6urrWgD4SUJUEKwhFBKTKZieCUQMZjUQAghkAfJDXOvnWn7deZzPmTd/PY9+3/3OWuffe66+8aZqPB9e5z3IBCIfaffDfsQgdjpgUDsiN/9J8hS2aB0hS7bgA/DTyKYQtRzCHamhkaGIhCd1XstH++C2C7r3VgAgdg/DP+2jZLvXkAgXAinw0I/upKgnossv5A6N7RgiihGYK8SHnza+8/lsMvflpSEHjnsfnjPyTO7VcdKyp66lSX6vHf5oN3Jlw7N7NxRktLCR/6klGWtNd6TBk+IxXMT2AFn9zstwj7R+/iNp9aNe2ft93/fzgXV5FK2rNi8qmggJxhBDc0eiicrleXmUZQUMGJdAsu0LVjwkr8TZH5y+lZCZ1F8WAXXutE+fnAbZGq+/9wR6SDnGOYJTATsSYzgXnlb4xF7fCdEvZg7xCDjMNraEbf7vzc7zr8YJyuDFU+UlMEqh21gAxvYwAY2sIENbGADG9jABjawgQ1sYAMb2OD/giCjWbZVDH917NWE/QW6vBrKg+nl/wkWzjvI5yiy4AHL2ngpMuHKwupyt8hlcPVTjDQQiAMKgUZggKGDRl7tB1FF3th5wZq2hm5Z/CZ/rTUwmaVlkMgpJpJwGFflpBnQCReet9ATXJaLvEcDRzkBaMjvbsFSG5uZm/1AUJO6nNZA7RbmOg+hJs6xaN/VvMZ/H8O5HzRkzqyi5oYoN7XVtMKPe5an6wbXvx1uIA+aro3SwCUiehBUk4lGq4G7de2ZtHmKSANBOiiiWXWltWp6XSyZm0Fu7iZxsFsmkf1xiQtXpSuYSV9002fPFJjpD6YxOxCIlXZTMuivqTLOGwbZ0pX51m5n6kEgw7co9MGYw9d5B/kpL0KoH3tSGrL+1Zs4S3OB6p59kM+2Cy50O53xx/CQHK1GWyCtMs3gBurpplSsecbwDv96ibrPCW2eHnXfd8Yr09rU2T3PykhAioIN0pEutRmc/lL8n0CAKKBZFyDVe41Xj0LxGMYH4uUmJZ0opOE6Z/XzaYI3FE7ktbYjR8MrxKHnWoXK/pQu35oxRtRmSlfv7UQhcT51rReksS6+nO+rUA7abwdO/RDxi9IMhtEiOm4r0wZlbhYd6BjK2lBsdMTf8rqWThPzSrGWhYu7Z+L0zn0rIQoUS4MhkIXptIv8xqlj3yDgKKSUJG9NsDhNQmV4tNxOjieZA8Iq0mfnE7LEv7x9YAQMW/dk8noDdY0oLMVrhk6rlj8qzsF+9XH57gM7WLl8fUH9iSzUDsVWdUEmhloZR0HrwIEonH+tv6boMfSAFXrfFC9NSH2Foda08RtV3xlkvXsc5BGS6zk9GWRrQXEh5pNkr2tS66xITQimEHh+zYua1/jzLGuKRJEGjv/wQNE19WOfuVdVcCBFj78Dxywa8JY3mhNRBHUy2VsRoCAdYajp7/H8Jny+ijsuCWwOW3nIy63d60RJ35AGj5V1zlp7y8s88HWCcyeq95IQiKGaXGGlDz7aPE2o7GOa6ifFIVGHkhovNZxh1pIUx7fXtXnV8E1LBlXCbimzby0RXaU38OpH2eyKivzykWOeDzclRUf5edyb+RmSScUHBt6Vx+mL0qKgTI5/+w3n7X9CIKTk9sFNVQ6TWiUu1kcnC7Wz6e3HDcA53FtJKFp87ox/tBJgMsIq7P4qCf571cOdOa58y7lCIMjuWZ5AlO+mkwBeohHHYyx2tIBXvDeS8LiexmY46ZNTAs1+by8kYhV+h5eDV7xzmooES2vZSw8N3Zwbr0uWNF1yuHfRaLr7SGK8/y/xIPxsD2WWcJR50yn19uknPv4DAu23loZbKFFXcrXExTe1eFKXV9l5qpw0c/0T0kwc2BE8yO1UOvqxNvSiOUeUQmui7EW/qRtod0FPzY1mAHtfrmvzVfbS1Pvwu7YhhkDgALqlv2t2CsrfPmEf9rMXpckwLX0/yXuUY8cA1W186fWlefQ7cM25SlVV+s7HCMnkn9LoUL75XhSSekThDh5wE6a5/znuNX/WrBKSirwFENS6D15UqN6WaEDScP9X+3nYWhFulKO3rhhXKFxq9tfDnPyM2jY+NHIoMvYhifzoV+lLL4Qd3c5EtBoFqSGAcXOKW2ycZA9ufJ7anK9YvYcrUiW94gHtxKuSNajkuSvZvhd7RBxxfYOnEori6zKncOtaHRcVYugTxV+/ibY8+XNdgXYEiZm8lZsqSCPA3Z4qfEL+RX8u5w1G0Qo00S/82eIQ9Cmenyf+fKG2nBj3WfmXsRR+KwtuhikLFj5F1gLSho5ZGTyVeuC8WpMdVtEEl7OnJFdGjPZ1upF3dD8WfI6z55rnNGWmn6uLL2tZh9wND8nFgMm8HcqsSoqsyLC6PoHDKPuU59VkaAfEAe5AFAMMrirr9PJdbqQmosJvEi1PkaVEUIVHKszyZ0Tz7NR+ouknfG3NhRWumNdU2lZMhGb+vY7/N/JbL4TSYaF2jn42h4jX8lz5NR0BdA6OtjlRqilUBtrvukkHl1PR9evCZHOuwrO+mmaRo2OqPxN/85vWxto4BqPsV8aoUyEtFIaz/igHiz+StBy08fis/ciNztvrVfKNkM2fq92n5FZC5Gz+tMoArUwvVYTdsuQMUuMZRctt/LipQuexXNk/uhw88sIqtiIZpwPtCeAgtIIUTRNlvu9nc3KrvpPtDMSTORuTOeiWlzzyoslHb0HTxhVUa8oX1IdJv/vg+NKzSd5KTpVYb4hOZsrFeGJ85tZHrnxh4UcqFb+Za3mGkdFXhYbRcSW/WfcBw3zD45U/uAulhD/UxwBDiBMVKtCSzZg6iQ90wNE5MovCF3mAJX9X6wedikftoYJrX3fgwgpbZtWz0fUdug74nBqXIaEUH7tN2dWq4OK9DXdjSBTyZGwl5zt/vjivfWmxLPtsj5IZ32MpNI0TQ4J0Aq/xmE7PJWG9mAVvDlYjlVbBENSILiGADKCCoU6YGnOQ3yG75iCjTA84oF6CNPCNKjy3v8KxAUks1CY1/ZZ47EuZtflN/pvnlGNTJISXwi1zMX95scxDcULIyXjGFGQ3b37S8LqHYbR+/BelTH5VW0kulD/1NMe6JULeq4ebAsKxuc2FEgl2pMeVv3UTyvlnq1JAFF+4rpoP8hmPToa3tuRQEvxWYecKN4c/f/VXsLdCJ/pbSPi/FDmBcbHo6Ftx7r+3UKGl6f69hZpl5GLwsBjCIL5cbuovc9JttNPA9D640TxU48lJMhdgkwRT3C1QM0zVcNgoWCkLfwcX0WLcah9e4JJ3SL94x/1NEaxx+lRUGPNkYsm/AVBLAwQUAAIACAAHiXNEEZclJ0oAAABrAAAAGwAAAHVuaXZlcnNhbC91bml2ZXJzYWwucG5nLnhtbLOxr8jNUShLLSrOzM+zVTLUM1Cyt+PlsikoSi3LTC1XqACKGekZQICSQiUqtzwzpSQDKGRgYokQzEjNTM8osVUytzCHC+oDzQQAUEsBAgAAFAACAAgAB4lzRKCQ1L/JAwAA8Q0AAB0AAAAAAAAAAQAAAAAAAAAAAHVuaXZlcnNhbC9jb21tb25fbWVzc2FnZXMubG5nUEsBAgAAFAACAAgAB4lzRBKanYb0AgAA2woAACcAAAAAAAAAAQAAAAAABAQAAHVuaXZlcnNhbC9mbGFzaF9wdWJsaXNoaW5nX3NldHRpbmdzLnhtbFBLAQIAABQAAgAIAAeJc0Tn7RsWvAIAAFwKAAAhAAAAAAAAAAEAAAAAAD0HAAB1bml2ZXJzYWwvZmxhc2hfc2tpbl9zZXR0aW5ncy54bWxQSwECAAAUAAIACAAHiXNEThB9Rt4CAAAiCgAAJgAAAAAAAAABAAAAAAA4CgAAdW5pdmVyc2FsL2h0bWxfcHVibGlzaGluZ19zZXR0aW5ncy54bWxQSwECAAAUAAIACAAHiXNEDjvhVp4BAAAmBgAAHwAAAAAAAAABAAAAAABaDQAAdW5pdmVyc2FsL2h0bWxfc2tpbl9zZXR0aW5ncy5qc1BLAQIAABQAAgAIAAeJc0Qa2uo7qgAAAB8BAAAaAAAAAAAAAAEAAAAAADUPAAB1bml2ZXJzYWwvaTE4bl9wcmVzZXRzLnhtbFBLAQIAABQAAgAIAAeJc0Q+fxsWbwAAAHYAAAAcAAAAAAAAAAEAAAAAABcQAAB1bml2ZXJzYWwvbG9jYWxfc2V0dGluZ3MueG1sUEsBAgAAFAACAAgAOZNfQ7MNd67sAgAAiAgAABQAAAAAAAAAAQAAAAAAwBAAAHVuaXZlcnNhbC9wbGF5ZXIueG1sUEsBAgAAFAACAAgAB4lzRLnovnOnBwAAZh0AACkAAAAAAAAAAQAAAAAA3hMAAHVuaXZlcnNhbC9za2luX2N1c3RvbWl6YXRpb25fc2V0dGluZ3MueG1sUEsBAgAAFAACAAgAB4lzRAR4rX3gCQAAxh4AABcAAAAAAAAAAAAAAAAAzBsAAHVuaXZlcnNhbC91bml2ZXJzYWwucG5nUEsBAgAAFAACAAgAB4lzRBGXJSdKAAAAawAAABsAAAAAAAAAAQAAAAAA4SUAAHVuaXZlcnNhbC91bml2ZXJzYWwucG5nLnhtbFBLBQYAAAAACwALAEkDAABkJg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RESOURCE_PATHS_HASH_PRESENTER" val="95d2b312438458e59735b901b31b95a99b9cc4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3255</TotalTime>
  <Words>969</Words>
  <Application>Microsoft Office PowerPoint</Application>
  <PresentationFormat>On-screen Show (4:3)</PresentationFormat>
  <Paragraphs>149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Grafico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exp8_apresentacao8</dc:title>
  <dc:creator>bloco grafico</dc:creator>
  <cp:lastModifiedBy>Rui Filipe Ferreira</cp:lastModifiedBy>
  <cp:revision>351</cp:revision>
  <cp:lastPrinted>2012-07-06T17:42:55Z</cp:lastPrinted>
  <dcterms:created xsi:type="dcterms:W3CDTF">2012-02-17T14:22:10Z</dcterms:created>
  <dcterms:modified xsi:type="dcterms:W3CDTF">2019-09-11T08:34:35Z</dcterms:modified>
</cp:coreProperties>
</file>