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8" r:id="rId2"/>
    <p:sldId id="303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555"/>
    <a:srgbClr val="FFFFFF"/>
    <a:srgbClr val="FF3333"/>
    <a:srgbClr val="0087BF"/>
    <a:srgbClr val="0096D2"/>
    <a:srgbClr val="00AAEE"/>
    <a:srgbClr val="FF7D7D"/>
    <a:srgbClr val="FF3B3B"/>
    <a:srgbClr val="FFFFA3"/>
    <a:srgbClr val="5FB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40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Rectângulo 8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Catástrofes de origem natural</a:t>
            </a: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683568" y="620688"/>
            <a:ext cx="5718895" cy="1847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512612" y="622568"/>
            <a:ext cx="1729994" cy="167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405079" y="4529960"/>
            <a:ext cx="1729994" cy="167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686184" y="4390058"/>
            <a:ext cx="5718895" cy="1847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251520" y="2582615"/>
            <a:ext cx="864096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sz="5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atástrofes de origem natural</a:t>
            </a:r>
            <a:endParaRPr lang="pt-PT" sz="5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107504" y="44624"/>
            <a:ext cx="244827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5292080" y="6484479"/>
            <a:ext cx="369894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86" b="50000"/>
          <a:stretch/>
        </p:blipFill>
        <p:spPr bwMode="auto">
          <a:xfrm>
            <a:off x="65041" y="1412776"/>
            <a:ext cx="2088207" cy="1847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ângulo 13"/>
          <p:cNvSpPr/>
          <p:nvPr/>
        </p:nvSpPr>
        <p:spPr>
          <a:xfrm>
            <a:off x="380575" y="764704"/>
            <a:ext cx="4288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São exemplos de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catástrofes naturais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5" name="Rectângulo 14"/>
          <p:cNvSpPr/>
          <p:nvPr/>
        </p:nvSpPr>
        <p:spPr>
          <a:xfrm>
            <a:off x="2033718" y="1915388"/>
            <a:ext cx="41224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Atividade sísmica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380574" y="3250415"/>
            <a:ext cx="8367889" cy="650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sismos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resultam da atividade interna da Terra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 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mais violentos são provocados pelo movimento das placas tectónicas.</a:t>
            </a:r>
          </a:p>
        </p:txBody>
      </p:sp>
      <p:sp>
        <p:nvSpPr>
          <p:cNvPr id="17" name="Rectângulo 16"/>
          <p:cNvSpPr/>
          <p:nvPr/>
        </p:nvSpPr>
        <p:spPr>
          <a:xfrm>
            <a:off x="380573" y="4026302"/>
            <a:ext cx="8367889" cy="914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Os sismos são ameaças para o Homem pois existem várias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áreas densamente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povoadas que se localizam em zonas de elevado risco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sísmico. 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sismos ocorridos nestas zonas podem provocar grandes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perdas materiais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 de vidas humanas.</a:t>
            </a:r>
          </a:p>
        </p:txBody>
      </p:sp>
    </p:spTree>
    <p:extLst>
      <p:ext uri="{BB962C8B-B14F-4D97-AF65-F5344CB8AC3E}">
        <p14:creationId xmlns:p14="http://schemas.microsoft.com/office/powerpoint/2010/main" val="981635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84479"/>
            <a:ext cx="369894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380574" y="1196752"/>
            <a:ext cx="836788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Os sismos podem ainda originar incêndios devido à rutura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condutas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gás e, geralmente, levam ao corte da eletricidade 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comunicações telefónicas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 Em alguns casos ocorrem deslizamentos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terrenos e </a:t>
            </a:r>
            <a:r>
              <a:rPr lang="pt-PT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tsunamis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790" y="2393297"/>
            <a:ext cx="6636420" cy="393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1322114" y="6248345"/>
            <a:ext cx="64902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Destruição causada pelo </a:t>
            </a:r>
            <a:r>
              <a:rPr lang="pt-PT" sz="1200" b="1" i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tsunami </a:t>
            </a:r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se seguiu ao sismo de março de 2011 no 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Japão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891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39552" y="908720"/>
            <a:ext cx="80648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Os sismos também provocam perturbações ao nível dos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ecossistemas, podendo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alterar os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níveis de água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 provocar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deslizamentos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grandes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massa de solo. A ocorrência de </a:t>
            </a:r>
            <a:r>
              <a:rPr lang="pt-PT" sz="1600" i="1" dirty="0">
                <a:latin typeface="Arial" panose="020B0604020202020204" pitchFamily="34" charset="0"/>
                <a:cs typeface="Arial" panose="020B0604020202020204" pitchFamily="34" charset="0"/>
              </a:rPr>
              <a:t>tsunami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causa diretamente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morte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muitos organismos de ecossistemas litorais e altera 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condições de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salinidade dos solos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regiões mais interiores, o que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pode implicar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perda de biodiversidade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2420888"/>
            <a:ext cx="7272808" cy="402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321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58" r="31871" b="50000"/>
          <a:stretch/>
        </p:blipFill>
        <p:spPr bwMode="auto">
          <a:xfrm>
            <a:off x="303532" y="836712"/>
            <a:ext cx="1822679" cy="1847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ângulo 14"/>
          <p:cNvSpPr/>
          <p:nvPr/>
        </p:nvSpPr>
        <p:spPr>
          <a:xfrm>
            <a:off x="2033718" y="1339324"/>
            <a:ext cx="41224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Atividade vulcânica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380574" y="2674351"/>
            <a:ext cx="836788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atividade vulcânica também está associada à dinâmica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interna da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Terra.</a:t>
            </a:r>
          </a:p>
          <a:p>
            <a:pPr algn="just"/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erupções vulcânicas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podem ser devastadoras e não é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possível prever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com rigor, a sua ocorrência. No entanto existem indícios 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que 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cientistas estão atentos.</a:t>
            </a:r>
          </a:p>
          <a:p>
            <a:pPr algn="just"/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fenómenos associados à atividade vulcânica interferem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diretamente no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equilíbrio dos ecossistemas. A libertação de gases e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partículas que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geram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chuvas ácidas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mudanças na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atmosfera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 aumento da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temperatura da água subterrânea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nascentes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 de lagos existentes nas proximidades são exemplos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perturbações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causadas por estes fenómenos. </a:t>
            </a:r>
          </a:p>
        </p:txBody>
      </p:sp>
    </p:spTree>
    <p:extLst>
      <p:ext uri="{BB962C8B-B14F-4D97-AF65-F5344CB8AC3E}">
        <p14:creationId xmlns:p14="http://schemas.microsoft.com/office/powerpoint/2010/main" val="1922693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ângulo 15"/>
          <p:cNvSpPr/>
          <p:nvPr/>
        </p:nvSpPr>
        <p:spPr>
          <a:xfrm>
            <a:off x="380575" y="1055638"/>
            <a:ext cx="44074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derrames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lava podem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destruir os ecossistemas próximos dos vulcões, o que levará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uma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nova colonização desses terrenos basálticos, iniciando-se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uma sucessão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primária. Os materiais libertados nas erupções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vulcânicas contribuem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para a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fertilização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dos solos, dando origem 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ecossistemas com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elevada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produtividade.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769" y="945531"/>
            <a:ext cx="3589040" cy="228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44073"/>
            <a:ext cx="7344816" cy="250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085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62" b="50000"/>
          <a:stretch/>
        </p:blipFill>
        <p:spPr bwMode="auto">
          <a:xfrm>
            <a:off x="318765" y="827098"/>
            <a:ext cx="1792211" cy="1847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ângulo 14"/>
          <p:cNvSpPr/>
          <p:nvPr/>
        </p:nvSpPr>
        <p:spPr>
          <a:xfrm>
            <a:off x="2033718" y="1339324"/>
            <a:ext cx="21062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Cheias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380574" y="2674351"/>
            <a:ext cx="83678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cheias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correspondem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à acumulação de grandes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quantidades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água como consequência de chuvas intensas. 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caudal dos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cursos de água aumenta e a água ultrapassa as margens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habituais 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inunda as áreas vizinhas. Em regiões onde existem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calotes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gelo, as cheias podem ser consequência do degelo.</a:t>
            </a:r>
          </a:p>
        </p:txBody>
      </p:sp>
      <p:sp>
        <p:nvSpPr>
          <p:cNvPr id="2" name="Rectângulo 1"/>
          <p:cNvSpPr/>
          <p:nvPr/>
        </p:nvSpPr>
        <p:spPr>
          <a:xfrm>
            <a:off x="467544" y="4509302"/>
            <a:ext cx="46954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As cheias podem ter como consequências a destruição de bens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 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perda de vidas. Este tipo de catástrofe afeta frequentemente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as explorações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agrícolas e agropecuárias, com impactes na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economia das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regiões.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050" y="3929283"/>
            <a:ext cx="3244541" cy="2483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2353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ângulo 15"/>
          <p:cNvSpPr/>
          <p:nvPr/>
        </p:nvSpPr>
        <p:spPr>
          <a:xfrm>
            <a:off x="380574" y="1052736"/>
            <a:ext cx="84632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Em regiões como as </a:t>
            </a:r>
            <a:r>
              <a:rPr lang="pt-PT" sz="1600" u="sng" dirty="0">
                <a:latin typeface="Arial" panose="020B0604020202020204" pitchFamily="34" charset="0"/>
                <a:cs typeface="Arial" panose="020B0604020202020204" pitchFamily="34" charset="0"/>
              </a:rPr>
              <a:t>bacia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s do Nilo ou </a:t>
            </a:r>
            <a:r>
              <a:rPr lang="pt-PT" sz="1600" u="sng" dirty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PT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Tejo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cheias que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ocorrem em alturas previstas contribuem de forma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positiva para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fertilização dos solos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pois a água transporta nutrientes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que se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depositam nos solos.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322" y="2204864"/>
            <a:ext cx="6798630" cy="2682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380575" y="5373216"/>
            <a:ext cx="84632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No entanto, as cheias também podem ter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impactes negativos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nos ecossistemas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aquáticos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pois as águas de escorrência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transportam grandes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quantidades de sedimentos e produtos químicos (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fertilizantes, óleos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etc.), que se vão depositar nesses ecossistemas.</a:t>
            </a:r>
          </a:p>
        </p:txBody>
      </p:sp>
    </p:spTree>
    <p:extLst>
      <p:ext uri="{BB962C8B-B14F-4D97-AF65-F5344CB8AC3E}">
        <p14:creationId xmlns:p14="http://schemas.microsoft.com/office/powerpoint/2010/main" val="2068773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678" y="951265"/>
            <a:ext cx="6592644" cy="495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729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3788"/>
          <a:stretch/>
        </p:blipFill>
        <p:spPr bwMode="auto">
          <a:xfrm>
            <a:off x="196824" y="708084"/>
            <a:ext cx="2070920" cy="1847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ângulo 14"/>
          <p:cNvSpPr/>
          <p:nvPr/>
        </p:nvSpPr>
        <p:spPr>
          <a:xfrm>
            <a:off x="2249742" y="1339324"/>
            <a:ext cx="2826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Tempestades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611559" y="2674351"/>
            <a:ext cx="48245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Durante as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tempestades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ocorrem vários fenómenos como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chuva intensa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vento forte, trovoada, podendo até formar-se furacões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 tornados.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192541"/>
            <a:ext cx="2952328" cy="188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51" y="4221088"/>
            <a:ext cx="7648498" cy="226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ângulo 9"/>
          <p:cNvSpPr/>
          <p:nvPr/>
        </p:nvSpPr>
        <p:spPr>
          <a:xfrm>
            <a:off x="5292080" y="6484479"/>
            <a:ext cx="369894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16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857" b="301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ângulo 14"/>
          <p:cNvSpPr/>
          <p:nvPr/>
        </p:nvSpPr>
        <p:spPr>
          <a:xfrm>
            <a:off x="374895" y="1182708"/>
            <a:ext cx="836788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374894" y="1775718"/>
            <a:ext cx="8367889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seca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é caracterizada pela escassez de água devido 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períodos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pouca chuva (reduzida precipitação). Em regiões áridas é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comum não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chover durante longos períodos, mas em regiões de clima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temperado, 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ausência de chuva durante um período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relativamente curto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pode ser considerada um período de seca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 incorreto ordenamento do território, o excesso de consumo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água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nomeadamente esgotando as reservas subterrâneas, 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ainda 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desflorestação contribuem para aumentar os impactes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negativos desta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catástrofe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seca tem efeitos drásticos nos serviços dos ecossistemas,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nomeadamente na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redução da produção de energia elétrica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nas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barragens 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redução da produção agrícola e pecuária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3331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857" b="301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ângulo 15"/>
          <p:cNvSpPr/>
          <p:nvPr/>
        </p:nvSpPr>
        <p:spPr>
          <a:xfrm>
            <a:off x="374894" y="836712"/>
            <a:ext cx="3908563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Quando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seca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é muito prolongada, como é o caso de algumas regiões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África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as populações são obrigadas a deslocar-se para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outros locais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 Em algumas zonas deste continente, 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extensão afetada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pela seca é tão grande que 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populações só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conseguem sobreviver com a ajuda da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comunidade internacional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em campos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refugiados.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3488" r="8074" b="4153"/>
          <a:stretch/>
        </p:blipFill>
        <p:spPr bwMode="auto">
          <a:xfrm>
            <a:off x="4355976" y="1268760"/>
            <a:ext cx="4256113" cy="424847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3059832" y="6011996"/>
            <a:ext cx="22813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PT" sz="16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Campo de refugiados</a:t>
            </a:r>
          </a:p>
        </p:txBody>
      </p:sp>
    </p:spTree>
    <p:extLst>
      <p:ext uri="{BB962C8B-B14F-4D97-AF65-F5344CB8AC3E}">
        <p14:creationId xmlns:p14="http://schemas.microsoft.com/office/powerpoint/2010/main" val="3355219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857" b="301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ângulo 15"/>
          <p:cNvSpPr/>
          <p:nvPr/>
        </p:nvSpPr>
        <p:spPr>
          <a:xfrm>
            <a:off x="374894" y="836712"/>
            <a:ext cx="4845178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As plantas e animais são afetados pelas secas, sobretudo 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espécies que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não desenvolveram adaptações para a falta de água.</a:t>
            </a:r>
          </a:p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Mesmo os seres vivos que conseguem sobreviver nestas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condições ficam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mais debilitados, podendo contrair doenças.</a:t>
            </a:r>
          </a:p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As secas aumentam a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erosão dos solos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e, consequentemente,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desertificação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aumento do número de incêndios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ctângulo 1"/>
          <p:cNvSpPr/>
          <p:nvPr/>
        </p:nvSpPr>
        <p:spPr>
          <a:xfrm>
            <a:off x="7840935" y="3175689"/>
            <a:ext cx="11528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seco</a:t>
            </a:r>
            <a:endParaRPr lang="pt-PT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9" t="3428" r="18174"/>
          <a:stretch/>
        </p:blipFill>
        <p:spPr bwMode="auto">
          <a:xfrm>
            <a:off x="5580112" y="674174"/>
            <a:ext cx="2900536" cy="287962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122" y="4365104"/>
            <a:ext cx="6593756" cy="185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813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5292080" y="6474954"/>
            <a:ext cx="369894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48" t="50000"/>
          <a:stretch/>
        </p:blipFill>
        <p:spPr bwMode="auto">
          <a:xfrm>
            <a:off x="402279" y="692696"/>
            <a:ext cx="1672896" cy="1847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ângulo 14"/>
          <p:cNvSpPr/>
          <p:nvPr/>
        </p:nvSpPr>
        <p:spPr>
          <a:xfrm>
            <a:off x="2033718" y="1323936"/>
            <a:ext cx="2826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Incêndios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380574" y="2658963"/>
            <a:ext cx="8367889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incêndios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florestais são catástrofes que ocorrem com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frequência no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nosso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país 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que devastam extensas áreas naturais.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propagação do incêndio é condicionada pela intensidade 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direção do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vento, pela humidade relativa do ar, pela temperatura,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pelo tipo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espécies vegetais e pelo relevo.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149080"/>
            <a:ext cx="5721474" cy="250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695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2" r="939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ângulo 15"/>
          <p:cNvSpPr/>
          <p:nvPr/>
        </p:nvSpPr>
        <p:spPr>
          <a:xfrm>
            <a:off x="380574" y="332656"/>
            <a:ext cx="8367889" cy="2907634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Os incêndios causam mortes e destruição de bens, prejuízos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económicos 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problemas ambientais –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destruição de ecossistemas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poluição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do ar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(libertação de partículas e de gases como 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dióxido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carbono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>
              <a:lnSpc>
                <a:spcPts val="2200"/>
              </a:lnSpc>
            </a:pP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Após um incêndio, as cinzas contribuem para a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fertilização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dos solos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ficando mais matéria inorgânica disponível para as plantas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200"/>
              </a:lnSpc>
            </a:pP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No entanto, esta fertilização é provisória, uma vez que 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estrutura do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solo é alterada e, com as primeiras chuvas, os sais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minerais serão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arrastados para zonas mais profundas ou transportados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pela água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ao longo das encostas, ficando inacessíveis para as plantas.</a:t>
            </a:r>
          </a:p>
        </p:txBody>
      </p:sp>
    </p:spTree>
    <p:extLst>
      <p:ext uri="{BB962C8B-B14F-4D97-AF65-F5344CB8AC3E}">
        <p14:creationId xmlns:p14="http://schemas.microsoft.com/office/powerpoint/2010/main" val="1334937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997">
            <a:off x="2370988" y="4655954"/>
            <a:ext cx="2190327" cy="1737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395536" y="815698"/>
            <a:ext cx="446449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Os incêndios têm um impacte positivo para algumas espécies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plantas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(por exemplo, 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pinheiro-bravo),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cujas sementes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 libertam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mais facilmente devido às temperaturas elevadas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ação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do Homem é fundamental no controlo dos incêndios. No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entanto, como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sabes, a maioria dos incêndios no nosso país não têm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origem natural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sendo provocados pelo Homem. Assim, os incêndios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são exemplos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catástrofes de origem natural e, simultaneamente,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origem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antrópica.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696" y="815698"/>
            <a:ext cx="3433950" cy="5133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7494">
            <a:off x="1070642" y="5279381"/>
            <a:ext cx="1254218" cy="99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5845389" y="5949280"/>
            <a:ext cx="24785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Pinheiro-bravo (</a:t>
            </a:r>
            <a:r>
              <a:rPr lang="pt-PT" sz="1200" b="1" i="1" dirty="0" err="1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Pinus</a:t>
            </a:r>
            <a:r>
              <a:rPr lang="pt-PT" sz="1200" b="1" i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00" b="1" i="1" dirty="0" err="1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pinaster</a:t>
            </a:r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3693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349" y="620688"/>
            <a:ext cx="6409302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234" y="4622814"/>
            <a:ext cx="5835532" cy="197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131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1018</Words>
  <Application>Microsoft Macintosh PowerPoint</Application>
  <PresentationFormat>On-screen Show (4:3)</PresentationFormat>
  <Paragraphs>46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.. ...</cp:lastModifiedBy>
  <cp:revision>195</cp:revision>
  <dcterms:created xsi:type="dcterms:W3CDTF">2014-02-07T16:37:28Z</dcterms:created>
  <dcterms:modified xsi:type="dcterms:W3CDTF">2014-06-06T07:53:38Z</dcterms:modified>
</cp:coreProperties>
</file>