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310" r:id="rId2"/>
    <p:sldId id="264" r:id="rId3"/>
    <p:sldId id="292" r:id="rId4"/>
    <p:sldId id="293" r:id="rId5"/>
    <p:sldId id="312" r:id="rId6"/>
    <p:sldId id="278" r:id="rId7"/>
    <p:sldId id="295" r:id="rId8"/>
    <p:sldId id="308" r:id="rId9"/>
    <p:sldId id="309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0" autoAdjust="0"/>
    <p:restoredTop sz="94702" autoAdjust="0"/>
  </p:normalViewPr>
  <p:slideViewPr>
    <p:cSldViewPr>
      <p:cViewPr varScale="1">
        <p:scale>
          <a:sx n="101" d="100"/>
          <a:sy n="101" d="100"/>
        </p:scale>
        <p:origin x="-4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5E24A0-A144-BF46-A315-D44A51632EB5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F94567EA-043A-144E-9C34-8F3F2831A204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Radiações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ultravioletas</a:t>
          </a:r>
          <a:endParaRPr lang="en-US" sz="1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C6D59A-CFD4-7E4E-AA77-0B737ECB6C3F}" type="parTrans" cxnId="{1EEA12DA-595F-0C43-96EF-7E7E5C9CEB85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459F730-3FA6-744B-8188-8C599976660C}" type="sibTrans" cxnId="{1EEA12DA-595F-0C43-96EF-7E7E5C9CEB85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910FA9-039B-CC4A-B10D-1A656223BBE8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Mal-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formações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nos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seres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vivo</a:t>
          </a:r>
          <a:endParaRPr lang="en-US" sz="1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CD0EA6-5230-8240-AAC3-8547621FFDD4}" type="parTrans" cxnId="{C0377A16-6642-3748-B26E-F3C6669F86CF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151DD2-33A6-D941-9B7D-4293CAE83579}" type="sibTrans" cxnId="{C0377A16-6642-3748-B26E-F3C6669F86CF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6F3B87-7B6D-3F4F-AEB9-8D0EB92A9F4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Como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é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possível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existência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700" dirty="0" err="1" smtClean="0">
              <a:latin typeface="Arial" panose="020B0604020202020204" pitchFamily="34" charset="0"/>
              <a:cs typeface="Arial" panose="020B0604020202020204" pitchFamily="34" charset="0"/>
            </a:rPr>
            <a:t>vida</a:t>
          </a:r>
          <a:r>
            <a:rPr lang="en-US" sz="1700" dirty="0" smtClean="0">
              <a:latin typeface="Arial" panose="020B0604020202020204" pitchFamily="34" charset="0"/>
              <a:cs typeface="Arial" panose="020B0604020202020204" pitchFamily="34" charset="0"/>
            </a:rPr>
            <a:t>?</a:t>
          </a:r>
          <a:endParaRPr lang="en-US" sz="17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0F0B96-DA0E-8245-9E94-3A9731833CD5}" type="parTrans" cxnId="{C33BB56A-4AF3-D043-BFE9-8CAE679763F6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D26696-74E7-D943-B4BB-4DAE86286E95}" type="sibTrans" cxnId="{C33BB56A-4AF3-D043-BFE9-8CAE679763F6}">
      <dgm:prSet/>
      <dgm:spPr/>
      <dgm:t>
        <a:bodyPr/>
        <a:lstStyle/>
        <a:p>
          <a:endParaRPr lang="en-US" sz="17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8FEF4D-9644-D549-99F3-42B36F9ACB30}" type="pres">
      <dgm:prSet presAssocID="{545E24A0-A144-BF46-A315-D44A51632EB5}" presName="CompostProcess" presStyleCnt="0">
        <dgm:presLayoutVars>
          <dgm:dir/>
          <dgm:resizeHandles val="exact"/>
        </dgm:presLayoutVars>
      </dgm:prSet>
      <dgm:spPr/>
    </dgm:pt>
    <dgm:pt modelId="{824284F4-A28C-854F-B37E-6CEF3400CC07}" type="pres">
      <dgm:prSet presAssocID="{545E24A0-A144-BF46-A315-D44A51632EB5}" presName="arrow" presStyleLbl="bgShp" presStyleIdx="0" presStyleCnt="1" custScaleX="103242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F8EF6D34-1B3B-E446-B1EC-B5264BEF1228}" type="pres">
      <dgm:prSet presAssocID="{545E24A0-A144-BF46-A315-D44A51632EB5}" presName="linearProcess" presStyleCnt="0"/>
      <dgm:spPr/>
    </dgm:pt>
    <dgm:pt modelId="{F5AED756-94FC-A746-9505-DE176C3D7FAB}" type="pres">
      <dgm:prSet presAssocID="{F94567EA-043A-144E-9C34-8F3F2831A204}" presName="textNode" presStyleLbl="node1" presStyleIdx="0" presStyleCnt="3" custScaleX="610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B5A6E2-F38F-BC4F-9E92-DB5C143F840B}" type="pres">
      <dgm:prSet presAssocID="{4459F730-3FA6-744B-8188-8C599976660C}" presName="sibTrans" presStyleCnt="0"/>
      <dgm:spPr/>
    </dgm:pt>
    <dgm:pt modelId="{FC2977AD-F250-4C4F-ACFE-1C1F3E9F81FC}" type="pres">
      <dgm:prSet presAssocID="{BF910FA9-039B-CC4A-B10D-1A656223BBE8}" presName="textNode" presStyleLbl="node1" presStyleIdx="1" presStyleCnt="3" custScaleX="673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306F1F-1999-1F42-8D5C-E4FC60BD1F0B}" type="pres">
      <dgm:prSet presAssocID="{30151DD2-33A6-D941-9B7D-4293CAE83579}" presName="sibTrans" presStyleCnt="0"/>
      <dgm:spPr/>
    </dgm:pt>
    <dgm:pt modelId="{5B4B1C23-B9E3-0341-B1F0-E34693441A03}" type="pres">
      <dgm:prSet presAssocID="{0A6F3B87-7B6D-3F4F-AEB9-8D0EB92A9F47}" presName="textNode" presStyleLbl="node1" presStyleIdx="2" presStyleCnt="3" custScaleX="673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FD16D9-0949-0B45-99D2-2C8DDF88DFBE}" type="presOf" srcId="{F94567EA-043A-144E-9C34-8F3F2831A204}" destId="{F5AED756-94FC-A746-9505-DE176C3D7FAB}" srcOrd="0" destOrd="0" presId="urn:microsoft.com/office/officeart/2005/8/layout/hProcess9"/>
    <dgm:cxn modelId="{C0377A16-6642-3748-B26E-F3C6669F86CF}" srcId="{545E24A0-A144-BF46-A315-D44A51632EB5}" destId="{BF910FA9-039B-CC4A-B10D-1A656223BBE8}" srcOrd="1" destOrd="0" parTransId="{4FCD0EA6-5230-8240-AAC3-8547621FFDD4}" sibTransId="{30151DD2-33A6-D941-9B7D-4293CAE83579}"/>
    <dgm:cxn modelId="{57C676F4-F9C8-0745-830D-9B2C6B209A74}" type="presOf" srcId="{545E24A0-A144-BF46-A315-D44A51632EB5}" destId="{718FEF4D-9644-D549-99F3-42B36F9ACB30}" srcOrd="0" destOrd="0" presId="urn:microsoft.com/office/officeart/2005/8/layout/hProcess9"/>
    <dgm:cxn modelId="{C33BB56A-4AF3-D043-BFE9-8CAE679763F6}" srcId="{545E24A0-A144-BF46-A315-D44A51632EB5}" destId="{0A6F3B87-7B6D-3F4F-AEB9-8D0EB92A9F47}" srcOrd="2" destOrd="0" parTransId="{780F0B96-DA0E-8245-9E94-3A9731833CD5}" sibTransId="{B8D26696-74E7-D943-B4BB-4DAE86286E95}"/>
    <dgm:cxn modelId="{A4BB9B41-21B6-B245-9FA3-ABEDD3BC222E}" type="presOf" srcId="{0A6F3B87-7B6D-3F4F-AEB9-8D0EB92A9F47}" destId="{5B4B1C23-B9E3-0341-B1F0-E34693441A03}" srcOrd="0" destOrd="0" presId="urn:microsoft.com/office/officeart/2005/8/layout/hProcess9"/>
    <dgm:cxn modelId="{1EEA12DA-595F-0C43-96EF-7E7E5C9CEB85}" srcId="{545E24A0-A144-BF46-A315-D44A51632EB5}" destId="{F94567EA-043A-144E-9C34-8F3F2831A204}" srcOrd="0" destOrd="0" parTransId="{EBC6D59A-CFD4-7E4E-AA77-0B737ECB6C3F}" sibTransId="{4459F730-3FA6-744B-8188-8C599976660C}"/>
    <dgm:cxn modelId="{9B56875A-BC96-0848-93CB-25AD50A1F8DF}" type="presOf" srcId="{BF910FA9-039B-CC4A-B10D-1A656223BBE8}" destId="{FC2977AD-F250-4C4F-ACFE-1C1F3E9F81FC}" srcOrd="0" destOrd="0" presId="urn:microsoft.com/office/officeart/2005/8/layout/hProcess9"/>
    <dgm:cxn modelId="{FEF4F802-B1AB-104B-A1D1-FA9A7D6BDE40}" type="presParOf" srcId="{718FEF4D-9644-D549-99F3-42B36F9ACB30}" destId="{824284F4-A28C-854F-B37E-6CEF3400CC07}" srcOrd="0" destOrd="0" presId="urn:microsoft.com/office/officeart/2005/8/layout/hProcess9"/>
    <dgm:cxn modelId="{40841EC7-3CAB-B247-8853-3643D9D99056}" type="presParOf" srcId="{718FEF4D-9644-D549-99F3-42B36F9ACB30}" destId="{F8EF6D34-1B3B-E446-B1EC-B5264BEF1228}" srcOrd="1" destOrd="0" presId="urn:microsoft.com/office/officeart/2005/8/layout/hProcess9"/>
    <dgm:cxn modelId="{662620BA-1EBA-2C43-BEEF-29F9129B73F0}" type="presParOf" srcId="{F8EF6D34-1B3B-E446-B1EC-B5264BEF1228}" destId="{F5AED756-94FC-A746-9505-DE176C3D7FAB}" srcOrd="0" destOrd="0" presId="urn:microsoft.com/office/officeart/2005/8/layout/hProcess9"/>
    <dgm:cxn modelId="{666C1DC3-BA6E-3F41-B792-5B9DB94420AD}" type="presParOf" srcId="{F8EF6D34-1B3B-E446-B1EC-B5264BEF1228}" destId="{F1B5A6E2-F38F-BC4F-9E92-DB5C143F840B}" srcOrd="1" destOrd="0" presId="urn:microsoft.com/office/officeart/2005/8/layout/hProcess9"/>
    <dgm:cxn modelId="{EB923ADE-C73B-614B-AF58-DDB2668FB12A}" type="presParOf" srcId="{F8EF6D34-1B3B-E446-B1EC-B5264BEF1228}" destId="{FC2977AD-F250-4C4F-ACFE-1C1F3E9F81FC}" srcOrd="2" destOrd="0" presId="urn:microsoft.com/office/officeart/2005/8/layout/hProcess9"/>
    <dgm:cxn modelId="{0A0BFA5D-FC3C-F945-8DE2-587B8301C62F}" type="presParOf" srcId="{F8EF6D34-1B3B-E446-B1EC-B5264BEF1228}" destId="{04306F1F-1999-1F42-8D5C-E4FC60BD1F0B}" srcOrd="3" destOrd="0" presId="urn:microsoft.com/office/officeart/2005/8/layout/hProcess9"/>
    <dgm:cxn modelId="{34541FC7-73BD-6A44-B65D-5960C11B96D9}" type="presParOf" srcId="{F8EF6D34-1B3B-E446-B1EC-B5264BEF1228}" destId="{5B4B1C23-B9E3-0341-B1F0-E34693441A0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BF0125-D158-014F-862B-348DF34AAA30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6A0ADD55-C2F5-3A4F-AB16-BE17B855FB5E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Primeiros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organismos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fotossintéticos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4701DF-0FBF-F54F-B078-6F7E5E730FA5}" type="parTrans" cxnId="{FE9C9E7B-FEE5-8B42-99C6-36F95FA211A8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61B543-A451-014B-B6FF-226B3B458914}" type="sibTrans" cxnId="{FE9C9E7B-FEE5-8B42-99C6-36F95FA211A8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76C1B9-D4A9-3946-A991-9A7E54C1A120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Produção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oxigénio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(O</a:t>
          </a:r>
          <a:r>
            <a:rPr lang="en-US" sz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D136A6-7FED-5A4A-B3FA-80F04EEB5698}" type="parTrans" cxnId="{176DFB27-1D97-BB4D-A880-8E3423E18831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D79361-815F-F44B-9928-A0291E46D41F}" type="sibTrans" cxnId="{176DFB27-1D97-BB4D-A880-8E3423E18831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44030E-0B72-9D47-81D6-B9A63A5D423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Formação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ozono</a:t>
          </a:r>
          <a:endParaRPr lang="en-US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(O</a:t>
          </a:r>
          <a:r>
            <a:rPr lang="en-US" sz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2 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+ O = O</a:t>
          </a:r>
          <a:r>
            <a:rPr lang="en-US" sz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E6841A-4EBE-FC4B-B051-8EFD269165B4}" type="parTrans" cxnId="{70A4BE1D-A8FA-3447-B048-037164BB370F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C9E3B6-41BC-BE41-B37A-9580D68F67D0}" type="sibTrans" cxnId="{70A4BE1D-A8FA-3447-B048-037164BB370F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FA3712-5998-B54F-BDEC-A221AF56049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>
          <a:solidFill>
            <a:srgbClr val="0087BF"/>
          </a:solidFill>
        </a:ln>
      </dgm:spPr>
      <dgm:t>
        <a:bodyPr/>
        <a:lstStyle/>
        <a:p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Filtro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dos </a:t>
          </a:r>
          <a:r>
            <a:rPr lang="en-US" sz="1200" dirty="0" err="1" smtClean="0">
              <a:latin typeface="Arial" panose="020B0604020202020204" pitchFamily="34" charset="0"/>
              <a:cs typeface="Arial" panose="020B0604020202020204" pitchFamily="34" charset="0"/>
            </a:rPr>
            <a:t>raios</a:t>
          </a:r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 UV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24008E-B157-CD4C-9E90-2F87B52EA496}" type="parTrans" cxnId="{87626B3D-0463-CC4B-9E13-A6A7F58BBDF8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D54B17-3118-1748-813F-BFFF7E3FF7E5}" type="sibTrans" cxnId="{87626B3D-0463-CC4B-9E13-A6A7F58BBDF8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7B44D5-4844-8941-9627-CF6B5BAF8017}" type="pres">
      <dgm:prSet presAssocID="{5CBF0125-D158-014F-862B-348DF34AAA30}" presName="Name0" presStyleCnt="0">
        <dgm:presLayoutVars>
          <dgm:dir/>
          <dgm:animLvl val="lvl"/>
          <dgm:resizeHandles val="exact"/>
        </dgm:presLayoutVars>
      </dgm:prSet>
      <dgm:spPr/>
    </dgm:pt>
    <dgm:pt modelId="{7F55957B-9FDD-1042-AECA-A22C888FFB02}" type="pres">
      <dgm:prSet presAssocID="{6A0ADD55-C2F5-3A4F-AB16-BE17B855FB5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88C744-D5DA-4840-BFDA-55FD5A29FFDA}" type="pres">
      <dgm:prSet presAssocID="{DD61B543-A451-014B-B6FF-226B3B458914}" presName="parTxOnlySpace" presStyleCnt="0"/>
      <dgm:spPr/>
    </dgm:pt>
    <dgm:pt modelId="{1D64BA9D-3161-8548-BEC1-86BE8E201470}" type="pres">
      <dgm:prSet presAssocID="{3876C1B9-D4A9-3946-A991-9A7E54C1A120}" presName="parTxOnly" presStyleLbl="node1" presStyleIdx="1" presStyleCnt="4" custScaleX="1165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1A579E-9C86-DF4E-864C-838019CAFDE5}" type="pres">
      <dgm:prSet presAssocID="{8CD79361-815F-F44B-9928-A0291E46D41F}" presName="parTxOnlySpace" presStyleCnt="0"/>
      <dgm:spPr/>
    </dgm:pt>
    <dgm:pt modelId="{3ACDB45A-CA73-BA4D-A9CB-AA2D5B7FE700}" type="pres">
      <dgm:prSet presAssocID="{B044030E-0B72-9D47-81D6-B9A63A5D4237}" presName="parTxOnly" presStyleLbl="node1" presStyleIdx="2" presStyleCnt="4" custScaleX="1250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5E007-7A73-4F4B-BC4D-76B4433E6F3D}" type="pres">
      <dgm:prSet presAssocID="{C2C9E3B6-41BC-BE41-B37A-9580D68F67D0}" presName="parTxOnlySpace" presStyleCnt="0"/>
      <dgm:spPr/>
    </dgm:pt>
    <dgm:pt modelId="{85DA8F84-B88C-1C43-892F-1DFDD947FEA2}" type="pres">
      <dgm:prSet presAssocID="{33FA3712-5998-B54F-BDEC-A221AF560492}" presName="parTxOnly" presStyleLbl="node1" presStyleIdx="3" presStyleCnt="4" custScaleY="923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9B4A34-33A4-FA49-9807-DF2C8E41C319}" type="presOf" srcId="{3876C1B9-D4A9-3946-A991-9A7E54C1A120}" destId="{1D64BA9D-3161-8548-BEC1-86BE8E201470}" srcOrd="0" destOrd="0" presId="urn:microsoft.com/office/officeart/2005/8/layout/chevron1"/>
    <dgm:cxn modelId="{176DFB27-1D97-BB4D-A880-8E3423E18831}" srcId="{5CBF0125-D158-014F-862B-348DF34AAA30}" destId="{3876C1B9-D4A9-3946-A991-9A7E54C1A120}" srcOrd="1" destOrd="0" parTransId="{91D136A6-7FED-5A4A-B3FA-80F04EEB5698}" sibTransId="{8CD79361-815F-F44B-9928-A0291E46D41F}"/>
    <dgm:cxn modelId="{70A4BE1D-A8FA-3447-B048-037164BB370F}" srcId="{5CBF0125-D158-014F-862B-348DF34AAA30}" destId="{B044030E-0B72-9D47-81D6-B9A63A5D4237}" srcOrd="2" destOrd="0" parTransId="{16E6841A-4EBE-FC4B-B051-8EFD269165B4}" sibTransId="{C2C9E3B6-41BC-BE41-B37A-9580D68F67D0}"/>
    <dgm:cxn modelId="{87626B3D-0463-CC4B-9E13-A6A7F58BBDF8}" srcId="{5CBF0125-D158-014F-862B-348DF34AAA30}" destId="{33FA3712-5998-B54F-BDEC-A221AF560492}" srcOrd="3" destOrd="0" parTransId="{8224008E-B157-CD4C-9E90-2F87B52EA496}" sibTransId="{4DD54B17-3118-1748-813F-BFFF7E3FF7E5}"/>
    <dgm:cxn modelId="{BB60F19E-78F9-B745-B55C-5C6454753398}" type="presOf" srcId="{5CBF0125-D158-014F-862B-348DF34AAA30}" destId="{4E7B44D5-4844-8941-9627-CF6B5BAF8017}" srcOrd="0" destOrd="0" presId="urn:microsoft.com/office/officeart/2005/8/layout/chevron1"/>
    <dgm:cxn modelId="{C51CD6C6-2E01-B94F-AD4A-C1ABF8FF6667}" type="presOf" srcId="{B044030E-0B72-9D47-81D6-B9A63A5D4237}" destId="{3ACDB45A-CA73-BA4D-A9CB-AA2D5B7FE700}" srcOrd="0" destOrd="0" presId="urn:microsoft.com/office/officeart/2005/8/layout/chevron1"/>
    <dgm:cxn modelId="{FE9C9E7B-FEE5-8B42-99C6-36F95FA211A8}" srcId="{5CBF0125-D158-014F-862B-348DF34AAA30}" destId="{6A0ADD55-C2F5-3A4F-AB16-BE17B855FB5E}" srcOrd="0" destOrd="0" parTransId="{EB4701DF-0FBF-F54F-B078-6F7E5E730FA5}" sibTransId="{DD61B543-A451-014B-B6FF-226B3B458914}"/>
    <dgm:cxn modelId="{26919DCE-5F1B-C74B-BB8E-58F928A7249B}" type="presOf" srcId="{6A0ADD55-C2F5-3A4F-AB16-BE17B855FB5E}" destId="{7F55957B-9FDD-1042-AECA-A22C888FFB02}" srcOrd="0" destOrd="0" presId="urn:microsoft.com/office/officeart/2005/8/layout/chevron1"/>
    <dgm:cxn modelId="{2FF5D753-CC79-7B4A-BD93-FF1E2F802743}" type="presOf" srcId="{33FA3712-5998-B54F-BDEC-A221AF560492}" destId="{85DA8F84-B88C-1C43-892F-1DFDD947FEA2}" srcOrd="0" destOrd="0" presId="urn:microsoft.com/office/officeart/2005/8/layout/chevron1"/>
    <dgm:cxn modelId="{A4E8611E-4EF0-3548-83F8-CCC6E5D49BC4}" type="presParOf" srcId="{4E7B44D5-4844-8941-9627-CF6B5BAF8017}" destId="{7F55957B-9FDD-1042-AECA-A22C888FFB02}" srcOrd="0" destOrd="0" presId="urn:microsoft.com/office/officeart/2005/8/layout/chevron1"/>
    <dgm:cxn modelId="{69DBCA5B-6160-8142-BBAF-9E7C07B8FE2F}" type="presParOf" srcId="{4E7B44D5-4844-8941-9627-CF6B5BAF8017}" destId="{4788C744-D5DA-4840-BFDA-55FD5A29FFDA}" srcOrd="1" destOrd="0" presId="urn:microsoft.com/office/officeart/2005/8/layout/chevron1"/>
    <dgm:cxn modelId="{E37A07BA-0DA8-9D43-A80E-074EF9B57008}" type="presParOf" srcId="{4E7B44D5-4844-8941-9627-CF6B5BAF8017}" destId="{1D64BA9D-3161-8548-BEC1-86BE8E201470}" srcOrd="2" destOrd="0" presId="urn:microsoft.com/office/officeart/2005/8/layout/chevron1"/>
    <dgm:cxn modelId="{D1B7EDF5-FB5C-2645-9DA1-182352BB7A0D}" type="presParOf" srcId="{4E7B44D5-4844-8941-9627-CF6B5BAF8017}" destId="{421A579E-9C86-DF4E-864C-838019CAFDE5}" srcOrd="3" destOrd="0" presId="urn:microsoft.com/office/officeart/2005/8/layout/chevron1"/>
    <dgm:cxn modelId="{1EEAC3F8-50FD-E14C-A0B8-FCDE093AFEA0}" type="presParOf" srcId="{4E7B44D5-4844-8941-9627-CF6B5BAF8017}" destId="{3ACDB45A-CA73-BA4D-A9CB-AA2D5B7FE700}" srcOrd="4" destOrd="0" presId="urn:microsoft.com/office/officeart/2005/8/layout/chevron1"/>
    <dgm:cxn modelId="{DAEBAEA1-D98B-D244-A3A7-D8A83E9EC4A6}" type="presParOf" srcId="{4E7B44D5-4844-8941-9627-CF6B5BAF8017}" destId="{3505E007-7A73-4F4B-BC4D-76B4433E6F3D}" srcOrd="5" destOrd="0" presId="urn:microsoft.com/office/officeart/2005/8/layout/chevron1"/>
    <dgm:cxn modelId="{6750AF40-E0BE-6F43-A09A-C96898750CB3}" type="presParOf" srcId="{4E7B44D5-4844-8941-9627-CF6B5BAF8017}" destId="{85DA8F84-B88C-1C43-892F-1DFDD947FEA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284F4-A28C-854F-B37E-6CEF3400CC07}">
      <dsp:nvSpPr>
        <dsp:cNvPr id="0" name=""/>
        <dsp:cNvSpPr/>
      </dsp:nvSpPr>
      <dsp:spPr>
        <a:xfrm>
          <a:off x="504043" y="0"/>
          <a:ext cx="7225019" cy="2248024"/>
        </a:xfrm>
        <a:prstGeom prst="rightArrow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</dsp:sp>
    <dsp:sp modelId="{F5AED756-94FC-A746-9505-DE176C3D7FAB}">
      <dsp:nvSpPr>
        <dsp:cNvPr id="0" name=""/>
        <dsp:cNvSpPr/>
      </dsp:nvSpPr>
      <dsp:spPr>
        <a:xfrm>
          <a:off x="941800" y="674407"/>
          <a:ext cx="1724189" cy="89920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Radiações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ultravioletas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5696" y="718303"/>
        <a:ext cx="1636397" cy="811417"/>
      </dsp:txXfrm>
    </dsp:sp>
    <dsp:sp modelId="{FC2977AD-F250-4C4F-ACFE-1C1F3E9F81FC}">
      <dsp:nvSpPr>
        <dsp:cNvPr id="0" name=""/>
        <dsp:cNvSpPr/>
      </dsp:nvSpPr>
      <dsp:spPr>
        <a:xfrm>
          <a:off x="3077644" y="674407"/>
          <a:ext cx="1901002" cy="89920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Mal-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formações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nos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seres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vivo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21540" y="718303"/>
        <a:ext cx="1813210" cy="811417"/>
      </dsp:txXfrm>
    </dsp:sp>
    <dsp:sp modelId="{5B4B1C23-B9E3-0341-B1F0-E34693441A03}">
      <dsp:nvSpPr>
        <dsp:cNvPr id="0" name=""/>
        <dsp:cNvSpPr/>
      </dsp:nvSpPr>
      <dsp:spPr>
        <a:xfrm>
          <a:off x="5390302" y="674407"/>
          <a:ext cx="1901002" cy="89920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Como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é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possível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a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existência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7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vida</a:t>
          </a:r>
          <a:r>
            <a:rPr lang="en-US" sz="1700" kern="1200" dirty="0" smtClean="0">
              <a:latin typeface="Arial" panose="020B0604020202020204" pitchFamily="34" charset="0"/>
              <a:cs typeface="Arial" panose="020B0604020202020204" pitchFamily="34" charset="0"/>
            </a:rPr>
            <a:t>?</a:t>
          </a:r>
          <a:endParaRPr lang="en-US" sz="1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34198" y="718303"/>
        <a:ext cx="1813210" cy="811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5957B-9FDD-1042-AECA-A22C888FFB02}">
      <dsp:nvSpPr>
        <dsp:cNvPr id="0" name=""/>
        <dsp:cNvSpPr/>
      </dsp:nvSpPr>
      <dsp:spPr>
        <a:xfrm>
          <a:off x="680" y="260692"/>
          <a:ext cx="1784202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Primeiros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organismos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fotossintéticos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7520" y="260692"/>
        <a:ext cx="1070522" cy="713680"/>
      </dsp:txXfrm>
    </dsp:sp>
    <dsp:sp modelId="{1D64BA9D-3161-8548-BEC1-86BE8E201470}">
      <dsp:nvSpPr>
        <dsp:cNvPr id="0" name=""/>
        <dsp:cNvSpPr/>
      </dsp:nvSpPr>
      <dsp:spPr>
        <a:xfrm>
          <a:off x="1606462" y="260692"/>
          <a:ext cx="2079719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Produção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oxigénio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(O</a:t>
          </a:r>
          <a:r>
            <a:rPr lang="en-US" sz="1200" kern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)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63302" y="260692"/>
        <a:ext cx="1366039" cy="713680"/>
      </dsp:txXfrm>
    </dsp:sp>
    <dsp:sp modelId="{3ACDB45A-CA73-BA4D-A9CB-AA2D5B7FE700}">
      <dsp:nvSpPr>
        <dsp:cNvPr id="0" name=""/>
        <dsp:cNvSpPr/>
      </dsp:nvSpPr>
      <dsp:spPr>
        <a:xfrm>
          <a:off x="3507761" y="260692"/>
          <a:ext cx="2230591" cy="713680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Formação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ozono</a:t>
          </a:r>
          <a:endParaRPr lang="en-US" sz="12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(O</a:t>
          </a:r>
          <a:r>
            <a:rPr lang="en-US" sz="1200" kern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2 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+ O = O</a:t>
          </a:r>
          <a:r>
            <a:rPr lang="en-US" sz="1200" kern="1200" baseline="-250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) 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64601" y="260692"/>
        <a:ext cx="1516911" cy="713680"/>
      </dsp:txXfrm>
    </dsp:sp>
    <dsp:sp modelId="{85DA8F84-B88C-1C43-892F-1DFDD947FEA2}">
      <dsp:nvSpPr>
        <dsp:cNvPr id="0" name=""/>
        <dsp:cNvSpPr/>
      </dsp:nvSpPr>
      <dsp:spPr>
        <a:xfrm>
          <a:off x="5559933" y="288033"/>
          <a:ext cx="1784202" cy="658998"/>
        </a:xfrm>
        <a:prstGeom prst="chevron">
          <a:avLst/>
        </a:prstGeom>
        <a:solidFill>
          <a:schemeClr val="lt1"/>
        </a:solidFill>
        <a:ln w="25400" cap="flat" cmpd="sng" algn="ctr">
          <a:solidFill>
            <a:srgbClr val="0087BF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Filtro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dos </a:t>
          </a:r>
          <a:r>
            <a:rPr lang="en-US" sz="12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raios</a:t>
          </a:r>
          <a:r>
            <a:rPr lang="en-U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 UV</a:t>
          </a:r>
          <a:endParaRPr lang="en-U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89432" y="288033"/>
        <a:ext cx="1125204" cy="658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912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433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037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833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332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152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5768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880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289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49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786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496" y="-17140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b="1" dirty="0" smtClean="0">
                <a:solidFill>
                  <a:srgbClr val="0087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Destruição da camada de ozono</a:t>
            </a:r>
            <a:endParaRPr lang="pt-PT" sz="1400" b="1" dirty="0">
              <a:solidFill>
                <a:srgbClr val="0087B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9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0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file:///D:\My%2525252520Disc%2525252520(E)\ciencias.exe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hyperlink" Target="file:///D:\My%2525252520Disc%2525252520(E)\ciencias.exe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3059832" y="6497960"/>
            <a:ext cx="608416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7544" y="116632"/>
            <a:ext cx="7704856" cy="2808312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5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Destruição da camada de ozono</a:t>
            </a:r>
            <a:endParaRPr kumimoji="0" lang="pt-PT" sz="59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07504" y="116632"/>
            <a:ext cx="345638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8" b="100000" l="0" r="97495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636912"/>
            <a:ext cx="6552728" cy="643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91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42873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800" b="1" i="0" u="none" strike="noStrike" kern="1200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>
            <a:hlinkClick r:id="rId2" action="ppaction://program"/>
          </p:cNvPr>
          <p:cNvSpPr txBox="1">
            <a:spLocks/>
          </p:cNvSpPr>
          <p:nvPr/>
        </p:nvSpPr>
        <p:spPr>
          <a:xfrm>
            <a:off x="251520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800" b="1" dirty="0" err="1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Espetro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solar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540139188"/>
              </p:ext>
            </p:extLst>
          </p:nvPr>
        </p:nvGraphicFramePr>
        <p:xfrm>
          <a:off x="467544" y="4133304"/>
          <a:ext cx="8233106" cy="224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51"/>
          <a:stretch/>
        </p:blipFill>
        <p:spPr bwMode="auto">
          <a:xfrm>
            <a:off x="209981" y="1484784"/>
            <a:ext cx="8724038" cy="205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68030990"/>
              </p:ext>
            </p:extLst>
          </p:nvPr>
        </p:nvGraphicFramePr>
        <p:xfrm>
          <a:off x="899592" y="1340768"/>
          <a:ext cx="7344816" cy="1235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4860032" y="3726961"/>
            <a:ext cx="2592288" cy="1923604"/>
          </a:xfrm>
          <a:prstGeom prst="rect">
            <a:avLst/>
          </a:prstGeom>
          <a:ln>
            <a:solidFill>
              <a:srgbClr val="0087B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camada de ozono corresponde ao local onde o ozono apresenta maior concentração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na estratosfera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entre os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15 e os 35 km de altitude </a:t>
            </a:r>
            <a:endParaRPr 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hlinkClick r:id="rId7" action="ppaction://program"/>
          </p:cNvPr>
          <p:cNvSpPr txBox="1">
            <a:spLocks/>
          </p:cNvSpPr>
          <p:nvPr/>
        </p:nvSpPr>
        <p:spPr>
          <a:xfrm>
            <a:off x="251520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Camada de ozono: como é que se formou?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867" y="2769211"/>
            <a:ext cx="1699077" cy="3839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3347673" y="3934630"/>
            <a:ext cx="7553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Mesosfera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411760" y="3934630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km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3275856" y="4941168"/>
            <a:ext cx="85792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Estratosfera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2404137" y="4941168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km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3352557" y="6174540"/>
            <a:ext cx="78739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Troposfera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404137" y="6165304"/>
            <a:ext cx="5116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km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915816" y="5517232"/>
            <a:ext cx="11721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Camada de ozono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7524" y="476672"/>
            <a:ext cx="8568953" cy="622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Causas da destruição da camada de ozono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4296" y="1331476"/>
            <a:ext cx="7584128" cy="369332"/>
          </a:xfrm>
          <a:prstGeom prst="rect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Clorofluorcarbonetos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CFC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iniciada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30 do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séc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XX)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535" y="2077685"/>
            <a:ext cx="840993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Utilizações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endParaRPr lang="en-US" sz="1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fluidos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refrigeradores em aparelhos de ar condicionado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frigoríficos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propulsores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aerossóis (latas de 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sprays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agentes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limpeza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extintores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fogo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formação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espumas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752" y="3892234"/>
            <a:ext cx="5094808" cy="291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4355544" y="383820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global de CFC até 1987 </a:t>
            </a:r>
            <a:r>
              <a:rPr lang="pt-PT" sz="100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(Fonte: UNEP)</a:t>
            </a:r>
            <a:endParaRPr lang="pt-PT" sz="100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220072" y="6514796"/>
            <a:ext cx="3923928" cy="343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673678" y="638679"/>
            <a:ext cx="5796644" cy="64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atuam os CFC?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37" y="1845293"/>
            <a:ext cx="5971615" cy="423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ângulo 15"/>
          <p:cNvSpPr/>
          <p:nvPr/>
        </p:nvSpPr>
        <p:spPr>
          <a:xfrm>
            <a:off x="1259632" y="1466669"/>
            <a:ext cx="2664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solidFill>
                  <a:srgbClr val="0070C0"/>
                </a:solidFill>
              </a:rPr>
              <a:t>A radiação </a:t>
            </a:r>
            <a:r>
              <a:rPr lang="pt-PT" sz="1400" b="1" dirty="0" smtClean="0">
                <a:solidFill>
                  <a:srgbClr val="0070C0"/>
                </a:solidFill>
              </a:rPr>
              <a:t>ultravioleta provoca </a:t>
            </a:r>
            <a:r>
              <a:rPr lang="pt-PT" sz="1400" b="1" dirty="0">
                <a:solidFill>
                  <a:srgbClr val="0070C0"/>
                </a:solidFill>
              </a:rPr>
              <a:t>a </a:t>
            </a:r>
            <a:r>
              <a:rPr lang="pt-PT" sz="1400" b="1" dirty="0" smtClean="0">
                <a:solidFill>
                  <a:srgbClr val="0070C0"/>
                </a:solidFill>
              </a:rPr>
              <a:t>libertação de </a:t>
            </a:r>
            <a:r>
              <a:rPr lang="pt-PT" sz="1400" b="1" dirty="0">
                <a:solidFill>
                  <a:srgbClr val="0070C0"/>
                </a:solidFill>
              </a:rPr>
              <a:t>um átomo de cloro.</a:t>
            </a:r>
          </a:p>
        </p:txBody>
      </p:sp>
      <p:sp>
        <p:nvSpPr>
          <p:cNvPr id="18" name="Rectângulo 17"/>
          <p:cNvSpPr/>
          <p:nvPr/>
        </p:nvSpPr>
        <p:spPr>
          <a:xfrm>
            <a:off x="5003857" y="1851587"/>
            <a:ext cx="20162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solidFill>
                  <a:srgbClr val="0070C0"/>
                </a:solidFill>
              </a:rPr>
              <a:t>Livre, o </a:t>
            </a:r>
            <a:r>
              <a:rPr lang="pt-PT" sz="1400" b="1" dirty="0" smtClean="0">
                <a:solidFill>
                  <a:srgbClr val="0070C0"/>
                </a:solidFill>
              </a:rPr>
              <a:t>átomo de </a:t>
            </a:r>
            <a:r>
              <a:rPr lang="pt-PT" sz="1400" b="1" dirty="0">
                <a:solidFill>
                  <a:srgbClr val="0070C0"/>
                </a:solidFill>
              </a:rPr>
              <a:t>cloro </a:t>
            </a:r>
            <a:r>
              <a:rPr lang="pt-PT" sz="1400" b="1" dirty="0" smtClean="0">
                <a:solidFill>
                  <a:srgbClr val="0070C0"/>
                </a:solidFill>
              </a:rPr>
              <a:t>pode reagir </a:t>
            </a:r>
            <a:r>
              <a:rPr lang="pt-PT" sz="1400" b="1" dirty="0">
                <a:solidFill>
                  <a:srgbClr val="0070C0"/>
                </a:solidFill>
              </a:rPr>
              <a:t>de </a:t>
            </a:r>
            <a:r>
              <a:rPr lang="pt-PT" sz="1400" b="1" dirty="0" smtClean="0">
                <a:solidFill>
                  <a:srgbClr val="0070C0"/>
                </a:solidFill>
              </a:rPr>
              <a:t>novo com </a:t>
            </a:r>
            <a:r>
              <a:rPr lang="pt-PT" sz="1400" b="1" dirty="0">
                <a:solidFill>
                  <a:srgbClr val="0070C0"/>
                </a:solidFill>
              </a:rPr>
              <a:t>o ozono.</a:t>
            </a:r>
          </a:p>
        </p:txBody>
      </p:sp>
      <p:sp>
        <p:nvSpPr>
          <p:cNvPr id="19" name="Rectângulo 18"/>
          <p:cNvSpPr/>
          <p:nvPr/>
        </p:nvSpPr>
        <p:spPr>
          <a:xfrm>
            <a:off x="6732240" y="3593801"/>
            <a:ext cx="15841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solidFill>
                  <a:srgbClr val="0070C0"/>
                </a:solidFill>
              </a:rPr>
              <a:t>Um átomo </a:t>
            </a:r>
            <a:r>
              <a:rPr lang="pt-PT" sz="1400" b="1" dirty="0" smtClean="0">
                <a:solidFill>
                  <a:srgbClr val="0070C0"/>
                </a:solidFill>
              </a:rPr>
              <a:t>de oxigénio livre liberta </a:t>
            </a:r>
            <a:r>
              <a:rPr lang="pt-PT" sz="1400" b="1" dirty="0">
                <a:solidFill>
                  <a:srgbClr val="0070C0"/>
                </a:solidFill>
              </a:rPr>
              <a:t>o </a:t>
            </a:r>
            <a:r>
              <a:rPr lang="pt-PT" sz="1400" b="1" dirty="0" smtClean="0">
                <a:solidFill>
                  <a:srgbClr val="0070C0"/>
                </a:solidFill>
              </a:rPr>
              <a:t>átomo de </a:t>
            </a:r>
            <a:r>
              <a:rPr lang="pt-PT" sz="1400" b="1" dirty="0">
                <a:solidFill>
                  <a:srgbClr val="0070C0"/>
                </a:solidFill>
              </a:rPr>
              <a:t>oxigénio </a:t>
            </a:r>
            <a:r>
              <a:rPr lang="pt-PT" sz="1400" b="1" dirty="0" smtClean="0">
                <a:solidFill>
                  <a:srgbClr val="0070C0"/>
                </a:solidFill>
              </a:rPr>
              <a:t>da molécula de monóxido de carbono formando-se </a:t>
            </a:r>
            <a:r>
              <a:rPr lang="pt-PT" sz="1400" b="1" dirty="0">
                <a:solidFill>
                  <a:srgbClr val="0070C0"/>
                </a:solidFill>
              </a:rPr>
              <a:t>O</a:t>
            </a:r>
            <a:r>
              <a:rPr lang="pt-PT" sz="1400" b="1" baseline="-25000" dirty="0">
                <a:solidFill>
                  <a:srgbClr val="0070C0"/>
                </a:solidFill>
              </a:rPr>
              <a:t>2</a:t>
            </a:r>
            <a:r>
              <a:rPr lang="pt-PT" sz="1400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4148145" y="5877741"/>
            <a:ext cx="23680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solidFill>
                  <a:srgbClr val="0070C0"/>
                </a:solidFill>
              </a:rPr>
              <a:t>O átomo de cloro </a:t>
            </a:r>
            <a:r>
              <a:rPr lang="pt-PT" sz="1400" b="1" dirty="0" smtClean="0">
                <a:solidFill>
                  <a:srgbClr val="0070C0"/>
                </a:solidFill>
              </a:rPr>
              <a:t>liga-se a </a:t>
            </a:r>
            <a:r>
              <a:rPr lang="pt-PT" sz="1400" b="1" dirty="0">
                <a:solidFill>
                  <a:srgbClr val="0070C0"/>
                </a:solidFill>
              </a:rPr>
              <a:t>um átomo de </a:t>
            </a:r>
            <a:r>
              <a:rPr lang="pt-PT" sz="1400" b="1" dirty="0" smtClean="0">
                <a:solidFill>
                  <a:srgbClr val="0070C0"/>
                </a:solidFill>
              </a:rPr>
              <a:t>oxigénio, formando-se monóxido de cloro.</a:t>
            </a:r>
            <a:endParaRPr lang="pt-PT" sz="1400" b="1" dirty="0">
              <a:solidFill>
                <a:srgbClr val="0070C0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1259632" y="5446082"/>
            <a:ext cx="23680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>
                <a:solidFill>
                  <a:srgbClr val="0070C0"/>
                </a:solidFill>
              </a:rPr>
              <a:t>O cloro livre colide</a:t>
            </a:r>
          </a:p>
          <a:p>
            <a:r>
              <a:rPr lang="pt-PT" sz="1400" b="1" dirty="0">
                <a:solidFill>
                  <a:srgbClr val="0070C0"/>
                </a:solidFill>
              </a:rPr>
              <a:t>com a molécula de</a:t>
            </a:r>
          </a:p>
          <a:p>
            <a:r>
              <a:rPr lang="pt-PT" sz="1400" b="1" dirty="0">
                <a:solidFill>
                  <a:srgbClr val="0070C0"/>
                </a:solidFill>
              </a:rPr>
              <a:t>ozono.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1968" y="1737677"/>
            <a:ext cx="2952519" cy="4139595"/>
          </a:xfrm>
          <a:prstGeom prst="rect">
            <a:avLst/>
          </a:prstGeom>
          <a:solidFill>
            <a:schemeClr val="lt1"/>
          </a:solidFill>
          <a:ln>
            <a:solidFill>
              <a:srgbClr val="0087B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Consequências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spcAft>
                <a:spcPts val="600"/>
              </a:spcAft>
              <a:buClr>
                <a:srgbClr val="0087BF"/>
              </a:buClr>
              <a:buFontTx/>
              <a:buChar char="-"/>
            </a:pP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 moléculas de CFC podem perdurar na atmosfera durante dezenas de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0087BF"/>
              </a:buClr>
              <a:buFontTx/>
              <a:buChar char="-"/>
            </a:pP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 processo é mais rápido do que a formação das moléculas de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ozono</a:t>
            </a: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rgbClr val="0087BF"/>
              </a:buClr>
              <a:buFontTx/>
              <a:buChar char="-"/>
            </a:pP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ada átomo de cloro pode destruir milhares de moléculas de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ozono</a:t>
            </a: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t-PT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da concentração de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ozono</a:t>
            </a: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t-PT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t-PT" sz="1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Buraco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camada</a:t>
            </a:r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3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ozono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Down Arrow 5"/>
          <p:cNvSpPr/>
          <p:nvPr/>
        </p:nvSpPr>
        <p:spPr>
          <a:xfrm>
            <a:off x="7470321" y="4129043"/>
            <a:ext cx="235425" cy="32403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5"/>
          <p:cNvSpPr/>
          <p:nvPr/>
        </p:nvSpPr>
        <p:spPr>
          <a:xfrm>
            <a:off x="7470320" y="5140612"/>
            <a:ext cx="235425" cy="32403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9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17835E-6 L -0.11024 -0.0041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13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539552" y="1602059"/>
            <a:ext cx="4140200" cy="45998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16016" y="1916832"/>
            <a:ext cx="417646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concentração de ozono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sobre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Antártida começou a diminuir consideravelmente</a:t>
            </a:r>
          </a:p>
          <a:p>
            <a:pPr algn="ctr"/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iminuição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muito grande na espessura da camada de ozono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na Antártida</a:t>
            </a:r>
          </a:p>
          <a:p>
            <a:pPr algn="ctr"/>
            <a:endParaRPr lang="pt-PT" sz="1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7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7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«Buraco na camada do ozono»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700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6588224" y="3068960"/>
            <a:ext cx="360040" cy="432048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6588224" y="4509120"/>
            <a:ext cx="360040" cy="432048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72100" y="5795972"/>
            <a:ext cx="2664296" cy="369332"/>
          </a:xfrm>
          <a:prstGeom prst="rect">
            <a:avLst/>
          </a:prstGeom>
          <a:ln>
            <a:solidFill>
              <a:srgbClr val="0087B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Porquê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Antártida</a:t>
            </a:r>
            <a:r>
              <a:rPr lang="en-US" dirty="0" smtClean="0"/>
              <a:t>?</a:t>
            </a:r>
            <a:endParaRPr lang="en-US" dirty="0" smtClean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11560" y="638679"/>
            <a:ext cx="7920880" cy="64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«buraco da camada do ozono»?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5" name="TextBox 4"/>
          <p:cNvSpPr txBox="1"/>
          <p:nvPr/>
        </p:nvSpPr>
        <p:spPr>
          <a:xfrm>
            <a:off x="2050348" y="1412776"/>
            <a:ext cx="5043304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Assinatura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Protocolo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 Montreal, </a:t>
            </a:r>
            <a:r>
              <a:rPr lang="en-US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1987</a:t>
            </a:r>
            <a:endParaRPr lang="en-US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1560" y="638679"/>
            <a:ext cx="7920880" cy="64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minimizadoras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00" y="2492896"/>
            <a:ext cx="7200000" cy="336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1007604" y="1988840"/>
            <a:ext cx="7128792" cy="3908762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resultados seriam catastróficos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algn="just">
              <a:spcAft>
                <a:spcPts val="600"/>
              </a:spcAft>
            </a:pPr>
            <a:endParaRPr lang="pt-PT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queimaduras solares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aumento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(em milhões) de casos de cancro, da pele e não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só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funcionamento do sistema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imunitário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aumento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casos de cataratas nos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olhos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produtividade pelas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plantas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do fitoplâncton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superfície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perturbações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nas teias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tróficas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desaparecimento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11560" y="638678"/>
            <a:ext cx="7920880" cy="918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se a produção de CFC não tivesse sido interrompida?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3059832" y="6497960"/>
            <a:ext cx="608416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611560" y="1556792"/>
            <a:ext cx="8064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0087BF"/>
              </a:buClr>
              <a:buFontTx/>
              <a:buChar char="-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reduzir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 tempo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exposição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Sol,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especialmente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entre as 10  e 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15h.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87BF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Tx/>
              <a:buChar char="-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protector solar com factor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proteção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igual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superior a 15.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87BF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Tx/>
              <a:buChar char="-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roupa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óculos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sol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protejam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radiações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87BF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0087BF"/>
              </a:buClr>
              <a:buFontTx/>
              <a:buChar char="-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examinar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ficar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atento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sinais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sardas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mudem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aspeto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isso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aconteça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consultar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0087BF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1560" y="638678"/>
            <a:ext cx="7920880" cy="918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Cuidados a ter: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3533775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946"/>
          <a:stretch/>
        </p:blipFill>
        <p:spPr bwMode="auto">
          <a:xfrm>
            <a:off x="1569998" y="4070107"/>
            <a:ext cx="2719155" cy="260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465</Words>
  <Application>Microsoft Office PowerPoint</Application>
  <PresentationFormat>Apresentação no Ecrã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96</cp:revision>
  <dcterms:created xsi:type="dcterms:W3CDTF">2009-09-27T18:49:07Z</dcterms:created>
  <dcterms:modified xsi:type="dcterms:W3CDTF">2014-06-04T15:48:12Z</dcterms:modified>
</cp:coreProperties>
</file>