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8" r:id="rId2"/>
    <p:sldId id="283" r:id="rId3"/>
    <p:sldId id="300" r:id="rId4"/>
    <p:sldId id="301" r:id="rId5"/>
    <p:sldId id="302" r:id="rId6"/>
    <p:sldId id="303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FFFF"/>
    <a:srgbClr val="0096D2"/>
    <a:srgbClr val="00AAEE"/>
    <a:srgbClr val="FF7D7D"/>
    <a:srgbClr val="FF3B3B"/>
    <a:srgbClr val="FFFFA3"/>
    <a:srgbClr val="5FBB46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ecológica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32495"/>
            <a:ext cx="9144000" cy="452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51520" y="1052736"/>
            <a:ext cx="8640960" cy="8925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ecológica</a:t>
            </a:r>
            <a:endParaRPr lang="pt-PT" sz="5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47564" y="1340768"/>
            <a:ext cx="77408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ecólogos reconhecem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dois tipos de sucessão ecológica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dependendo das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condições existentes no início do processo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primária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– as comunidades estabelecem-se,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gradualmente, 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locais onde previamente não existia solo nem seres vivos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secundária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– inicia-se numa área onde as comunidades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organismos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foram perturbadas, removidas ou destruídas, mas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onde ainda é possível observar a presença de solo ou sedimentos.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1829723"/>
            <a:ext cx="815490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Uma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sucessão primária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inicia-se onde não existe solo, como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por exemplo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numa zona rochosa que fica exposta devido à regressão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um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glaciar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numa escoada de lava que entretanto arrefeceu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Vamos tentar perceber como se forma e evolui, por exemplo,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uma floresta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primária</a:t>
            </a:r>
          </a:p>
        </p:txBody>
      </p:sp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537" y="2464321"/>
            <a:ext cx="7200800" cy="4071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3857092" y="800125"/>
            <a:ext cx="5107396" cy="1692771"/>
          </a:xfrm>
          <a:prstGeom prst="rect">
            <a:avLst/>
          </a:prstGeom>
          <a:solidFill>
            <a:schemeClr val="bg1"/>
          </a:solidFill>
          <a:ln w="19050">
            <a:solidFill>
              <a:srgbClr val="0087B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novas comunidades exploram melhor os recursos, pelo que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 comunidades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pioneiras acabam por ser, quase totalmente,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substituídas. Ao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longo do tempo, os seres vivos continuarão a contribuir para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 fragmentação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da rocha e para o aumento da matéria orgânica no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solo, que se vai tornando cada vez mais profundo e fértil. Se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não ocorrerem perturbações ou destruição das comunidades, o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que inicialmente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era apenas rocha nua dá origem a uma complexa floresta.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211960" y="5920824"/>
            <a:ext cx="482453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Os primeiros organismos a colonizar este tipo de ambiente chamam-se </a:t>
            </a:r>
            <a:r>
              <a:rPr lang="pt-PT" sz="1300" b="1" dirty="0">
                <a:latin typeface="Arial" panose="020B0604020202020204" pitchFamily="34" charset="0"/>
                <a:cs typeface="Arial" panose="020B0604020202020204" pitchFamily="34" charset="0"/>
              </a:rPr>
              <a:t>espécies pioneiras 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e são, normalmente, líquenes e/ou musgos. Estes organismos conseguem suportar a falta de água, de solo e elevadas amplitudes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térmicas.</a:t>
            </a:r>
            <a:endParaRPr lang="pt-PT" sz="1300" dirty="0"/>
          </a:p>
        </p:txBody>
      </p:sp>
      <p:cxnSp>
        <p:nvCxnSpPr>
          <p:cNvPr id="9" name="Conexão recta 8"/>
          <p:cNvCxnSpPr/>
          <p:nvPr/>
        </p:nvCxnSpPr>
        <p:spPr>
          <a:xfrm>
            <a:off x="3203848" y="5229200"/>
            <a:ext cx="1008112" cy="1077988"/>
          </a:xfrm>
          <a:prstGeom prst="line">
            <a:avLst/>
          </a:prstGeom>
          <a:ln w="19050">
            <a:solidFill>
              <a:srgbClr val="0087B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ângulo 9"/>
          <p:cNvSpPr/>
          <p:nvPr/>
        </p:nvSpPr>
        <p:spPr>
          <a:xfrm>
            <a:off x="184684" y="2083569"/>
            <a:ext cx="3528392" cy="1892826"/>
          </a:xfrm>
          <a:prstGeom prst="rect">
            <a:avLst/>
          </a:prstGeom>
          <a:ln w="19050">
            <a:solidFill>
              <a:srgbClr val="0087B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Os líquenes e os musgos iniciam a </a:t>
            </a:r>
            <a:r>
              <a:rPr lang="pt-PT" sz="1300" b="1" dirty="0">
                <a:latin typeface="Arial" panose="020B0604020202020204" pitchFamily="34" charset="0"/>
                <a:cs typeface="Arial" panose="020B0604020202020204" pitchFamily="34" charset="0"/>
              </a:rPr>
              <a:t>formação do solo</a:t>
            </a:r>
            <a:r>
              <a:rPr lang="pt-PT" sz="1300" dirty="0">
                <a:latin typeface="Arial" panose="020B0604020202020204" pitchFamily="34" charset="0"/>
                <a:cs typeface="Arial" panose="020B0604020202020204" pitchFamily="34" charset="0"/>
              </a:rPr>
              <a:t>: retêm partículas transportadas pelo vento, produzem matéria orgânica e libertam ácidos, que contribuem para a meteorização da rocha. O processo é muito lento: o solo forma-se à medida que partículas minerais se acumulam, juntamente com a matéria orgânica produzida 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pelas</a:t>
            </a:r>
          </a:p>
          <a:p>
            <a:pPr algn="just"/>
            <a:r>
              <a:rPr lang="pt-PT" sz="1300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espécies </a:t>
            </a:r>
            <a:r>
              <a:rPr lang="pt-PT" sz="1300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pioneiras</a:t>
            </a:r>
            <a:r>
              <a:rPr lang="pt-PT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Conexão recta 12"/>
          <p:cNvCxnSpPr>
            <a:endCxn id="10" idx="2"/>
          </p:cNvCxnSpPr>
          <p:nvPr/>
        </p:nvCxnSpPr>
        <p:spPr>
          <a:xfrm flipH="1" flipV="1">
            <a:off x="1948880" y="3976395"/>
            <a:ext cx="1687016" cy="748749"/>
          </a:xfrm>
          <a:prstGeom prst="line">
            <a:avLst/>
          </a:prstGeom>
          <a:ln w="19050">
            <a:solidFill>
              <a:srgbClr val="0087B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 flipH="1" flipV="1">
            <a:off x="4751512" y="2506633"/>
            <a:ext cx="324544" cy="1498431"/>
          </a:xfrm>
          <a:prstGeom prst="line">
            <a:avLst/>
          </a:prstGeom>
          <a:ln w="19050">
            <a:solidFill>
              <a:srgbClr val="0087B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18"/>
          <p:cNvCxnSpPr/>
          <p:nvPr/>
        </p:nvCxnSpPr>
        <p:spPr>
          <a:xfrm flipH="1" flipV="1">
            <a:off x="4751512" y="2492897"/>
            <a:ext cx="1188640" cy="936103"/>
          </a:xfrm>
          <a:prstGeom prst="line">
            <a:avLst/>
          </a:prstGeom>
          <a:ln w="19050">
            <a:solidFill>
              <a:srgbClr val="0087B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20"/>
          <p:cNvCxnSpPr/>
          <p:nvPr/>
        </p:nvCxnSpPr>
        <p:spPr>
          <a:xfrm flipH="1" flipV="1">
            <a:off x="4751512" y="2492898"/>
            <a:ext cx="2052736" cy="468050"/>
          </a:xfrm>
          <a:prstGeom prst="line">
            <a:avLst/>
          </a:prstGeom>
          <a:ln w="19050">
            <a:solidFill>
              <a:srgbClr val="0087BF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4"/>
          <p:cNvSpPr/>
          <p:nvPr/>
        </p:nvSpPr>
        <p:spPr>
          <a:xfrm>
            <a:off x="-180528" y="961564"/>
            <a:ext cx="39064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primária</a:t>
            </a:r>
          </a:p>
        </p:txBody>
      </p:sp>
    </p:spTree>
    <p:extLst>
      <p:ext uri="{BB962C8B-B14F-4D97-AF65-F5344CB8AC3E}">
        <p14:creationId xmlns:p14="http://schemas.microsoft.com/office/powerpoint/2010/main" val="99241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63118"/>
            <a:ext cx="6946372" cy="407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980728"/>
            <a:ext cx="81549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sucessão secundária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início numa área em que 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comunidades previamente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existentes foram total ou parcialmente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destruídas, mas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em que o solo se mantém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facto de existir solo contribui para que a sucessão secundária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decorra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forma mais rápida do que a sucessão primária. Nesses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solos podem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ainda existir alguns microrganismos e sementes, bolbos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outras estruturas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que permitem a recolonização.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476672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Sucessão </a:t>
            </a:r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secundária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980728"/>
            <a:ext cx="81549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Segundo alguns ecólogos, ambas as sucessões – primária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secundária –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tendem para o estabelecimento de comunidades estáveis, ou seja,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persistem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indefinidamente – comunidade clímax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vários estádios de uma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sucessão apresentam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grandes diferenças no que se refere, por exemplo,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biodiversidade, estrutura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trófica, ou reciclagem dos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nutrientes.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29" y="3979731"/>
            <a:ext cx="8170143" cy="211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7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431</Words>
  <Application>Microsoft Office PowerPoint</Application>
  <PresentationFormat>Apresentação no Ecrã (4:3)</PresentationFormat>
  <Paragraphs>22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168</cp:revision>
  <dcterms:created xsi:type="dcterms:W3CDTF">2014-02-07T16:37:28Z</dcterms:created>
  <dcterms:modified xsi:type="dcterms:W3CDTF">2014-06-06T14:04:22Z</dcterms:modified>
</cp:coreProperties>
</file>