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68" r:id="rId2"/>
    <p:sldId id="283" r:id="rId3"/>
    <p:sldId id="285" r:id="rId4"/>
    <p:sldId id="292" r:id="rId5"/>
    <p:sldId id="294" r:id="rId6"/>
    <p:sldId id="295" r:id="rId7"/>
    <p:sldId id="296" r:id="rId8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FBB46"/>
    <a:srgbClr val="555555"/>
    <a:srgbClr val="FFFFFF"/>
    <a:srgbClr val="96C832"/>
    <a:srgbClr val="0087BF"/>
    <a:srgbClr val="006086"/>
    <a:srgbClr val="007CA8"/>
    <a:srgbClr val="FFFFAF"/>
    <a:srgbClr val="FFFF66"/>
    <a:srgbClr val="009E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040" y="15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interSettings" Target="printerSettings/printerSettings1.bin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F60E9B-0173-4FB1-8395-23718530F79E}" type="datetimeFigureOut">
              <a:rPr lang="pt-PT" smtClean="0"/>
              <a:t>06/06/14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AD28D0-EB7A-4D67-BBFC-1EB7D67C8589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2442993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Faça clique para editar o estilo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0C50B-3460-4C58-B89B-7D25656D1650}" type="datetimeFigureOut">
              <a:rPr lang="pt-PT" smtClean="0"/>
              <a:t>06/06/14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78145-2E7F-4A00-9930-F35883131D9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7461591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0C50B-3460-4C58-B89B-7D25656D1650}" type="datetimeFigureOut">
              <a:rPr lang="pt-PT" smtClean="0"/>
              <a:t>06/06/14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78145-2E7F-4A00-9930-F35883131D9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8618916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0C50B-3460-4C58-B89B-7D25656D1650}" type="datetimeFigureOut">
              <a:rPr lang="pt-PT" smtClean="0"/>
              <a:t>06/06/14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78145-2E7F-4A00-9930-F35883131D9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583817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0C50B-3460-4C58-B89B-7D25656D1650}" type="datetimeFigureOut">
              <a:rPr lang="pt-PT" smtClean="0"/>
              <a:t>06/06/14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78145-2E7F-4A00-9930-F35883131D9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1375629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0C50B-3460-4C58-B89B-7D25656D1650}" type="datetimeFigureOut">
              <a:rPr lang="pt-PT" smtClean="0"/>
              <a:t>06/06/14</a:t>
            </a:fld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78145-2E7F-4A00-9930-F35883131D9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3243043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0C50B-3460-4C58-B89B-7D25656D1650}" type="datetimeFigureOut">
              <a:rPr lang="pt-PT" smtClean="0"/>
              <a:t>06/06/14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78145-2E7F-4A00-9930-F35883131D9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2153159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0C50B-3460-4C58-B89B-7D25656D1650}" type="datetimeFigureOut">
              <a:rPr lang="pt-PT" smtClean="0"/>
              <a:t>06/06/14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78145-2E7F-4A00-9930-F35883131D9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0145960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0C50B-3460-4C58-B89B-7D25656D1650}" type="datetimeFigureOut">
              <a:rPr lang="pt-PT" smtClean="0"/>
              <a:t>06/06/14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78145-2E7F-4A00-9930-F35883131D9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2459839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0C50B-3460-4C58-B89B-7D25656D1650}" type="datetimeFigureOut">
              <a:rPr lang="pt-PT" smtClean="0"/>
              <a:t>06/06/14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78145-2E7F-4A00-9930-F35883131D9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066194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0C50B-3460-4C58-B89B-7D25656D1650}" type="datetimeFigureOut">
              <a:rPr lang="pt-PT" smtClean="0"/>
              <a:t>06/06/14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78145-2E7F-4A00-9930-F35883131D9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1651337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0C50B-3460-4C58-B89B-7D25656D1650}" type="datetimeFigureOut">
              <a:rPr lang="pt-PT" smtClean="0"/>
              <a:t>06/06/14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78145-2E7F-4A00-9930-F35883131D9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6069994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00C50B-3460-4C58-B89B-7D25656D1650}" type="datetimeFigureOut">
              <a:rPr lang="pt-PT" smtClean="0"/>
              <a:t>06/06/14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378145-2E7F-4A00-9930-F35883131D9C}" type="slidenum">
              <a:rPr lang="pt-PT" smtClean="0"/>
              <a:t>‹#›</a:t>
            </a:fld>
            <a:endParaRPr lang="pt-PT"/>
          </a:p>
        </p:txBody>
      </p:sp>
      <p:pic>
        <p:nvPicPr>
          <p:cNvPr id="7" name="Imagem 6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2440" y="188640"/>
            <a:ext cx="387532" cy="473650"/>
          </a:xfrm>
          <a:prstGeom prst="rect">
            <a:avLst/>
          </a:prstGeom>
        </p:spPr>
      </p:pic>
      <p:sp>
        <p:nvSpPr>
          <p:cNvPr id="11" name="Caixa de Texto 2"/>
          <p:cNvSpPr txBox="1">
            <a:spLocks noChangeArrowheads="1"/>
          </p:cNvSpPr>
          <p:nvPr userDrawn="1"/>
        </p:nvSpPr>
        <p:spPr bwMode="auto">
          <a:xfrm>
            <a:off x="3637252" y="6613321"/>
            <a:ext cx="5471252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 algn="r">
              <a:spcAft>
                <a:spcPts val="0"/>
              </a:spcAft>
            </a:pPr>
            <a:r>
              <a:rPr lang="pt-PT" sz="700" b="1" dirty="0" smtClean="0">
                <a:solidFill>
                  <a:srgbClr val="555555"/>
                </a:solidFill>
                <a:effectLst/>
                <a:latin typeface="Arial"/>
                <a:ea typeface="Times New Roman"/>
              </a:rPr>
              <a:t>Exploratório </a:t>
            </a:r>
            <a:r>
              <a:rPr lang="pt-PT" sz="700" b="1" dirty="0">
                <a:solidFill>
                  <a:srgbClr val="555555"/>
                </a:solidFill>
                <a:effectLst/>
                <a:latin typeface="Arial"/>
                <a:ea typeface="Times New Roman"/>
              </a:rPr>
              <a:t>8 </a:t>
            </a:r>
            <a:r>
              <a:rPr lang="pt-PT" sz="700" b="1" dirty="0" smtClean="0">
                <a:solidFill>
                  <a:srgbClr val="96C832"/>
                </a:solidFill>
                <a:effectLst/>
                <a:latin typeface="Arial"/>
                <a:ea typeface="Times New Roman"/>
              </a:rPr>
              <a:t>│</a:t>
            </a:r>
            <a:r>
              <a:rPr lang="pt-PT" sz="700" dirty="0" smtClean="0">
                <a:solidFill>
                  <a:srgbClr val="555555"/>
                </a:solidFill>
                <a:effectLst/>
                <a:latin typeface="Arial"/>
                <a:ea typeface="Times New Roman"/>
              </a:rPr>
              <a:t>Carlos D. Pereira </a:t>
            </a:r>
            <a:r>
              <a:rPr lang="pt-PT" sz="700" b="1" dirty="0" smtClean="0">
                <a:solidFill>
                  <a:srgbClr val="96C832"/>
                </a:solidFill>
                <a:effectLst/>
                <a:latin typeface="Arial"/>
                <a:ea typeface="Times New Roman"/>
              </a:rPr>
              <a:t>•</a:t>
            </a:r>
            <a:r>
              <a:rPr lang="pt-PT" sz="700" dirty="0" smtClean="0">
                <a:effectLst/>
                <a:latin typeface="Arial"/>
                <a:ea typeface="Times New Roman"/>
              </a:rPr>
              <a:t> </a:t>
            </a:r>
            <a:r>
              <a:rPr lang="pt-PT" sz="700" kern="1200" dirty="0" smtClean="0">
                <a:solidFill>
                  <a:srgbClr val="555555"/>
                </a:solidFill>
                <a:effectLst/>
                <a:latin typeface="Arial"/>
                <a:ea typeface="Times New Roman"/>
                <a:cs typeface="+mn-cs"/>
              </a:rPr>
              <a:t>Gabriela Pintão </a:t>
            </a:r>
            <a:r>
              <a:rPr lang="pt-PT" sz="700" b="1" dirty="0" smtClean="0">
                <a:solidFill>
                  <a:srgbClr val="96C832"/>
                </a:solidFill>
                <a:effectLst/>
                <a:latin typeface="Arial"/>
                <a:ea typeface="Times New Roman"/>
              </a:rPr>
              <a:t>• </a:t>
            </a:r>
            <a:r>
              <a:rPr lang="pt-PT" sz="700" kern="1200" dirty="0" smtClean="0">
                <a:solidFill>
                  <a:srgbClr val="555555"/>
                </a:solidFill>
                <a:effectLst/>
                <a:latin typeface="Arial"/>
                <a:ea typeface="Times New Roman"/>
                <a:cs typeface="+mn-cs"/>
              </a:rPr>
              <a:t>Joana C. Ramos</a:t>
            </a:r>
            <a:r>
              <a:rPr lang="pt-PT" sz="700" b="1" dirty="0" smtClean="0">
                <a:solidFill>
                  <a:srgbClr val="96C832"/>
                </a:solidFill>
                <a:effectLst/>
                <a:latin typeface="Arial"/>
                <a:ea typeface="Times New Roman"/>
              </a:rPr>
              <a:t> • </a:t>
            </a:r>
            <a:r>
              <a:rPr lang="pt-PT" sz="700" kern="1200" dirty="0" smtClean="0">
                <a:solidFill>
                  <a:srgbClr val="555555"/>
                </a:solidFill>
                <a:effectLst/>
                <a:latin typeface="Arial"/>
                <a:ea typeface="Times New Roman"/>
                <a:cs typeface="+mn-cs"/>
              </a:rPr>
              <a:t>José M. Machado</a:t>
            </a:r>
            <a:endParaRPr lang="pt-PT" sz="700" kern="1200" dirty="0">
              <a:solidFill>
                <a:srgbClr val="555555"/>
              </a:solidFill>
              <a:effectLst/>
              <a:latin typeface="Arial"/>
              <a:ea typeface="Times New Roman"/>
              <a:cs typeface="+mn-cs"/>
            </a:endParaRPr>
          </a:p>
        </p:txBody>
      </p:sp>
      <p:sp>
        <p:nvSpPr>
          <p:cNvPr id="9" name="Rectângulo 8"/>
          <p:cNvSpPr/>
          <p:nvPr userDrawn="1"/>
        </p:nvSpPr>
        <p:spPr>
          <a:xfrm>
            <a:off x="107504" y="103758"/>
            <a:ext cx="771291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1200" b="1" dirty="0">
                <a:solidFill>
                  <a:srgbClr val="5FBB4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pt-PT" sz="1200" b="1" dirty="0" smtClean="0">
                <a:solidFill>
                  <a:srgbClr val="5FBB4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ondições que permitem a existência de vida na terra</a:t>
            </a:r>
            <a:endParaRPr lang="pt-PT" sz="1200" b="1" dirty="0">
              <a:solidFill>
                <a:srgbClr val="5FBB4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6336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ângulo 2"/>
          <p:cNvSpPr/>
          <p:nvPr/>
        </p:nvSpPr>
        <p:spPr>
          <a:xfrm>
            <a:off x="348891" y="1052736"/>
            <a:ext cx="8424936" cy="3785652"/>
          </a:xfrm>
          <a:prstGeom prst="rect">
            <a:avLst/>
          </a:prstGeom>
          <a:solidFill>
            <a:srgbClr val="FFFFFF">
              <a:alpha val="69804"/>
            </a:srgbClr>
          </a:solidFill>
        </p:spPr>
        <p:txBody>
          <a:bodyPr wrap="square">
            <a:spAutoFit/>
          </a:bodyPr>
          <a:lstStyle/>
          <a:p>
            <a:r>
              <a:rPr lang="pt-PT" sz="4800" b="1" dirty="0">
                <a:solidFill>
                  <a:srgbClr val="5FBB4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Condições que </a:t>
            </a:r>
            <a:endParaRPr lang="pt-PT" sz="4800" b="1" dirty="0" smtClean="0">
              <a:solidFill>
                <a:srgbClr val="5FBB4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PT" sz="4800" b="1" dirty="0">
                <a:solidFill>
                  <a:srgbClr val="5FBB4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pt-PT" sz="4800" b="1" dirty="0" smtClean="0">
                <a:solidFill>
                  <a:srgbClr val="5FBB4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ermitem a </a:t>
            </a:r>
          </a:p>
          <a:p>
            <a:r>
              <a:rPr lang="pt-PT" sz="4800" b="1" dirty="0" smtClean="0">
                <a:solidFill>
                  <a:srgbClr val="5FBB4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existência </a:t>
            </a:r>
          </a:p>
          <a:p>
            <a:r>
              <a:rPr lang="pt-PT" sz="4800" b="1" dirty="0" smtClean="0">
                <a:solidFill>
                  <a:srgbClr val="5FBB4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pt-PT" sz="4800" b="1" dirty="0">
                <a:solidFill>
                  <a:srgbClr val="5FBB4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vida </a:t>
            </a:r>
            <a:r>
              <a:rPr lang="pt-PT" sz="4800" b="1" dirty="0" smtClean="0">
                <a:solidFill>
                  <a:srgbClr val="5FBB4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 </a:t>
            </a:r>
          </a:p>
          <a:p>
            <a:r>
              <a:rPr lang="pt-PT" sz="4800" b="1" dirty="0" smtClean="0">
                <a:solidFill>
                  <a:srgbClr val="5FBB4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Terra</a:t>
            </a:r>
            <a:endParaRPr lang="pt-PT" sz="4800" b="1" dirty="0">
              <a:solidFill>
                <a:srgbClr val="5FBB4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1988840"/>
            <a:ext cx="5304333" cy="5340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027155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345831" y="3450509"/>
            <a:ext cx="3798142" cy="3404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2" y="3573016"/>
            <a:ext cx="1832104" cy="32716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ângulo 3"/>
          <p:cNvSpPr/>
          <p:nvPr/>
        </p:nvSpPr>
        <p:spPr>
          <a:xfrm>
            <a:off x="539552" y="980728"/>
            <a:ext cx="7848872" cy="28161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A Terra é um planeta cheio de vida. Em qualquer local da Terra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onde te 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encontres, se olhares atentamente ao teu redor, poderás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observar uma 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enorme diversidade de seres vivos. Mesmo quando parecem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não existir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, eles estão lá e podem:</a:t>
            </a:r>
          </a:p>
          <a:p>
            <a:pPr marL="285750" indent="-285750" algn="just">
              <a:spcBef>
                <a:spcPts val="600"/>
              </a:spcBef>
              <a:buClr>
                <a:srgbClr val="5FBB46"/>
              </a:buClr>
              <a:buFont typeface="Arial" panose="020B0604020202020204" pitchFamily="34" charset="0"/>
              <a:buChar char="•"/>
            </a:pP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possuir 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dimensões microscópicas;</a:t>
            </a:r>
          </a:p>
          <a:p>
            <a:pPr marL="285750" indent="-285750" algn="just">
              <a:spcBef>
                <a:spcPts val="600"/>
              </a:spcBef>
              <a:buClr>
                <a:srgbClr val="5FBB46"/>
              </a:buClr>
              <a:buFont typeface="Arial" panose="020B0604020202020204" pitchFamily="34" charset="0"/>
              <a:buChar char="•"/>
            </a:pP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apresentar 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formas que lhes permitem confundir-se com o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meio onde 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se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encontram;</a:t>
            </a:r>
            <a:endParaRPr lang="pt-PT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spcBef>
                <a:spcPts val="600"/>
              </a:spcBef>
              <a:buClr>
                <a:srgbClr val="5FBB46"/>
              </a:buClr>
              <a:buFont typeface="Arial" panose="020B0604020202020204" pitchFamily="34" charset="0"/>
              <a:buChar char="•"/>
            </a:pP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estar 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presentes mesmo nos lugares mais inóspitos, como o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fundo do oceano.</a:t>
            </a:r>
            <a:endParaRPr lang="pt-PT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ângulo 5"/>
          <p:cNvSpPr/>
          <p:nvPr/>
        </p:nvSpPr>
        <p:spPr>
          <a:xfrm>
            <a:off x="1745101" y="4989938"/>
            <a:ext cx="214513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1200" b="1" dirty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Um animal ou uma planta?</a:t>
            </a:r>
          </a:p>
        </p:txBody>
      </p:sp>
      <p:sp>
        <p:nvSpPr>
          <p:cNvPr id="7" name="Rectângulo 6"/>
          <p:cNvSpPr/>
          <p:nvPr/>
        </p:nvSpPr>
        <p:spPr>
          <a:xfrm>
            <a:off x="3059832" y="6154271"/>
            <a:ext cx="2286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PT" sz="1200" b="1" dirty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 peixes da família</a:t>
            </a:r>
          </a:p>
          <a:p>
            <a:pPr algn="r"/>
            <a:r>
              <a:rPr lang="pt-PT" sz="1200" b="1" i="1" dirty="0" err="1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Anarhichadidae</a:t>
            </a:r>
            <a:r>
              <a:rPr lang="pt-PT" sz="1200" b="1" dirty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vivem nas</a:t>
            </a:r>
          </a:p>
          <a:p>
            <a:pPr algn="r"/>
            <a:r>
              <a:rPr lang="pt-PT" sz="1200" b="1" dirty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profundezas do oceano.</a:t>
            </a:r>
          </a:p>
        </p:txBody>
      </p:sp>
    </p:spTree>
    <p:extLst>
      <p:ext uri="{BB962C8B-B14F-4D97-AF65-F5344CB8AC3E}">
        <p14:creationId xmlns:p14="http://schemas.microsoft.com/office/powerpoint/2010/main" val="41308333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ângulo 2"/>
          <p:cNvSpPr/>
          <p:nvPr/>
        </p:nvSpPr>
        <p:spPr>
          <a:xfrm>
            <a:off x="5292080" y="6434286"/>
            <a:ext cx="3816424" cy="404664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7" name="Rectângulo 6"/>
          <p:cNvSpPr/>
          <p:nvPr/>
        </p:nvSpPr>
        <p:spPr>
          <a:xfrm>
            <a:off x="611560" y="900009"/>
            <a:ext cx="792088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3200" b="1" dirty="0">
                <a:solidFill>
                  <a:srgbClr val="5FBB46"/>
                </a:solidFill>
                <a:latin typeface="Arial Narrow" pitchFamily="34" charset="0"/>
                <a:cs typeface="Arial" pitchFamily="34" charset="0"/>
              </a:rPr>
              <a:t>Distância da Terra ao </a:t>
            </a:r>
            <a:r>
              <a:rPr lang="pt-PT" sz="3200" b="1" dirty="0" smtClean="0">
                <a:solidFill>
                  <a:srgbClr val="5FBB46"/>
                </a:solidFill>
                <a:latin typeface="Arial Narrow" pitchFamily="34" charset="0"/>
                <a:cs typeface="Arial" pitchFamily="34" charset="0"/>
              </a:rPr>
              <a:t>Sol</a:t>
            </a:r>
            <a:endParaRPr lang="pt-PT" sz="3200" b="1" dirty="0">
              <a:solidFill>
                <a:srgbClr val="5FBB46"/>
              </a:solidFill>
              <a:latin typeface="Arial Narrow" pitchFamily="34" charset="0"/>
              <a:cs typeface="Arial" pitchFamily="34" charset="0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620688"/>
            <a:ext cx="1277016" cy="1285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ângulo 1"/>
          <p:cNvSpPr/>
          <p:nvPr/>
        </p:nvSpPr>
        <p:spPr>
          <a:xfrm>
            <a:off x="755576" y="1988840"/>
            <a:ext cx="7632848" cy="1248034"/>
          </a:xfrm>
          <a:prstGeom prst="rect">
            <a:avLst/>
          </a:prstGeom>
          <a:solidFill>
            <a:srgbClr val="FFFFFF">
              <a:alpha val="69804"/>
            </a:srgbClr>
          </a:solidFill>
        </p:spPr>
        <p:txBody>
          <a:bodyPr wrap="square">
            <a:spAutoFit/>
          </a:bodyPr>
          <a:lstStyle/>
          <a:p>
            <a:pPr algn="just">
              <a:lnSpc>
                <a:spcPts val="2300"/>
              </a:lnSpc>
            </a:pP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A distância a que a Terra se encontra do Sol contribui </a:t>
            </a:r>
            <a:r>
              <a:rPr lang="pt-PT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decisivamente para </a:t>
            </a: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a existência de vida. Os planetas que se encontram mais longe </a:t>
            </a:r>
            <a:r>
              <a:rPr lang="pt-PT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do Sol </a:t>
            </a: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possuem temperaturas médias muito baixas, variando entre os -30 °</a:t>
            </a:r>
            <a:r>
              <a:rPr lang="pt-PT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C de </a:t>
            </a: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Marte e os -205 °C de Neptuno. </a:t>
            </a:r>
            <a:endParaRPr lang="pt-PT" sz="17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08" t="8900" r="15848" b="15445"/>
          <a:stretch/>
        </p:blipFill>
        <p:spPr bwMode="auto">
          <a:xfrm>
            <a:off x="6372200" y="4149081"/>
            <a:ext cx="2691953" cy="2664296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ângulo 3"/>
          <p:cNvSpPr/>
          <p:nvPr/>
        </p:nvSpPr>
        <p:spPr>
          <a:xfrm>
            <a:off x="755576" y="3374072"/>
            <a:ext cx="5328592" cy="15670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2300"/>
              </a:lnSpc>
            </a:pP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Por sua vez, Mercúrio e Vénus apresentam temperaturas médias muito elevadas. A temperatura média à superfície da Terra — aproximadamente   14 °C — permite a existência de abundantes massas de água no estado líquido.</a:t>
            </a:r>
          </a:p>
        </p:txBody>
      </p:sp>
    </p:spTree>
    <p:extLst>
      <p:ext uri="{BB962C8B-B14F-4D97-AF65-F5344CB8AC3E}">
        <p14:creationId xmlns:p14="http://schemas.microsoft.com/office/powerpoint/2010/main" val="38669467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ângulo 6"/>
          <p:cNvSpPr/>
          <p:nvPr/>
        </p:nvSpPr>
        <p:spPr>
          <a:xfrm>
            <a:off x="5292080" y="6434286"/>
            <a:ext cx="3816424" cy="404664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" name="Rectângulo 2"/>
          <p:cNvSpPr/>
          <p:nvPr/>
        </p:nvSpPr>
        <p:spPr>
          <a:xfrm>
            <a:off x="611560" y="900009"/>
            <a:ext cx="792088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3200" b="1" dirty="0" smtClean="0">
                <a:solidFill>
                  <a:srgbClr val="5FBB46"/>
                </a:solidFill>
                <a:latin typeface="Arial Narrow" pitchFamily="34" charset="0"/>
                <a:cs typeface="Arial" pitchFamily="34" charset="0"/>
              </a:rPr>
              <a:t>Água no estado líquido</a:t>
            </a:r>
            <a:endParaRPr lang="pt-PT" sz="3200" b="1" dirty="0">
              <a:solidFill>
                <a:srgbClr val="5FBB46"/>
              </a:solidFill>
              <a:latin typeface="Arial Narrow" pitchFamily="34" charset="0"/>
              <a:cs typeface="Arial" pitchFamily="34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4410" y="2804826"/>
            <a:ext cx="5211726" cy="3959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ângulo 3"/>
          <p:cNvSpPr/>
          <p:nvPr/>
        </p:nvSpPr>
        <p:spPr>
          <a:xfrm>
            <a:off x="683568" y="1604902"/>
            <a:ext cx="7776864" cy="12480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2300"/>
              </a:lnSpc>
            </a:pP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Todos os seres vivos possuem, na sua composição, uma elevada </a:t>
            </a:r>
            <a:r>
              <a:rPr lang="pt-PT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percentagem de </a:t>
            </a: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água. A água é fundamental para o metabolismo dos seres vivos, isto é, para o conjunto de reações químicas necessárias à manutenção da vida.</a:t>
            </a:r>
          </a:p>
        </p:txBody>
      </p:sp>
      <p:sp>
        <p:nvSpPr>
          <p:cNvPr id="5" name="Rectângulo 4"/>
          <p:cNvSpPr/>
          <p:nvPr/>
        </p:nvSpPr>
        <p:spPr>
          <a:xfrm>
            <a:off x="3528392" y="3356992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pt-PT" sz="1200" b="1" dirty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Percentagem de água </a:t>
            </a:r>
            <a:r>
              <a:rPr lang="pt-PT" sz="1200" b="1" dirty="0" smtClean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existente na </a:t>
            </a:r>
            <a:r>
              <a:rPr lang="pt-PT" sz="1200" b="1" dirty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composição de diferentes seres </a:t>
            </a:r>
            <a:r>
              <a:rPr lang="pt-PT" sz="1200" b="1" dirty="0" smtClean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vivos e </a:t>
            </a:r>
            <a:r>
              <a:rPr lang="pt-PT" sz="1200" b="1" dirty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 alguns órgãos </a:t>
            </a:r>
            <a:r>
              <a:rPr lang="pt-PT" sz="1200" b="1" dirty="0" smtClean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vegetais</a:t>
            </a:r>
            <a:endParaRPr lang="pt-PT" sz="1200" b="1" dirty="0">
              <a:solidFill>
                <a:srgbClr val="55555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40983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950"/>
          <a:stretch/>
        </p:blipFill>
        <p:spPr bwMode="auto">
          <a:xfrm>
            <a:off x="-6468" y="3664722"/>
            <a:ext cx="9144000" cy="31932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ângulo 2"/>
          <p:cNvSpPr/>
          <p:nvPr/>
        </p:nvSpPr>
        <p:spPr>
          <a:xfrm>
            <a:off x="611560" y="900009"/>
            <a:ext cx="792088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3200" b="1" dirty="0" smtClean="0">
                <a:solidFill>
                  <a:srgbClr val="5FBB46"/>
                </a:solidFill>
                <a:latin typeface="Arial Narrow" pitchFamily="34" charset="0"/>
                <a:cs typeface="Arial" pitchFamily="34" charset="0"/>
              </a:rPr>
              <a:t>Água no estado líquido</a:t>
            </a:r>
            <a:endParaRPr lang="pt-PT" sz="3200" b="1" dirty="0">
              <a:solidFill>
                <a:srgbClr val="5FBB46"/>
              </a:solidFill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4" name="Rectângulo 3"/>
          <p:cNvSpPr/>
          <p:nvPr/>
        </p:nvSpPr>
        <p:spPr>
          <a:xfrm>
            <a:off x="683568" y="1807085"/>
            <a:ext cx="7776864" cy="18379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2300"/>
              </a:lnSpc>
            </a:pP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A vida na Terra surgiu no ambiente aquático, uma vez que fora </a:t>
            </a:r>
            <a:r>
              <a:rPr lang="pt-PT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de água </a:t>
            </a: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não existiam condições para a existência de vida. </a:t>
            </a:r>
            <a:endParaRPr lang="pt-PT" sz="17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2300"/>
              </a:lnSpc>
            </a:pPr>
            <a:endParaRPr lang="pt-PT" sz="1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2300"/>
              </a:lnSpc>
            </a:pPr>
            <a:r>
              <a:rPr lang="pt-PT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Como </a:t>
            </a: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irás </a:t>
            </a:r>
            <a:r>
              <a:rPr lang="pt-PT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perceber, se </a:t>
            </a: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os primeiros seres vivos não tivessem surgido na água e </a:t>
            </a:r>
            <a:r>
              <a:rPr lang="pt-PT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se não </a:t>
            </a: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tivessem surgido seres fotossintéticos, não se teriam criado </a:t>
            </a:r>
            <a:r>
              <a:rPr lang="pt-PT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condições para </a:t>
            </a: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a existência de vida no ambiente terrestre.</a:t>
            </a:r>
          </a:p>
        </p:txBody>
      </p:sp>
    </p:spTree>
    <p:extLst>
      <p:ext uri="{BB962C8B-B14F-4D97-AF65-F5344CB8AC3E}">
        <p14:creationId xmlns:p14="http://schemas.microsoft.com/office/powerpoint/2010/main" val="18136309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ângulo 1"/>
          <p:cNvSpPr/>
          <p:nvPr/>
        </p:nvSpPr>
        <p:spPr>
          <a:xfrm>
            <a:off x="611560" y="900009"/>
            <a:ext cx="792088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3200" b="1" dirty="0" smtClean="0">
                <a:solidFill>
                  <a:srgbClr val="5FBB46"/>
                </a:solidFill>
                <a:latin typeface="Arial Narrow" pitchFamily="34" charset="0"/>
                <a:cs typeface="Arial" pitchFamily="34" charset="0"/>
              </a:rPr>
              <a:t>Atmosfera</a:t>
            </a:r>
            <a:endParaRPr lang="pt-PT" sz="3200" b="1" dirty="0">
              <a:solidFill>
                <a:srgbClr val="5FBB46"/>
              </a:solidFill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3" name="Rectângulo 2"/>
          <p:cNvSpPr/>
          <p:nvPr/>
        </p:nvSpPr>
        <p:spPr>
          <a:xfrm>
            <a:off x="683568" y="1807085"/>
            <a:ext cx="7776864" cy="9716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2300"/>
              </a:lnSpc>
            </a:pP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A atmosfera da Terra </a:t>
            </a:r>
            <a:r>
              <a:rPr lang="pt-PT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é </a:t>
            </a: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composta por </a:t>
            </a:r>
            <a:r>
              <a:rPr lang="pt-PT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gases pesados</a:t>
            </a:r>
            <a:r>
              <a:rPr lang="pt-PT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, como </a:t>
            </a: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o dióxido de carbono (CO</a:t>
            </a:r>
            <a:r>
              <a:rPr lang="pt-PT" sz="1700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), o oxigénio (O</a:t>
            </a:r>
            <a:r>
              <a:rPr lang="pt-PT" sz="1700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), o metano (CH</a:t>
            </a:r>
            <a:r>
              <a:rPr lang="pt-PT" sz="1700" baseline="-25000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), </a:t>
            </a:r>
            <a:r>
              <a:rPr lang="pt-PT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o vapor </a:t>
            </a: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de água (H</a:t>
            </a:r>
            <a:r>
              <a:rPr lang="pt-PT" sz="1700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O) e o azoto (</a:t>
            </a:r>
            <a:r>
              <a:rPr lang="pt-PT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pt-PT" sz="1700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pt-PT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  <a:endParaRPr lang="pt-PT" sz="1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0139" y="3112389"/>
            <a:ext cx="3743722" cy="31828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036016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ângulo 5"/>
          <p:cNvSpPr/>
          <p:nvPr/>
        </p:nvSpPr>
        <p:spPr>
          <a:xfrm>
            <a:off x="5292080" y="6434286"/>
            <a:ext cx="3816424" cy="404664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" name="Rectângulo 1"/>
          <p:cNvSpPr/>
          <p:nvPr/>
        </p:nvSpPr>
        <p:spPr>
          <a:xfrm>
            <a:off x="611560" y="764704"/>
            <a:ext cx="792088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3200" b="1" dirty="0" smtClean="0">
                <a:solidFill>
                  <a:srgbClr val="5FBB46"/>
                </a:solidFill>
                <a:latin typeface="Arial Narrow" pitchFamily="34" charset="0"/>
                <a:cs typeface="Arial" pitchFamily="34" charset="0"/>
              </a:rPr>
              <a:t>Atmosfera</a:t>
            </a:r>
            <a:endParaRPr lang="pt-PT" sz="3200" b="1" dirty="0">
              <a:solidFill>
                <a:srgbClr val="5FBB46"/>
              </a:solidFill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3" name="Rectângulo 2"/>
          <p:cNvSpPr/>
          <p:nvPr/>
        </p:nvSpPr>
        <p:spPr>
          <a:xfrm>
            <a:off x="683568" y="1484784"/>
            <a:ext cx="7776864" cy="20159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2300"/>
              </a:lnSpc>
              <a:spcBef>
                <a:spcPts val="600"/>
              </a:spcBef>
            </a:pP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A composição da atmosfera da Terra </a:t>
            </a:r>
            <a:r>
              <a:rPr lang="pt-PT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é</a:t>
            </a:r>
            <a:r>
              <a:rPr lang="pt-PT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um fator </a:t>
            </a:r>
            <a:r>
              <a:rPr lang="pt-PT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importante para </a:t>
            </a: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a existência de vida, com vários gases que contribuem para </a:t>
            </a:r>
            <a:r>
              <a:rPr lang="pt-PT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o </a:t>
            </a:r>
            <a:r>
              <a:rPr lang="pt-PT" sz="1700" b="1" dirty="0" smtClean="0">
                <a:solidFill>
                  <a:srgbClr val="FF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efeito </a:t>
            </a:r>
            <a:r>
              <a:rPr lang="pt-PT" sz="1700" b="1" dirty="0">
                <a:solidFill>
                  <a:srgbClr val="FF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pt-PT" sz="1700" b="1" dirty="0" smtClean="0">
                <a:solidFill>
                  <a:srgbClr val="FF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estufa</a:t>
            </a:r>
            <a:r>
              <a:rPr lang="pt-PT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algn="just">
              <a:lnSpc>
                <a:spcPts val="2300"/>
              </a:lnSpc>
              <a:spcBef>
                <a:spcPts val="600"/>
              </a:spcBef>
            </a:pPr>
            <a:r>
              <a:rPr lang="pt-PT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Estes </a:t>
            </a: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gases impedem que parte da radiação </a:t>
            </a:r>
            <a:r>
              <a:rPr lang="pt-PT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solar que </a:t>
            </a: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é refletida pela Terra seja novamente enviada para o </a:t>
            </a:r>
            <a:r>
              <a:rPr lang="pt-PT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Espaço. </a:t>
            </a:r>
          </a:p>
          <a:p>
            <a:pPr algn="just">
              <a:lnSpc>
                <a:spcPts val="2300"/>
              </a:lnSpc>
              <a:spcBef>
                <a:spcPts val="600"/>
              </a:spcBef>
            </a:pPr>
            <a:r>
              <a:rPr lang="pt-PT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O </a:t>
            </a: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efeito de estufa contribui para o aumento da temperatura média </a:t>
            </a:r>
            <a:r>
              <a:rPr lang="pt-PT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da Terra </a:t>
            </a: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e para uma diminuição da variação diária da temperatura.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717032"/>
            <a:ext cx="6123062" cy="26045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ângulo 6"/>
          <p:cNvSpPr/>
          <p:nvPr/>
        </p:nvSpPr>
        <p:spPr>
          <a:xfrm>
            <a:off x="1099059" y="6238473"/>
            <a:ext cx="4572000" cy="43088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pt-PT" sz="1100" b="1" smtClean="0">
                <a:solidFill>
                  <a:srgbClr val="5FBB4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A. </a:t>
            </a:r>
            <a:r>
              <a:rPr lang="pt-PT" sz="1100" b="1" dirty="0" smtClean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Aquecimento do ar numa estufa.</a:t>
            </a:r>
          </a:p>
          <a:p>
            <a:pPr algn="ctr"/>
            <a:r>
              <a:rPr lang="pt-PT" sz="1100" b="1" dirty="0" smtClean="0">
                <a:solidFill>
                  <a:srgbClr val="5FBB4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B. </a:t>
            </a:r>
            <a:r>
              <a:rPr lang="pt-PT" sz="1100" b="1" dirty="0" smtClean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Efeito de estufa na Terra.</a:t>
            </a:r>
            <a:endParaRPr lang="pt-PT" sz="1100" b="1" dirty="0">
              <a:solidFill>
                <a:srgbClr val="55555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ângulo 3"/>
          <p:cNvSpPr/>
          <p:nvPr/>
        </p:nvSpPr>
        <p:spPr>
          <a:xfrm>
            <a:off x="251520" y="5877505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pt-PT" b="1" dirty="0">
                <a:solidFill>
                  <a:srgbClr val="5FBB4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A. </a:t>
            </a:r>
          </a:p>
        </p:txBody>
      </p:sp>
      <p:sp>
        <p:nvSpPr>
          <p:cNvPr id="9" name="Rectângulo 8"/>
          <p:cNvSpPr/>
          <p:nvPr/>
        </p:nvSpPr>
        <p:spPr>
          <a:xfrm>
            <a:off x="3347864" y="5878085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pt-PT" b="1" dirty="0" smtClean="0">
                <a:solidFill>
                  <a:srgbClr val="5FBB4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B. </a:t>
            </a:r>
            <a:endParaRPr lang="pt-PT" b="1" dirty="0">
              <a:solidFill>
                <a:srgbClr val="5FBB4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ângulo 4"/>
          <p:cNvSpPr/>
          <p:nvPr/>
        </p:nvSpPr>
        <p:spPr>
          <a:xfrm>
            <a:off x="6543625" y="4068192"/>
            <a:ext cx="2286000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1500" dirty="0">
                <a:latin typeface="Arial" panose="020B0604020202020204" pitchFamily="34" charset="0"/>
                <a:cs typeface="Arial" panose="020B0604020202020204" pitchFamily="34" charset="0"/>
              </a:rPr>
              <a:t>A temperatura à superfície da Terra está relacionada com vários </a:t>
            </a:r>
            <a:r>
              <a:rPr lang="pt-PT" sz="1500" dirty="0" smtClean="0">
                <a:latin typeface="Arial" panose="020B0604020202020204" pitchFamily="34" charset="0"/>
                <a:cs typeface="Arial" panose="020B0604020202020204" pitchFamily="34" charset="0"/>
              </a:rPr>
              <a:t>fatores, entre </a:t>
            </a:r>
            <a:r>
              <a:rPr lang="pt-PT" sz="1500" dirty="0">
                <a:latin typeface="Arial" panose="020B0604020202020204" pitchFamily="34" charset="0"/>
                <a:cs typeface="Arial" panose="020B0604020202020204" pitchFamily="34" charset="0"/>
              </a:rPr>
              <a:t>os quais a quantidade de radiação solar que chega à Terra e </a:t>
            </a:r>
            <a:r>
              <a:rPr lang="pt-PT" sz="1500" dirty="0" smtClean="0">
                <a:latin typeface="Arial" panose="020B0604020202020204" pitchFamily="34" charset="0"/>
                <a:cs typeface="Arial" panose="020B0604020202020204" pitchFamily="34" charset="0"/>
              </a:rPr>
              <a:t>a quantidade </a:t>
            </a:r>
            <a:r>
              <a:rPr lang="pt-PT" sz="1500" dirty="0">
                <a:latin typeface="Arial" panose="020B0604020202020204" pitchFamily="34" charset="0"/>
                <a:cs typeface="Arial" panose="020B0604020202020204" pitchFamily="34" charset="0"/>
              </a:rPr>
              <a:t>de gases que contribuem para o efeito de estufa</a:t>
            </a:r>
          </a:p>
        </p:txBody>
      </p:sp>
    </p:spTree>
    <p:extLst>
      <p:ext uri="{BB962C8B-B14F-4D97-AF65-F5344CB8AC3E}">
        <p14:creationId xmlns:p14="http://schemas.microsoft.com/office/powerpoint/2010/main" val="158353732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440</TotalTime>
  <Words>497</Words>
  <Application>Microsoft Macintosh PowerPoint</Application>
  <PresentationFormat>On-screen Show (4:3)</PresentationFormat>
  <Paragraphs>34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Tema do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Bloco Grafico, LDA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Maria Lopes Santos</dc:creator>
  <cp:lastModifiedBy>.. ...</cp:lastModifiedBy>
  <cp:revision>98</cp:revision>
  <dcterms:created xsi:type="dcterms:W3CDTF">2014-02-07T16:37:28Z</dcterms:created>
  <dcterms:modified xsi:type="dcterms:W3CDTF">2014-06-06T07:40:52Z</dcterms:modified>
</cp:coreProperties>
</file>