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tiff" ContentType="image/tif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sldIdLst>
    <p:sldId id="256" r:id="rId2"/>
    <p:sldId id="263" r:id="rId3"/>
    <p:sldId id="281" r:id="rId4"/>
    <p:sldId id="283" r:id="rId5"/>
    <p:sldId id="284" r:id="rId6"/>
    <p:sldId id="285" r:id="rId7"/>
    <p:sldId id="286" r:id="rId8"/>
    <p:sldId id="282" r:id="rId9"/>
    <p:sldId id="276" r:id="rId10"/>
    <p:sldId id="277" r:id="rId11"/>
    <p:sldId id="257" r:id="rId12"/>
    <p:sldId id="278" r:id="rId13"/>
    <p:sldId id="287" r:id="rId14"/>
    <p:sldId id="280" r:id="rId15"/>
    <p:sldId id="290" r:id="rId16"/>
    <p:sldId id="288" r:id="rId17"/>
    <p:sldId id="289" r:id="rId18"/>
    <p:sldId id="298" r:id="rId19"/>
    <p:sldId id="299" r:id="rId20"/>
    <p:sldId id="294" r:id="rId21"/>
    <p:sldId id="292" r:id="rId22"/>
    <p:sldId id="301" r:id="rId23"/>
    <p:sldId id="295" r:id="rId24"/>
    <p:sldId id="296" r:id="rId25"/>
    <p:sldId id="293" r:id="rId26"/>
    <p:sldId id="300" r:id="rId27"/>
    <p:sldId id="303" r:id="rId28"/>
    <p:sldId id="302" r:id="rId29"/>
    <p:sldId id="304" r:id="rId30"/>
    <p:sldId id="259" r:id="rId31"/>
    <p:sldId id="305" r:id="rId32"/>
    <p:sldId id="306" r:id="rId33"/>
    <p:sldId id="275" r:id="rId34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41BDE5-8D38-46A4-BA66-1AD3C37B8908}" type="datetimeFigureOut">
              <a:rPr lang="pt-PT" smtClean="0"/>
              <a:pPr/>
              <a:t>16-11-2011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FE7246-0C06-46A7-B42F-4C3A3DCBB2B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8</a:t>
            </a:fld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9</a:t>
            </a:fld>
            <a:endParaRPr lang="pt-P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10</a:t>
            </a:fld>
            <a:endParaRPr lang="pt-P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11</a:t>
            </a:fld>
            <a:endParaRPr lang="pt-P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12</a:t>
            </a:fld>
            <a:endParaRPr lang="pt-P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14</a:t>
            </a:fld>
            <a:endParaRPr lang="pt-P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15</a:t>
            </a:fld>
            <a:endParaRPr lang="pt-P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16</a:t>
            </a:fld>
            <a:endParaRPr lang="pt-P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17</a:t>
            </a:fld>
            <a:endParaRPr lang="pt-P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18</a:t>
            </a:fld>
            <a:endParaRPr lang="pt-P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19</a:t>
            </a:fld>
            <a:endParaRPr lang="pt-P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21</a:t>
            </a:fld>
            <a:endParaRPr lang="pt-P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23</a:t>
            </a:fld>
            <a:endParaRPr lang="pt-P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24</a:t>
            </a:fld>
            <a:endParaRPr lang="pt-P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26</a:t>
            </a:fld>
            <a:endParaRPr lang="pt-PT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27</a:t>
            </a:fld>
            <a:endParaRPr lang="pt-PT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28</a:t>
            </a:fld>
            <a:endParaRPr lang="pt-PT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7246-0C06-46A7-B42F-4C3A3DCBB2B8}" type="slidenum">
              <a:rPr lang="pt-PT" smtClean="0"/>
              <a:pPr/>
              <a:t>29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28" name="Título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cxnSp>
        <p:nvCxnSpPr>
          <p:cNvPr id="8" name="Conexão rect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xão rect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Marcador de Posição da Data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806D0-5997-4DA0-B6DB-C2EF63F153BE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16" name="Marcador de Posição do Número do Diapositivo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7" name="Marcador de Posição do Rodapé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e Conteúdo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14" name="Marcador de Posição da Data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BE18C54-9A25-4DB1-A99C-989BB6D2B804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15" name="Marcador de Posição do Número do Diapositivo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6" name="Marcador de Posição do Rodapé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519BE-3710-4FAE-9302-566F667A4E55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cxnSp>
        <p:nvCxnSpPr>
          <p:cNvPr id="7" name="Conexão rect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A900-82F4-43D9-8B79-D99EE8CF074D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1" name="Marcador de Posição de Conteúdo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13" name="Marcador de Posição de Conteúdo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F7AB9-D7CA-4C25-8CA2-6FA3D45AC4D1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32" name="Marcador de Posição de Conteúdo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34" name="Marcador de Posição de Conteúdo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2" name="Marcador de Posição do Texto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cxnSp>
        <p:nvCxnSpPr>
          <p:cNvPr id="10" name="Conexão rect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xão rect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D569A-7318-4DAE-9706-32A932E5DEF0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7CE2-3CA9-429D-A225-4E8FC52D0FA9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Marcador de Posição de Conteúdo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31" name="Título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8" name="Marcador de Posição da Data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CA327FF-7154-47E3-A3D0-E55C3A03616A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0" name="Marcador de Posição do Rodapé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pt-PT" smtClean="0"/>
              <a:t>Clique no ícone para adicionar uma imagem</a:t>
            </a:r>
            <a:endParaRPr kumimoji="0" lang="en-US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8" name="Marcador de Posição da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93ACD-166D-4F21-B264-FF833BA6E6C3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0" name="Marcador de Posição do Rodapé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CE7F-1DCD-46D0-A42E-4315049689B8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7A77B-7FB8-40AD-89AD-31EA7FB4F5CE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Texto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24" name="Marcador de Posição da Data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6F89D9B-CAA9-41BF-AEC0-0644ACF3B3B0}" type="datetime1">
              <a:rPr lang="pt-PT" smtClean="0"/>
              <a:pPr/>
              <a:t>16-11-2011</a:t>
            </a:fld>
            <a:endParaRPr lang="pt-PT"/>
          </a:p>
        </p:txBody>
      </p:sp>
      <p:sp>
        <p:nvSpPr>
          <p:cNvPr id="10" name="Marcador de Posição do Rodapé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22" name="Marcador de Posição do Número do Diapositivo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0620674-C083-424A-A064-133DC011851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5" name="Marcador de Posição do Título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grupamontenegro.com/site/" TargetMode="External"/><Relationship Id="rId2" Type="http://schemas.openxmlformats.org/officeDocument/2006/relationships/hyperlink" Target="mailto:profcristinalourenco@g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hyperlink" Target="http://moodle.agrupamontenegro.com/" TargetMode="External"/><Relationship Id="rId4" Type="http://schemas.openxmlformats.org/officeDocument/2006/relationships/hyperlink" Target="http://agrupamontenegro.com/becre/sit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sz="2800" b="1" dirty="0" smtClean="0"/>
              <a:t>A AFIRMAÇÃO DO EXPANSIONISMO EUROPEU: OS IMPÉRIOS PENINSULARES</a:t>
            </a:r>
            <a:endParaRPr lang="pt-PT" sz="2800" b="1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PT" sz="6000" b="1" dirty="0" smtClean="0"/>
              <a:t>O EXPANSIONISMO EUROPEU</a:t>
            </a:r>
            <a:endParaRPr lang="pt-PT" sz="6000" b="1" dirty="0"/>
          </a:p>
        </p:txBody>
      </p:sp>
      <p:sp>
        <p:nvSpPr>
          <p:cNvPr id="10" name="Marcador de Posição do Número do Diapositivo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</a:t>
            </a:fld>
            <a:endParaRPr lang="pt-PT"/>
          </a:p>
        </p:txBody>
      </p:sp>
      <p:pic>
        <p:nvPicPr>
          <p:cNvPr id="7" name="Imagem 6" descr="nau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437112"/>
            <a:ext cx="2010246" cy="19442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</a:t>
            </a:fld>
            <a:endParaRPr lang="pt-PT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5760640"/>
          </a:xfrm>
        </p:spPr>
        <p:txBody>
          <a:bodyPr>
            <a:noAutofit/>
          </a:bodyPr>
          <a:lstStyle/>
          <a:p>
            <a:pPr algn="ctr"/>
            <a:r>
              <a:rPr lang="pt-PT" sz="5400" b="1" dirty="0" smtClean="0">
                <a:solidFill>
                  <a:schemeClr val="tx2">
                    <a:lumMod val="75000"/>
                  </a:schemeClr>
                </a:solidFill>
                <a:latin typeface="Lucida Calligraphy" pitchFamily="66" charset="0"/>
              </a:rPr>
              <a:t>“Digo que se sabe mais um dia agora pelos portugueses, do que se sabia em 100 anos pelos romanos.”</a:t>
            </a:r>
            <a:r>
              <a:rPr lang="pt-PT" sz="4400" b="1" dirty="0" smtClean="0">
                <a:solidFill>
                  <a:schemeClr val="tx2">
                    <a:lumMod val="75000"/>
                  </a:schemeClr>
                </a:solidFill>
                <a:latin typeface="Lucida Calligraphy" pitchFamily="66" charset="0"/>
              </a:rPr>
              <a:t/>
            </a:r>
            <a:br>
              <a:rPr lang="pt-PT" sz="4400" b="1" dirty="0" smtClean="0">
                <a:solidFill>
                  <a:schemeClr val="tx2">
                    <a:lumMod val="75000"/>
                  </a:schemeClr>
                </a:solidFill>
                <a:latin typeface="Lucida Calligraphy" pitchFamily="66" charset="0"/>
              </a:rPr>
            </a:br>
            <a:r>
              <a:rPr lang="pt-PT" sz="4400" b="1" dirty="0" smtClean="0">
                <a:solidFill>
                  <a:schemeClr val="tx2">
                    <a:lumMod val="75000"/>
                  </a:schemeClr>
                </a:solidFill>
                <a:latin typeface="Lucida Calligraphy" pitchFamily="66" charset="0"/>
              </a:rPr>
              <a:t/>
            </a:r>
            <a:br>
              <a:rPr lang="pt-PT" sz="4400" b="1" dirty="0" smtClean="0">
                <a:solidFill>
                  <a:schemeClr val="tx2">
                    <a:lumMod val="75000"/>
                  </a:schemeClr>
                </a:solidFill>
                <a:latin typeface="Lucida Calligraphy" pitchFamily="66" charset="0"/>
              </a:rPr>
            </a:br>
            <a:r>
              <a:rPr lang="pt-PT" sz="4400" b="1" dirty="0" smtClean="0">
                <a:solidFill>
                  <a:schemeClr val="tx2">
                    <a:lumMod val="75000"/>
                  </a:schemeClr>
                </a:solidFill>
                <a:latin typeface="Lucida Calligraphy" pitchFamily="66" charset="0"/>
              </a:rPr>
              <a:t>Garcia Orta, 1500-1568</a:t>
            </a:r>
            <a:endParaRPr lang="pt-PT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3</a:t>
            </a:fld>
            <a:endParaRPr lang="pt-PT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51520" y="1268760"/>
            <a:ext cx="8229600" cy="3672408"/>
          </a:xfrm>
        </p:spPr>
        <p:txBody>
          <a:bodyPr>
            <a:noAutofit/>
          </a:bodyPr>
          <a:lstStyle/>
          <a:p>
            <a:pPr algn="ctr"/>
            <a:r>
              <a:rPr lang="pt-PT" sz="4400" b="1" dirty="0" smtClean="0">
                <a:solidFill>
                  <a:srgbClr val="FF0000"/>
                </a:solidFill>
              </a:rPr>
              <a:t>QUESTÃO-PROBLEMA:</a:t>
            </a:r>
            <a:br>
              <a:rPr lang="pt-PT" sz="4400" b="1" dirty="0" smtClean="0">
                <a:solidFill>
                  <a:srgbClr val="FF0000"/>
                </a:solidFill>
              </a:rPr>
            </a:br>
            <a:r>
              <a:rPr lang="pt-PT" sz="4400" b="1" dirty="0" smtClean="0">
                <a:solidFill>
                  <a:schemeClr val="tx2">
                    <a:lumMod val="50000"/>
                  </a:schemeClr>
                </a:solidFill>
              </a:rPr>
              <a:t>COMO É QUE OS POVOS PENINSULARES CONSTROEM E ORGANIZAM OS SEUS IMPÉRIOS COLONIAIS?</a:t>
            </a:r>
            <a:endParaRPr lang="pt-PT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4</a:t>
            </a:fld>
            <a:endParaRPr lang="pt-PT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Relembrando…</a:t>
            </a:r>
            <a:endParaRPr lang="pt-PT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8114" r="17955" b="61921"/>
          <a:stretch>
            <a:fillRect/>
          </a:stretch>
        </p:blipFill>
        <p:spPr bwMode="auto">
          <a:xfrm>
            <a:off x="1547664" y="1628800"/>
            <a:ext cx="648072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aixaDeTexto 4"/>
          <p:cNvSpPr txBox="1"/>
          <p:nvPr/>
        </p:nvSpPr>
        <p:spPr>
          <a:xfrm>
            <a:off x="3203848" y="6165304"/>
            <a:ext cx="22944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err="1" smtClean="0"/>
              <a:t>In</a:t>
            </a:r>
            <a:r>
              <a:rPr lang="pt-PT" sz="1200" dirty="0" smtClean="0"/>
              <a:t> acetatos Constância Editores</a:t>
            </a:r>
            <a:endParaRPr lang="pt-PT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5</a:t>
            </a:fld>
            <a:endParaRPr lang="pt-PT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Relembrando…</a:t>
            </a:r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3779912" y="6165304"/>
            <a:ext cx="2260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err="1" smtClean="0"/>
              <a:t>In</a:t>
            </a:r>
            <a:r>
              <a:rPr lang="pt-PT" sz="1200" dirty="0" smtClean="0"/>
              <a:t> acetatos Constância Editores</a:t>
            </a:r>
            <a:endParaRPr lang="pt-PT" sz="12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 l="3940" t="3379" r="2501" b="3689"/>
          <a:stretch>
            <a:fillRect/>
          </a:stretch>
        </p:blipFill>
        <p:spPr bwMode="auto">
          <a:xfrm>
            <a:off x="1115616" y="1916832"/>
            <a:ext cx="721389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aixaDeTexto 7"/>
          <p:cNvSpPr txBox="1"/>
          <p:nvPr/>
        </p:nvSpPr>
        <p:spPr>
          <a:xfrm>
            <a:off x="3059832" y="1412776"/>
            <a:ext cx="3464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400" b="1" dirty="0" smtClean="0"/>
              <a:t>Tratado de Tordesilhas</a:t>
            </a:r>
            <a:endParaRPr lang="pt-PT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6</a:t>
            </a:fld>
            <a:endParaRPr lang="pt-PT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Relembrando…</a:t>
            </a:r>
            <a:endParaRPr lang="pt-PT" dirty="0"/>
          </a:p>
        </p:txBody>
      </p:sp>
      <p:sp>
        <p:nvSpPr>
          <p:cNvPr id="5" name="CaixaDeTexto 4"/>
          <p:cNvSpPr txBox="1"/>
          <p:nvPr/>
        </p:nvSpPr>
        <p:spPr>
          <a:xfrm>
            <a:off x="3779912" y="6165304"/>
            <a:ext cx="22944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err="1" smtClean="0"/>
              <a:t>In</a:t>
            </a:r>
            <a:r>
              <a:rPr lang="pt-PT" sz="1200" dirty="0" smtClean="0"/>
              <a:t> acetatos Constância Editores</a:t>
            </a:r>
            <a:endParaRPr lang="pt-PT" sz="1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650" t="43174" r="2519" b="1521"/>
          <a:stretch>
            <a:fillRect/>
          </a:stretch>
        </p:blipFill>
        <p:spPr bwMode="auto">
          <a:xfrm>
            <a:off x="1691680" y="1628800"/>
            <a:ext cx="6408712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chemeClr val="tx2">
                    <a:lumMod val="50000"/>
                  </a:schemeClr>
                </a:solidFill>
              </a:rPr>
              <a:t>Os portugueses na África Negra</a:t>
            </a:r>
            <a:endParaRPr lang="pt-PT" dirty="0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7</a:t>
            </a:fld>
            <a:endParaRPr lang="pt-PT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dirty="0" smtClean="0"/>
              <a:t>Organização e exploração comercial</a:t>
            </a:r>
          </a:p>
          <a:p>
            <a:r>
              <a:rPr lang="pt-PT" dirty="0" smtClean="0"/>
              <a:t>Relações entre portugueses e africanos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Os portugueses na África Negra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8</a:t>
            </a:fld>
            <a:endParaRPr lang="pt-PT"/>
          </a:p>
        </p:txBody>
      </p:sp>
      <p:sp>
        <p:nvSpPr>
          <p:cNvPr id="15" name="Rectângulo 14"/>
          <p:cNvSpPr/>
          <p:nvPr/>
        </p:nvSpPr>
        <p:spPr>
          <a:xfrm>
            <a:off x="179512" y="980729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Vamos interpretar as fontes…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b="47332"/>
          <a:stretch>
            <a:fillRect/>
          </a:stretch>
        </p:blipFill>
        <p:spPr bwMode="auto">
          <a:xfrm>
            <a:off x="395536" y="1412776"/>
            <a:ext cx="3096344" cy="5037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CaixaDeTexto 7"/>
          <p:cNvSpPr txBox="1"/>
          <p:nvPr/>
        </p:nvSpPr>
        <p:spPr>
          <a:xfrm>
            <a:off x="4716016" y="6165304"/>
            <a:ext cx="3520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err="1" smtClean="0"/>
              <a:t>In</a:t>
            </a:r>
            <a:r>
              <a:rPr lang="pt-PT" sz="1200" dirty="0" smtClean="0"/>
              <a:t> Amaral, Cláudia e outros, Descobrir a História 8</a:t>
            </a:r>
            <a:endParaRPr lang="pt-PT" sz="12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4067944" y="1628800"/>
            <a:ext cx="47525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b="1" dirty="0" smtClean="0"/>
              <a:t>De que modo os portugueses descreveram os africanos?</a:t>
            </a:r>
            <a:endParaRPr lang="pt-PT" sz="2800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4067944" y="3356992"/>
            <a:ext cx="4824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b="1" dirty="0" smtClean="0"/>
              <a:t>De que modo os africanos descreveram a chegada dos portugueses?</a:t>
            </a:r>
            <a:endParaRPr lang="pt-PT" sz="2800" b="1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 t="56377"/>
          <a:stretch>
            <a:fillRect/>
          </a:stretch>
        </p:blipFill>
        <p:spPr bwMode="auto">
          <a:xfrm>
            <a:off x="323528" y="1556792"/>
            <a:ext cx="363343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356992"/>
            <a:ext cx="3300472" cy="2624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1" grpId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Os portugueses na África Negra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9</a:t>
            </a:fld>
            <a:endParaRPr lang="pt-PT"/>
          </a:p>
        </p:txBody>
      </p:sp>
      <p:sp>
        <p:nvSpPr>
          <p:cNvPr id="14" name="Rectângulo 13"/>
          <p:cNvSpPr/>
          <p:nvPr/>
        </p:nvSpPr>
        <p:spPr>
          <a:xfrm>
            <a:off x="251520" y="1484784"/>
            <a:ext cx="55446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VAMOS ANALISAR A FONTE  1, PÁG. 20, PARA RESPONDER ÀS QUESTÕES:</a:t>
            </a:r>
          </a:p>
          <a:p>
            <a:pPr marL="914400" lvl="1" indent="-457200"/>
            <a:endParaRPr lang="pt-PT" sz="28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pt-PT" sz="2800" b="1" dirty="0" smtClean="0"/>
              <a:t>Classifica a fonte histórica.</a:t>
            </a:r>
          </a:p>
          <a:p>
            <a:pPr marL="914400" lvl="1" indent="-457200">
              <a:buFont typeface="+mj-lt"/>
              <a:buAutoNum type="arabicPeriod"/>
            </a:pPr>
            <a:r>
              <a:rPr lang="pt-PT" sz="2800" b="1" dirty="0" smtClean="0"/>
              <a:t>O que são feitorias?</a:t>
            </a:r>
          </a:p>
          <a:p>
            <a:pPr marL="914400" lvl="1" indent="-457200">
              <a:buFont typeface="+mj-lt"/>
              <a:buAutoNum type="arabicPeriod"/>
            </a:pPr>
            <a:r>
              <a:rPr lang="pt-PT" sz="2800" b="1" dirty="0" smtClean="0"/>
              <a:t>O que significa: “(…) em todo o Oceano não havia navios latinos senão as caravelas de Portugal”</a:t>
            </a:r>
            <a:endParaRPr lang="pt-PT" sz="24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5868144" y="1628800"/>
            <a:ext cx="2950936" cy="4032448"/>
            <a:chOff x="611560" y="1412776"/>
            <a:chExt cx="2950936" cy="4032448"/>
          </a:xfrm>
        </p:grpSpPr>
        <p:sp>
          <p:nvSpPr>
            <p:cNvPr id="6" name="CaixaDeTexto 5"/>
            <p:cNvSpPr txBox="1"/>
            <p:nvPr/>
          </p:nvSpPr>
          <p:spPr>
            <a:xfrm>
              <a:off x="611560" y="1412776"/>
              <a:ext cx="295093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400" b="1" dirty="0" smtClean="0"/>
                <a:t>Feitoria de Arguim</a:t>
              </a:r>
              <a:endParaRPr lang="pt-PT" sz="2400" b="1" dirty="0"/>
            </a:p>
          </p:txBody>
        </p:sp>
        <p:sp>
          <p:nvSpPr>
            <p:cNvPr id="7" name="CaixaDeTexto 6"/>
            <p:cNvSpPr txBox="1"/>
            <p:nvPr/>
          </p:nvSpPr>
          <p:spPr>
            <a:xfrm rot="16200000">
              <a:off x="-1173541" y="3413901"/>
              <a:ext cx="381642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1000" dirty="0" smtClean="0">
                  <a:solidFill>
                    <a:schemeClr val="bg1"/>
                  </a:solidFill>
                </a:rPr>
                <a:t>http://www.prof2000.pt/users/maria_soa/descobrimentos2.htm</a:t>
              </a:r>
              <a:endParaRPr lang="pt-PT" sz="1000" dirty="0">
                <a:solidFill>
                  <a:schemeClr val="bg1"/>
                </a:solidFill>
              </a:endParaRPr>
            </a:p>
          </p:txBody>
        </p:sp>
        <p:pic>
          <p:nvPicPr>
            <p:cNvPr id="8" name="Picture 2" descr="http://www.prof2000.pt/users/maria_soa/Descobrimentos2_files/image009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584" y="1916831"/>
              <a:ext cx="2520280" cy="3452639"/>
            </a:xfrm>
            <a:prstGeom prst="rect">
              <a:avLst/>
            </a:prstGeom>
            <a:noFill/>
          </p:spPr>
        </p:pic>
      </p:grpSp>
      <p:sp>
        <p:nvSpPr>
          <p:cNvPr id="9" name="CaixaDeTexto 8"/>
          <p:cNvSpPr txBox="1"/>
          <p:nvPr/>
        </p:nvSpPr>
        <p:spPr>
          <a:xfrm>
            <a:off x="467544" y="2924944"/>
            <a:ext cx="51756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endParaRPr lang="pt-PT" sz="2800" b="1" dirty="0" smtClean="0"/>
          </a:p>
          <a:p>
            <a:pPr marL="457200" indent="-457200">
              <a:buFont typeface="+mj-lt"/>
              <a:buAutoNum type="arabicPeriod"/>
            </a:pPr>
            <a:r>
              <a:rPr lang="pt-PT" sz="2800" b="1" dirty="0" smtClean="0"/>
              <a:t>Classifica a fonte histórica.</a:t>
            </a:r>
          </a:p>
          <a:p>
            <a:pPr marL="457200" indent="-457200">
              <a:buFont typeface="+mj-lt"/>
              <a:buAutoNum type="arabicPeriod"/>
            </a:pPr>
            <a:r>
              <a:rPr lang="pt-PT" sz="2800" b="1" dirty="0" smtClean="0"/>
              <a:t>Descreve a fonte histórica.</a:t>
            </a:r>
            <a:endParaRPr lang="pt-PT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Os portugueses na África Negra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10</a:t>
            </a:fld>
            <a:endParaRPr lang="pt-PT"/>
          </a:p>
        </p:txBody>
      </p:sp>
      <p:pic>
        <p:nvPicPr>
          <p:cNvPr id="1026" name="Picture 2" descr="I:\trafico_escravos_imag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980728"/>
            <a:ext cx="3744416" cy="5302444"/>
          </a:xfrm>
          <a:prstGeom prst="rect">
            <a:avLst/>
          </a:prstGeom>
          <a:noFill/>
        </p:spPr>
      </p:pic>
      <p:pic>
        <p:nvPicPr>
          <p:cNvPr id="1027" name="Picture 3" descr="I:\trafico_escravos.jpg"/>
          <p:cNvPicPr>
            <a:picLocks noChangeAspect="1" noChangeArrowheads="1"/>
          </p:cNvPicPr>
          <p:nvPr/>
        </p:nvPicPr>
        <p:blipFill>
          <a:blip r:embed="rId4" cstate="print"/>
          <a:srcRect b="46154"/>
          <a:stretch>
            <a:fillRect/>
          </a:stretch>
        </p:blipFill>
        <p:spPr bwMode="auto">
          <a:xfrm>
            <a:off x="445991" y="1772816"/>
            <a:ext cx="5422153" cy="2016224"/>
          </a:xfrm>
          <a:prstGeom prst="rect">
            <a:avLst/>
          </a:prstGeom>
          <a:noFill/>
        </p:spPr>
      </p:pic>
      <p:pic>
        <p:nvPicPr>
          <p:cNvPr id="11" name="Picture 3" descr="I:\trafico_escravos.jpg"/>
          <p:cNvPicPr>
            <a:picLocks noChangeAspect="1" noChangeArrowheads="1"/>
          </p:cNvPicPr>
          <p:nvPr/>
        </p:nvPicPr>
        <p:blipFill>
          <a:blip r:embed="rId4" cstate="print"/>
          <a:srcRect t="53846"/>
          <a:stretch>
            <a:fillRect/>
          </a:stretch>
        </p:blipFill>
        <p:spPr bwMode="auto">
          <a:xfrm>
            <a:off x="467544" y="4005064"/>
            <a:ext cx="5422153" cy="1728192"/>
          </a:xfrm>
          <a:prstGeom prst="rect">
            <a:avLst/>
          </a:prstGeom>
          <a:noFill/>
        </p:spPr>
      </p:pic>
      <p:sp>
        <p:nvSpPr>
          <p:cNvPr id="14" name="CaixaDeTexto 13"/>
          <p:cNvSpPr txBox="1"/>
          <p:nvPr/>
        </p:nvSpPr>
        <p:spPr>
          <a:xfrm>
            <a:off x="323528" y="6093296"/>
            <a:ext cx="3520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err="1" smtClean="0"/>
              <a:t>In</a:t>
            </a:r>
            <a:r>
              <a:rPr lang="pt-PT" sz="1200" dirty="0" smtClean="0"/>
              <a:t> Amaral, Cláudia e outros, Descobrir a História 8</a:t>
            </a:r>
            <a:endParaRPr lang="pt-PT" sz="1200" dirty="0"/>
          </a:p>
        </p:txBody>
      </p:sp>
      <p:sp>
        <p:nvSpPr>
          <p:cNvPr id="15" name="Rectângulo 14"/>
          <p:cNvSpPr/>
          <p:nvPr/>
        </p:nvSpPr>
        <p:spPr>
          <a:xfrm>
            <a:off x="251520" y="836713"/>
            <a:ext cx="504056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2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Interpretação de fontes históricas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395536" y="2420888"/>
            <a:ext cx="4392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t-PT" sz="2800" b="1" dirty="0" smtClean="0"/>
              <a:t>Classifica a fonte histórica.</a:t>
            </a:r>
          </a:p>
          <a:p>
            <a:pPr marL="457200" indent="-457200">
              <a:buFont typeface="+mj-lt"/>
              <a:buAutoNum type="arabicPeriod"/>
            </a:pPr>
            <a:r>
              <a:rPr lang="pt-PT" sz="2800" b="1" dirty="0" smtClean="0"/>
              <a:t>Descreve a fonte histórica.</a:t>
            </a:r>
            <a:endParaRPr lang="pt-PT" sz="2800" b="1" dirty="0"/>
          </a:p>
        </p:txBody>
      </p:sp>
      <p:pic>
        <p:nvPicPr>
          <p:cNvPr id="19" name="Picture 2" descr="I:\trafico_escravos_imag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844824"/>
            <a:ext cx="2689116" cy="3808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Os portugueses na África Negra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11</a:t>
            </a:fld>
            <a:endParaRPr lang="pt-PT"/>
          </a:p>
        </p:txBody>
      </p:sp>
      <p:grpSp>
        <p:nvGrpSpPr>
          <p:cNvPr id="19" name="Grupo 18"/>
          <p:cNvGrpSpPr/>
          <p:nvPr/>
        </p:nvGrpSpPr>
        <p:grpSpPr>
          <a:xfrm>
            <a:off x="3851920" y="1052736"/>
            <a:ext cx="4824536" cy="4844400"/>
            <a:chOff x="3779912" y="1124744"/>
            <a:chExt cx="4824536" cy="4844400"/>
          </a:xfrm>
        </p:grpSpPr>
        <p:pic>
          <p:nvPicPr>
            <p:cNvPr id="16389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 l="35319" t="30141" r="35860" b="36069"/>
            <a:stretch>
              <a:fillRect/>
            </a:stretch>
          </p:blipFill>
          <p:spPr bwMode="auto">
            <a:xfrm>
              <a:off x="3995936" y="1916832"/>
              <a:ext cx="4608512" cy="4052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CaixaDeTexto 15"/>
            <p:cNvSpPr txBox="1"/>
            <p:nvPr/>
          </p:nvSpPr>
          <p:spPr>
            <a:xfrm>
              <a:off x="3995936" y="1124744"/>
              <a:ext cx="460851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2400" b="1" dirty="0" smtClean="0"/>
                <a:t>O aproveitamento económico da costa ocidental africana</a:t>
              </a:r>
              <a:endParaRPr lang="pt-PT" sz="2400" b="1" dirty="0"/>
            </a:p>
          </p:txBody>
        </p:sp>
        <p:sp>
          <p:nvSpPr>
            <p:cNvPr id="18" name="CaixaDeTexto 17"/>
            <p:cNvSpPr txBox="1"/>
            <p:nvPr/>
          </p:nvSpPr>
          <p:spPr>
            <a:xfrm rot="16200000">
              <a:off x="1994811" y="3917958"/>
              <a:ext cx="381642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PT" sz="1000" dirty="0" smtClean="0">
                  <a:solidFill>
                    <a:schemeClr val="bg1"/>
                  </a:solidFill>
                </a:rPr>
                <a:t>http://www.prof2000.pt/users/maria_soa/descobrimentos2.htm</a:t>
              </a:r>
              <a:endParaRPr lang="pt-PT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CaixaDeTexto 11"/>
          <p:cNvSpPr txBox="1"/>
          <p:nvPr/>
        </p:nvSpPr>
        <p:spPr>
          <a:xfrm>
            <a:off x="323528" y="1628800"/>
            <a:ext cx="3600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/>
              <a:t>Quais os produtos económicos explorados na costa ocidental africana?</a:t>
            </a:r>
            <a:endParaRPr lang="pt-PT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:\trafico_escravos_image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005064"/>
            <a:ext cx="1576342" cy="2232248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Os portugueses na África Negra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12</a:t>
            </a:fld>
            <a:endParaRPr lang="pt-PT"/>
          </a:p>
        </p:txBody>
      </p:sp>
      <p:sp>
        <p:nvSpPr>
          <p:cNvPr id="15" name="Rectângulo 14"/>
          <p:cNvSpPr/>
          <p:nvPr/>
        </p:nvSpPr>
        <p:spPr>
          <a:xfrm>
            <a:off x="179512" y="1484784"/>
            <a:ext cx="849694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3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Vamos descobrir conceitos…</a:t>
            </a:r>
          </a:p>
          <a:p>
            <a:pPr>
              <a:buNone/>
            </a:pPr>
            <a:endParaRPr lang="pt-PT" sz="32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pt-PT" sz="3200" b="1" dirty="0" smtClean="0"/>
              <a:t>O que significa tráfico de escravos?</a:t>
            </a:r>
          </a:p>
          <a:p>
            <a:pPr marL="971550" lvl="1" indent="-514350">
              <a:buFont typeface="+mj-lt"/>
              <a:buAutoNum type="arabicPeriod"/>
            </a:pPr>
            <a:endParaRPr lang="pt-PT" sz="3200" b="1" dirty="0" smtClean="0"/>
          </a:p>
          <a:p>
            <a:pPr marL="971550" lvl="1" indent="-514350">
              <a:buFont typeface="+mj-lt"/>
              <a:buAutoNum type="arabicPeriod"/>
            </a:pPr>
            <a:r>
              <a:rPr lang="pt-PT" sz="3200" b="1" dirty="0" smtClean="0"/>
              <a:t>A quem pertencia a organização e a exploração  do comércio ? </a:t>
            </a:r>
          </a:p>
          <a:p>
            <a:pPr marL="971550" lvl="1" indent="-514350"/>
            <a:r>
              <a:rPr lang="pt-PT" sz="3200" b="1" dirty="0" smtClean="0"/>
              <a:t>      </a:t>
            </a:r>
            <a:r>
              <a:rPr lang="pt-PT" sz="4000" b="1" dirty="0" smtClean="0"/>
              <a:t>(monopólio régio)</a:t>
            </a:r>
            <a:endParaRPr lang="pt-PT" sz="3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chemeClr val="tx2">
                    <a:lumMod val="50000"/>
                  </a:schemeClr>
                </a:solidFill>
              </a:rPr>
              <a:t>A presença portuguesa no Oriente</a:t>
            </a:r>
            <a:endParaRPr lang="pt-PT" dirty="0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13</a:t>
            </a:fld>
            <a:endParaRPr lang="pt-PT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dirty="0" smtClean="0"/>
              <a:t>Organização e exploração comercial</a:t>
            </a:r>
          </a:p>
          <a:p>
            <a:r>
              <a:rPr lang="pt-PT" dirty="0" smtClean="0"/>
              <a:t>Relações entre portugueses e asiáticos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A presença portuguesa no Oriente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14</a:t>
            </a:fld>
            <a:endParaRPr lang="pt-PT"/>
          </a:p>
        </p:txBody>
      </p:sp>
      <p:sp>
        <p:nvSpPr>
          <p:cNvPr id="15" name="Rectângulo 14"/>
          <p:cNvSpPr/>
          <p:nvPr/>
        </p:nvSpPr>
        <p:spPr>
          <a:xfrm>
            <a:off x="323528" y="908720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As políticas dos vice reis da Índia</a:t>
            </a:r>
            <a:endParaRPr lang="pt-PT" sz="24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29244" t="18506" r="7046" b="65189"/>
          <a:stretch>
            <a:fillRect/>
          </a:stretch>
        </p:blipFill>
        <p:spPr bwMode="auto">
          <a:xfrm>
            <a:off x="3246693" y="2204864"/>
            <a:ext cx="5361355" cy="167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 l="29752" t="63874" r="3404" b="17294"/>
          <a:stretch>
            <a:fillRect/>
          </a:stretch>
        </p:blipFill>
        <p:spPr bwMode="auto">
          <a:xfrm>
            <a:off x="251520" y="4653136"/>
            <a:ext cx="544642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 descr="http://upload.wikimedia.org/wikipedia/commons/4/42/Francisco_de_Almei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628800"/>
            <a:ext cx="1278471" cy="2448272"/>
          </a:xfrm>
          <a:prstGeom prst="rect">
            <a:avLst/>
          </a:prstGeom>
          <a:noFill/>
        </p:spPr>
      </p:pic>
      <p:sp>
        <p:nvSpPr>
          <p:cNvPr id="9" name="CaixaDeTexto 8"/>
          <p:cNvSpPr txBox="1"/>
          <p:nvPr/>
        </p:nvSpPr>
        <p:spPr>
          <a:xfrm>
            <a:off x="1619672" y="1628800"/>
            <a:ext cx="30061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/>
              <a:t>Francisco de Almeida, 1450-1510 </a:t>
            </a:r>
          </a:p>
          <a:p>
            <a:r>
              <a:rPr lang="pt-PT" sz="1600" dirty="0" smtClean="0"/>
              <a:t>Vice rei 1505-1509</a:t>
            </a:r>
            <a:endParaRPr lang="pt-PT" sz="1600" dirty="0"/>
          </a:p>
        </p:txBody>
      </p:sp>
      <p:pic>
        <p:nvPicPr>
          <p:cNvPr id="5127" name="Picture 7" descr="http://upload.wikimedia.org/wikipedia/commons/e/ef/Afonso_de_Albuquerqu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07965" y="4077072"/>
            <a:ext cx="1324475" cy="2376264"/>
          </a:xfrm>
          <a:prstGeom prst="rect">
            <a:avLst/>
          </a:prstGeom>
          <a:noFill/>
        </p:spPr>
      </p:pic>
      <p:sp>
        <p:nvSpPr>
          <p:cNvPr id="11" name="CaixaDeTexto 10"/>
          <p:cNvSpPr txBox="1"/>
          <p:nvPr/>
        </p:nvSpPr>
        <p:spPr>
          <a:xfrm>
            <a:off x="4386991" y="4005064"/>
            <a:ext cx="2921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/>
              <a:t>Afonso Albuquerque, 1453-1515 </a:t>
            </a:r>
          </a:p>
          <a:p>
            <a:r>
              <a:rPr lang="pt-PT" sz="1600" dirty="0" smtClean="0"/>
              <a:t>Vice rei 1509-1515</a:t>
            </a:r>
            <a:endParaRPr lang="pt-PT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A presença portuguesa no Oriente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15</a:t>
            </a:fld>
            <a:endParaRPr lang="pt-PT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 l="2607" t="4889" r="39032" b="82889"/>
          <a:stretch>
            <a:fillRect/>
          </a:stretch>
        </p:blipFill>
        <p:spPr bwMode="auto">
          <a:xfrm>
            <a:off x="251520" y="1484784"/>
            <a:ext cx="720080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ângulo 5"/>
          <p:cNvSpPr/>
          <p:nvPr/>
        </p:nvSpPr>
        <p:spPr>
          <a:xfrm>
            <a:off x="323528" y="980728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2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Três explicações sobre o domínio dos portugueses no oceano Índico</a:t>
            </a:r>
            <a:endParaRPr lang="pt-PT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2023" t="38295" r="39305" b="50608"/>
          <a:stretch>
            <a:fillRect/>
          </a:stretch>
        </p:blipFill>
        <p:spPr bwMode="auto">
          <a:xfrm>
            <a:off x="3347864" y="3573015"/>
            <a:ext cx="5573069" cy="1308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2023" t="17016" r="69770" b="61800"/>
          <a:stretch>
            <a:fillRect/>
          </a:stretch>
        </p:blipFill>
        <p:spPr bwMode="auto">
          <a:xfrm>
            <a:off x="267170" y="3580746"/>
            <a:ext cx="3008686" cy="280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CaixaDeTexto 8"/>
          <p:cNvSpPr txBox="1"/>
          <p:nvPr/>
        </p:nvSpPr>
        <p:spPr>
          <a:xfrm>
            <a:off x="3491881" y="5038144"/>
            <a:ext cx="532859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t-PT" sz="2000" b="1" dirty="0" smtClean="0"/>
              <a:t>Em que concordam as explicações dos autores das fontes A e B?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000" b="1" dirty="0" smtClean="0"/>
              <a:t>Em que diferem as explicações C e A?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000" b="1" dirty="0" smtClean="0"/>
              <a:t>Qual das três explicações será menos válida em História?</a:t>
            </a:r>
            <a:endParaRPr lang="pt-PT" sz="2000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115124" y="6464369"/>
            <a:ext cx="3520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err="1" smtClean="0"/>
              <a:t>In</a:t>
            </a:r>
            <a:r>
              <a:rPr lang="pt-PT" sz="1200" dirty="0" smtClean="0"/>
              <a:t> Amaral, Cláudia e outros, Descobrir a História 8</a:t>
            </a:r>
            <a:endParaRPr lang="pt-PT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A presença portuguesa no Oriente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16</a:t>
            </a:fld>
            <a:endParaRPr lang="pt-PT"/>
          </a:p>
        </p:txBody>
      </p:sp>
      <p:sp>
        <p:nvSpPr>
          <p:cNvPr id="15" name="Rectângulo 14"/>
          <p:cNvSpPr/>
          <p:nvPr/>
        </p:nvSpPr>
        <p:spPr>
          <a:xfrm>
            <a:off x="323528" y="908720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 organização do Império Português do Oriente</a:t>
            </a:r>
            <a:endParaRPr lang="pt-PT" sz="24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323528" y="1844824"/>
            <a:ext cx="8136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2800" b="1" dirty="0" smtClean="0"/>
              <a:t>Vamos ler fontes históricas…</a:t>
            </a:r>
          </a:p>
          <a:p>
            <a:pPr>
              <a:buNone/>
            </a:pPr>
            <a:r>
              <a:rPr lang="pt-PT" sz="2800" b="1" dirty="0" smtClean="0"/>
              <a:t>Página 22, fonte 1</a:t>
            </a:r>
          </a:p>
          <a:p>
            <a:pPr>
              <a:buNone/>
            </a:pPr>
            <a:endParaRPr lang="pt-PT" sz="2800" b="1" dirty="0" smtClean="0"/>
          </a:p>
          <a:p>
            <a:pPr marL="514350" indent="-514350">
              <a:buFont typeface="+mj-lt"/>
              <a:buAutoNum type="arabicPeriod"/>
            </a:pPr>
            <a:r>
              <a:rPr lang="pt-PT" sz="2800" b="1" dirty="0" smtClean="0"/>
              <a:t>Como se chamava a rota que estabelecia o comércio entre Portugal, África e o Oriente?</a:t>
            </a:r>
          </a:p>
          <a:p>
            <a:pPr marL="514350" indent="-514350">
              <a:buFont typeface="+mj-lt"/>
              <a:buAutoNum type="arabicPeriod"/>
            </a:pPr>
            <a:r>
              <a:rPr lang="pt-PT" sz="2800" b="1" dirty="0" smtClean="0"/>
              <a:t>Que tipo de embarcação fazia a rota do Cabo?</a:t>
            </a:r>
          </a:p>
          <a:p>
            <a:pPr marL="514350" indent="-514350">
              <a:buFont typeface="+mj-lt"/>
              <a:buAutoNum type="arabicPeriod"/>
            </a:pPr>
            <a:r>
              <a:rPr lang="pt-PT" sz="2800" b="1" dirty="0" smtClean="0"/>
              <a:t>Qual era a instituição que dirigia todo o comércio da Índia e da costa ocidental africana?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A presença portuguesa no Oriente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17</a:t>
            </a:fld>
            <a:endParaRPr lang="pt-PT"/>
          </a:p>
        </p:txBody>
      </p:sp>
      <p:sp>
        <p:nvSpPr>
          <p:cNvPr id="8" name="CaixaDeTexto 7"/>
          <p:cNvSpPr txBox="1"/>
          <p:nvPr/>
        </p:nvSpPr>
        <p:spPr>
          <a:xfrm>
            <a:off x="683568" y="6165304"/>
            <a:ext cx="3520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200" dirty="0" err="1" smtClean="0"/>
              <a:t>In</a:t>
            </a:r>
            <a:r>
              <a:rPr lang="pt-PT" sz="1200" dirty="0" smtClean="0"/>
              <a:t> Amaral, Cláudia e outros, Descobrir a História 8</a:t>
            </a:r>
            <a:endParaRPr lang="pt-PT" sz="12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395536" y="1196752"/>
            <a:ext cx="8280920" cy="40011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pt-PT" sz="2000" b="1" dirty="0" smtClean="0"/>
              <a:t>O Império Português do Oriente no séc. XVI: bases, rotas e produtos</a:t>
            </a:r>
            <a:endParaRPr lang="pt-PT" sz="2000" b="1" dirty="0"/>
          </a:p>
        </p:txBody>
      </p:sp>
      <p:grpSp>
        <p:nvGrpSpPr>
          <p:cNvPr id="11" name="Grupo 10"/>
          <p:cNvGrpSpPr/>
          <p:nvPr/>
        </p:nvGrpSpPr>
        <p:grpSpPr>
          <a:xfrm>
            <a:off x="290158" y="2060848"/>
            <a:ext cx="8458306" cy="3888432"/>
            <a:chOff x="611560" y="1772816"/>
            <a:chExt cx="8098266" cy="3816424"/>
          </a:xfrm>
        </p:grpSpPr>
        <p:pic>
          <p:nvPicPr>
            <p:cNvPr id="3993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023" t="49392" r="9969" b="17201"/>
            <a:stretch>
              <a:fillRect/>
            </a:stretch>
          </p:blipFill>
          <p:spPr bwMode="auto">
            <a:xfrm>
              <a:off x="611560" y="1772816"/>
              <a:ext cx="8098266" cy="3816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0" name="CaixaDeTexto 9"/>
            <p:cNvSpPr txBox="1"/>
            <p:nvPr/>
          </p:nvSpPr>
          <p:spPr>
            <a:xfrm>
              <a:off x="611560" y="1772816"/>
              <a:ext cx="3960440" cy="276999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endParaRPr lang="pt-PT" sz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A presença portuguesa no Oriente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18</a:t>
            </a:fld>
            <a:endParaRPr lang="pt-PT"/>
          </a:p>
        </p:txBody>
      </p:sp>
      <p:sp>
        <p:nvSpPr>
          <p:cNvPr id="9" name="CaixaDeTexto 8"/>
          <p:cNvSpPr txBox="1"/>
          <p:nvPr/>
        </p:nvSpPr>
        <p:spPr>
          <a:xfrm>
            <a:off x="395536" y="836712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b="1" dirty="0" smtClean="0"/>
              <a:t>Encontro de culturas</a:t>
            </a:r>
            <a:endParaRPr lang="pt-PT" sz="2800" b="1" dirty="0"/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179512" y="1340768"/>
            <a:ext cx="878497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pt-PT" sz="2400" b="1" dirty="0" smtClean="0"/>
              <a:t>Como os Portugueses viram os Japoneses</a:t>
            </a:r>
            <a:endParaRPr lang="pt-PT" sz="2400" dirty="0" smtClean="0"/>
          </a:p>
          <a:p>
            <a:pPr algn="just"/>
            <a:r>
              <a:rPr lang="pt-PT" sz="2400" dirty="0" smtClean="0"/>
              <a:t>“A gente do Japão é pouco cobiçosa e muito educada. Quando se vai à sua terra, os mais ricos convidam-vos para comer e dormir em suas casas (…). São muito desejosos de saberem de nossas terras e de todas as coisas. Em casa, é costume estarem assentados com as pernas cruzadas. (…) Comem no chão como os Mouros, com pauzinhos como os Chineses e cada pessoa em sua tigela.</a:t>
            </a:r>
          </a:p>
          <a:p>
            <a:pPr algn="just"/>
            <a:r>
              <a:rPr lang="pt-PT" sz="2400" dirty="0" smtClean="0"/>
              <a:t>Estimam muito falar baixo e têm-nos a nós por destemperados porque falamos alto. Cada dia se lavam duas vezes (…). As mulheres são (…) muito limpas e fazem em casa todo o trabalho como tecer, fiar e coser. As mulheres honradas são muito veneradas de seus maridos; os maridos são mandados por elas. São mulheres que vão onde querem, sem perguntarem a seus maridos.”   </a:t>
            </a:r>
            <a:r>
              <a:rPr lang="pt-PT" dirty="0" smtClean="0"/>
              <a:t>Jorge Álvares, Informação sobre o Japão, 1547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A presença portuguesa no Oriente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19</a:t>
            </a:fld>
            <a:endParaRPr lang="pt-PT"/>
          </a:p>
        </p:txBody>
      </p:sp>
      <p:sp>
        <p:nvSpPr>
          <p:cNvPr id="9" name="CaixaDeTexto 8"/>
          <p:cNvSpPr txBox="1"/>
          <p:nvPr/>
        </p:nvSpPr>
        <p:spPr>
          <a:xfrm>
            <a:off x="395536" y="836712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b="1" dirty="0" smtClean="0"/>
              <a:t>Encontro de culturas</a:t>
            </a:r>
            <a:endParaRPr lang="pt-PT" sz="2800" b="1" dirty="0"/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251520" y="1535882"/>
            <a:ext cx="8496944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PT" sz="2800" b="1" dirty="0" smtClean="0"/>
              <a:t>Como os Japoneses viram os Portugueses</a:t>
            </a:r>
          </a:p>
          <a:p>
            <a:endParaRPr lang="pt-PT" sz="2800" dirty="0" smtClean="0"/>
          </a:p>
          <a:p>
            <a:r>
              <a:rPr lang="pt-PT" sz="2800" dirty="0" smtClean="0"/>
              <a:t>“Não sei se existem entre eles regras de etiqueta: bebem um copo sem o oferecerem aos outros; comem com os dedos e não com pauzinhos (…); mostram os seus sentimentos sem nenhuma vergonha. Não compreendem a nossa escrita (…).</a:t>
            </a:r>
          </a:p>
          <a:p>
            <a:endParaRPr lang="pt-PT" sz="2800" dirty="0" smtClean="0"/>
          </a:p>
          <a:p>
            <a:pPr algn="r"/>
            <a:r>
              <a:rPr lang="pt-PT" sz="2000" dirty="0" err="1" smtClean="0"/>
              <a:t>Nampo</a:t>
            </a:r>
            <a:r>
              <a:rPr lang="pt-PT" sz="2000" dirty="0" smtClean="0"/>
              <a:t> </a:t>
            </a:r>
            <a:r>
              <a:rPr lang="pt-PT" sz="2000" dirty="0" err="1" smtClean="0"/>
              <a:t>Bunshi</a:t>
            </a:r>
            <a:r>
              <a:rPr lang="pt-PT" sz="2000" dirty="0" smtClean="0"/>
              <a:t>, Crónica Japonesa, 1606</a:t>
            </a:r>
            <a:endParaRPr lang="pt-PT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chemeClr val="tx2">
                    <a:lumMod val="50000"/>
                  </a:schemeClr>
                </a:solidFill>
              </a:rPr>
              <a:t>Os portugueses no Brasil</a:t>
            </a:r>
            <a:endParaRPr lang="pt-PT" dirty="0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20</a:t>
            </a:fld>
            <a:endParaRPr lang="pt-PT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dirty="0" smtClean="0"/>
              <a:t>Organização e exploração comercial</a:t>
            </a:r>
          </a:p>
          <a:p>
            <a:r>
              <a:rPr lang="pt-PT" dirty="0" smtClean="0"/>
              <a:t>Relações entre portugueses e ameríndios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Os portugueses no Brasil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21</a:t>
            </a:fld>
            <a:endParaRPr lang="pt-PT"/>
          </a:p>
        </p:txBody>
      </p:sp>
      <p:sp>
        <p:nvSpPr>
          <p:cNvPr id="15" name="Rectângulo 14"/>
          <p:cNvSpPr/>
          <p:nvPr/>
        </p:nvSpPr>
        <p:spPr>
          <a:xfrm>
            <a:off x="611560" y="1484784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3600" b="1" dirty="0" smtClean="0"/>
              <a:t>Vamos ler fontes históricas…</a:t>
            </a:r>
          </a:p>
          <a:p>
            <a:pPr>
              <a:buNone/>
            </a:pPr>
            <a:r>
              <a:rPr lang="pt-PT" sz="3600" b="1" dirty="0" smtClean="0"/>
              <a:t>Página 23, fonte 2</a:t>
            </a:r>
          </a:p>
          <a:p>
            <a:pPr>
              <a:buNone/>
            </a:pPr>
            <a:endParaRPr lang="pt-PT" sz="3600" b="1" dirty="0" smtClean="0"/>
          </a:p>
          <a:p>
            <a:pPr>
              <a:buNone/>
            </a:pPr>
            <a:r>
              <a:rPr lang="pt-PT" sz="3600" b="1" dirty="0" smtClean="0"/>
              <a:t>Trabalhar a Carta de Pêro Vaz de Caminha (TPC)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chemeClr val="tx2">
                    <a:lumMod val="50000"/>
                  </a:schemeClr>
                </a:solidFill>
              </a:rPr>
              <a:t>O Império Espanhol</a:t>
            </a:r>
            <a:endParaRPr lang="pt-PT" dirty="0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22</a:t>
            </a:fld>
            <a:endParaRPr lang="pt-PT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dirty="0" smtClean="0"/>
              <a:t>Organização e exploração comercial</a:t>
            </a:r>
          </a:p>
          <a:p>
            <a:r>
              <a:rPr lang="pt-PT" dirty="0" smtClean="0"/>
              <a:t>Relações entre espanhóis e ameríndios</a:t>
            </a:r>
            <a:endParaRPr lang="pt-P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 Império espanhol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23</a:t>
            </a:fld>
            <a:endParaRPr lang="pt-PT"/>
          </a:p>
        </p:txBody>
      </p:sp>
      <p:sp>
        <p:nvSpPr>
          <p:cNvPr id="15" name="Rectângulo 14"/>
          <p:cNvSpPr/>
          <p:nvPr/>
        </p:nvSpPr>
        <p:spPr>
          <a:xfrm>
            <a:off x="611560" y="1484784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3600" b="1" dirty="0" smtClean="0"/>
              <a:t>Vamos ler fontes históricas…</a:t>
            </a:r>
          </a:p>
          <a:p>
            <a:pPr>
              <a:buNone/>
            </a:pPr>
            <a:r>
              <a:rPr lang="pt-PT" sz="3600" b="1" dirty="0" smtClean="0"/>
              <a:t>Páginas 24 e 25 fontes 1, 2 e 3</a:t>
            </a:r>
          </a:p>
          <a:p>
            <a:pPr>
              <a:buNone/>
            </a:pPr>
            <a:endParaRPr lang="pt-PT" sz="3600" b="1" dirty="0" smtClean="0"/>
          </a:p>
          <a:p>
            <a:pPr>
              <a:buNone/>
            </a:pPr>
            <a:r>
              <a:rPr lang="pt-PT" sz="3600" b="1" dirty="0" smtClean="0"/>
              <a:t>Responder às questões 1 e 2 (pág. 25)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O Império espanhol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24</a:t>
            </a:fld>
            <a:endParaRPr lang="pt-PT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980728"/>
            <a:ext cx="6768752" cy="5517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PT" b="1" dirty="0" smtClean="0">
                <a:solidFill>
                  <a:schemeClr val="tx2">
                    <a:lumMod val="50000"/>
                  </a:schemeClr>
                </a:solidFill>
              </a:rPr>
              <a:t>O comércio à escala mundial</a:t>
            </a:r>
            <a:endParaRPr lang="pt-PT" dirty="0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25</a:t>
            </a:fld>
            <a:endParaRPr lang="pt-PT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dirty="0" smtClean="0"/>
              <a:t> As novas rotas do comércio intercontinental: dinamização dos centros económicos europeus</a:t>
            </a:r>
          </a:p>
          <a:p>
            <a:r>
              <a:rPr lang="pt-PT" dirty="0" smtClean="0"/>
              <a:t>Circulação de produtos e as suas repercussões no quotidiano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Comércio à escala mundial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26</a:t>
            </a:fld>
            <a:endParaRPr lang="pt-PT"/>
          </a:p>
        </p:txBody>
      </p:sp>
      <p:sp>
        <p:nvSpPr>
          <p:cNvPr id="5" name="Rectângulo 4"/>
          <p:cNvSpPr/>
          <p:nvPr/>
        </p:nvSpPr>
        <p:spPr>
          <a:xfrm>
            <a:off x="611560" y="1484784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3600" b="1" dirty="0" smtClean="0"/>
              <a:t>Vamos ler fontes históricas…</a:t>
            </a:r>
          </a:p>
          <a:p>
            <a:pPr>
              <a:buNone/>
            </a:pPr>
            <a:r>
              <a:rPr lang="pt-PT" sz="3600" b="1" dirty="0" smtClean="0"/>
              <a:t>Páginas 26 e 27 fontes 1 e 2 </a:t>
            </a:r>
          </a:p>
          <a:p>
            <a:pPr>
              <a:buNone/>
            </a:pPr>
            <a:endParaRPr lang="pt-PT" sz="3600" b="1" dirty="0" smtClean="0"/>
          </a:p>
          <a:p>
            <a:pPr>
              <a:buNone/>
            </a:pPr>
            <a:r>
              <a:rPr lang="pt-PT" sz="3600" b="1" dirty="0" smtClean="0"/>
              <a:t>Responder às questões 1, 2 e 3 (pág. 27)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Comércio à escala mundial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27</a:t>
            </a:fld>
            <a:endParaRPr lang="pt-PT"/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 cstate="print"/>
          <a:srcRect l="18821" t="10454" r="19165" b="17688"/>
          <a:stretch>
            <a:fillRect/>
          </a:stretch>
        </p:blipFill>
        <p:spPr bwMode="auto">
          <a:xfrm>
            <a:off x="1619672" y="1052736"/>
            <a:ext cx="604867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Comércio à escala mundial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28</a:t>
            </a:fld>
            <a:endParaRPr lang="pt-PT"/>
          </a:p>
        </p:txBody>
      </p:sp>
      <p:sp>
        <p:nvSpPr>
          <p:cNvPr id="5" name="Rectângulo 4"/>
          <p:cNvSpPr/>
          <p:nvPr/>
        </p:nvSpPr>
        <p:spPr>
          <a:xfrm>
            <a:off x="611560" y="1484784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3600" b="1" dirty="0" smtClean="0"/>
              <a:t>Permutas culturais</a:t>
            </a:r>
          </a:p>
        </p:txBody>
      </p:sp>
      <p:pic>
        <p:nvPicPr>
          <p:cNvPr id="56322" name="Picture 2" descr="D:\Módulos\MódE-Expansão_e_mudança_nos_séculos_XV_e_XVI\Descobrimentos\permutas culturais.t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852936"/>
            <a:ext cx="7193705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540296"/>
          </a:xfrm>
        </p:spPr>
        <p:txBody>
          <a:bodyPr>
            <a:normAutofit/>
          </a:bodyPr>
          <a:lstStyle/>
          <a:p>
            <a:pPr algn="ctr"/>
            <a:r>
              <a:rPr lang="pt-PT" sz="2800" b="1" dirty="0" smtClean="0">
                <a:solidFill>
                  <a:schemeClr val="tx2">
                    <a:lumMod val="50000"/>
                  </a:schemeClr>
                </a:solidFill>
              </a:rPr>
              <a:t>Comércio à escala mundial</a:t>
            </a:r>
            <a:endParaRPr lang="pt-PT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Marcador de Posição do Número do Diapositivo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29</a:t>
            </a:fld>
            <a:endParaRPr lang="pt-PT"/>
          </a:p>
        </p:txBody>
      </p:sp>
      <p:sp>
        <p:nvSpPr>
          <p:cNvPr id="5" name="Rectângulo 4"/>
          <p:cNvSpPr/>
          <p:nvPr/>
        </p:nvSpPr>
        <p:spPr>
          <a:xfrm>
            <a:off x="467544" y="980728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t-PT" sz="3600" b="1" dirty="0" smtClean="0"/>
              <a:t>Permutas linguísticas</a:t>
            </a: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 cstate="print"/>
          <a:srcRect l="21774" t="18329" r="24332" b="16704"/>
          <a:stretch>
            <a:fillRect/>
          </a:stretch>
        </p:blipFill>
        <p:spPr bwMode="auto">
          <a:xfrm>
            <a:off x="2123728" y="1628800"/>
            <a:ext cx="525658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87152"/>
          </a:xfrm>
        </p:spPr>
        <p:txBody>
          <a:bodyPr>
            <a:normAutofit/>
          </a:bodyPr>
          <a:lstStyle/>
          <a:p>
            <a:r>
              <a:rPr lang="pt-PT" dirty="0" smtClean="0">
                <a:solidFill>
                  <a:schemeClr val="tx2">
                    <a:lumMod val="50000"/>
                  </a:schemeClr>
                </a:solidFill>
              </a:rPr>
              <a:t>Trabalhos  de pesquisa histórica</a:t>
            </a:r>
            <a:endParaRPr lang="pt-PT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30</a:t>
            </a:fld>
            <a:endParaRPr lang="pt-PT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95536" y="1340768"/>
            <a:ext cx="8496944" cy="5112568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742950" indent="-742950">
              <a:spcBef>
                <a:spcPct val="0"/>
              </a:spcBef>
              <a:buFont typeface="+mj-lt"/>
              <a:buAutoNum type="arabicPeriod"/>
            </a:pPr>
            <a:r>
              <a:rPr lang="pt-PT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Entrevista história a um navegador português (interdisciplinaridade com Língua Portuguesa)</a:t>
            </a:r>
          </a:p>
          <a:p>
            <a:pPr marL="742950" indent="-742950">
              <a:spcBef>
                <a:spcPct val="0"/>
              </a:spcBef>
              <a:buFont typeface="+mj-lt"/>
              <a:buAutoNum type="arabicPeriod"/>
            </a:pPr>
            <a:r>
              <a:rPr lang="pt-PT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Construção de uma notícia sobre um acontecimento histórico  relativo à Expansão Europeia </a:t>
            </a:r>
            <a:r>
              <a:rPr lang="pt-PT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(interdisciplinaridade com Língua Portuguesa)</a:t>
            </a:r>
            <a:endParaRPr lang="pt-PT" sz="2800" b="1" spc="-100" dirty="0" smtClean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latin typeface="+mj-lt"/>
              <a:ea typeface="+mj-ea"/>
              <a:cs typeface="+mj-cs"/>
            </a:endParaRP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pt-PT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A carta de Pêro Vaz de Caminha sobre os primeiros contactos no Brasil (ficha entregue)</a:t>
            </a:r>
          </a:p>
          <a:p>
            <a:pPr marL="7429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pt-PT" sz="2800" b="1" spc="-10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Construção de um comentário sobre a seguinte afirmação: A Expansão abriu o caminho para o encontro de culturas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Conceitos que deves saber</a:t>
            </a:r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2339752" y="1628800"/>
            <a:ext cx="57606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Navegação astronómica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Capitão-donatário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Colonização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Feitoria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Mare </a:t>
            </a:r>
            <a:r>
              <a:rPr lang="pt-PT" sz="2800" dirty="0" err="1" smtClean="0">
                <a:solidFill>
                  <a:schemeClr val="tx2">
                    <a:lumMod val="50000"/>
                  </a:schemeClr>
                </a:solidFill>
              </a:rPr>
              <a:t>clausum</a:t>
            </a: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 e mare </a:t>
            </a:r>
            <a:r>
              <a:rPr lang="pt-PT" sz="2800" dirty="0" err="1" smtClean="0">
                <a:solidFill>
                  <a:schemeClr val="tx2">
                    <a:lumMod val="50000"/>
                  </a:schemeClr>
                </a:solidFill>
              </a:rPr>
              <a:t>liberum</a:t>
            </a:r>
            <a:endParaRPr lang="pt-PT" sz="28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Aculturação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Missionação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Império colonial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Monopólio comercial</a:t>
            </a:r>
          </a:p>
          <a:p>
            <a:pPr marL="342900" indent="-342900">
              <a:buFont typeface="+mj-lt"/>
              <a:buAutoNum type="arabicPeriod"/>
            </a:pPr>
            <a:r>
              <a:rPr lang="pt-PT" sz="2800" dirty="0" smtClean="0">
                <a:solidFill>
                  <a:schemeClr val="tx2">
                    <a:lumMod val="50000"/>
                  </a:schemeClr>
                </a:solidFill>
              </a:rPr>
              <a:t>Tráficos de escravos</a:t>
            </a:r>
            <a:endParaRPr lang="pt-PT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31</a:t>
            </a:fld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Bibliografia</a:t>
            </a:r>
            <a:endParaRPr lang="pt-PT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1412776"/>
            <a:ext cx="85867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AMARAL, Cláudia e outros, Descobrir a História 8, Porto, Porto Editora, 2007</a:t>
            </a:r>
          </a:p>
          <a:p>
            <a:r>
              <a:rPr lang="pt-PT" dirty="0" smtClean="0"/>
              <a:t>OLIVEIRA, Ana e outros, Novo História 8, Lisboa, Texto Editores,  2007</a:t>
            </a:r>
          </a:p>
          <a:p>
            <a:endParaRPr lang="pt-PT" dirty="0"/>
          </a:p>
          <a:p>
            <a:endParaRPr lang="pt-PT" dirty="0" smtClean="0"/>
          </a:p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20674-C083-424A-A064-133DC011851F}" type="slidenum">
              <a:rPr lang="pt-PT" smtClean="0"/>
              <a:pPr/>
              <a:t>32</a:t>
            </a:fld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929336"/>
          </a:xfrm>
        </p:spPr>
        <p:txBody>
          <a:bodyPr>
            <a:normAutofit/>
          </a:bodyPr>
          <a:lstStyle/>
          <a:p>
            <a:pPr>
              <a:buNone/>
            </a:pPr>
            <a:endParaRPr lang="pt-PT" sz="3200" dirty="0" smtClean="0"/>
          </a:p>
          <a:p>
            <a:pPr>
              <a:buNone/>
            </a:pPr>
            <a:endParaRPr lang="pt-PT" sz="3200" dirty="0" smtClean="0"/>
          </a:p>
          <a:p>
            <a:pPr algn="ctr">
              <a:buNone/>
            </a:pPr>
            <a:endParaRPr lang="pt-PT" sz="3200" dirty="0" smtClean="0"/>
          </a:p>
          <a:p>
            <a:pPr algn="ctr">
              <a:buNone/>
            </a:pPr>
            <a:r>
              <a:rPr lang="pt-PT" sz="3200" dirty="0" smtClean="0"/>
              <a:t>Professora Cristina Barcoso Lourenço </a:t>
            </a:r>
            <a:r>
              <a:rPr lang="pt-PT" sz="3200" b="1" dirty="0" err="1" smtClean="0">
                <a:solidFill>
                  <a:schemeClr val="bg1"/>
                </a:solidFill>
                <a:hlinkClick r:id="rId2"/>
              </a:rPr>
              <a:t>profcristinalourenco@gmail.com</a:t>
            </a:r>
            <a:endParaRPr lang="pt-PT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pt-PT" sz="2400" b="1" dirty="0" smtClean="0">
                <a:solidFill>
                  <a:schemeClr val="bg1"/>
                </a:solidFill>
                <a:hlinkClick r:id="rId3"/>
              </a:rPr>
              <a:t>http://www.agrupamontenegro.com/site</a:t>
            </a:r>
            <a:r>
              <a:rPr lang="pt-PT" sz="3200" b="1" dirty="0" smtClean="0">
                <a:solidFill>
                  <a:schemeClr val="bg1"/>
                </a:solidFill>
                <a:hlinkClick r:id="rId3"/>
              </a:rPr>
              <a:t>/</a:t>
            </a:r>
            <a:endParaRPr lang="pt-PT" sz="32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pt-PT" sz="2400" b="1" dirty="0" smtClean="0">
                <a:solidFill>
                  <a:schemeClr val="bg1"/>
                </a:solidFill>
                <a:hlinkClick r:id="rId4"/>
              </a:rPr>
              <a:t>http://agrupamontenegro.com/becre/site/</a:t>
            </a:r>
            <a:endParaRPr lang="pt-PT" sz="24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pt-PT" sz="2400" b="1" dirty="0" smtClean="0">
                <a:solidFill>
                  <a:schemeClr val="bg1"/>
                </a:solidFill>
                <a:hlinkClick r:id="rId5"/>
              </a:rPr>
              <a:t>http://moodle.agrupamontenegro.com/</a:t>
            </a:r>
            <a:endParaRPr lang="pt-PT" sz="24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pt-PT" sz="2400" dirty="0" smtClean="0"/>
          </a:p>
          <a:p>
            <a:pPr algn="ctr">
              <a:buNone/>
            </a:pPr>
            <a:endParaRPr lang="pt-PT" sz="3200" dirty="0" smtClean="0"/>
          </a:p>
          <a:p>
            <a:pPr algn="ctr">
              <a:buNone/>
            </a:pPr>
            <a:endParaRPr lang="pt-PT" sz="3200" dirty="0" smtClean="0"/>
          </a:p>
          <a:p>
            <a:pPr>
              <a:buNone/>
            </a:pPr>
            <a:endParaRPr lang="pt-PT" dirty="0"/>
          </a:p>
        </p:txBody>
      </p:sp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PT"/>
          </a:p>
        </p:txBody>
      </p:sp>
      <p:pic>
        <p:nvPicPr>
          <p:cNvPr id="9217" name="Imagem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836712"/>
            <a:ext cx="6363108" cy="792088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187624" y="1639253"/>
            <a:ext cx="691276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1" i="0" u="none" strike="noStrike" cap="none" normalizeH="0" baseline="0" dirty="0" smtClean="0">
                <a:ln>
                  <a:noFill/>
                </a:ln>
                <a:solidFill>
                  <a:srgbClr val="2E357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cofont Vera Sans" pitchFamily="34" charset="0"/>
                <a:ea typeface="Times New Roman" pitchFamily="18" charset="0"/>
                <a:cs typeface="Arial" pitchFamily="34" charset="0"/>
              </a:rPr>
              <a:t>Departamento de Ciências Sociais e Humanas</a:t>
            </a:r>
            <a:endParaRPr kumimoji="0" lang="pt-PT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1" i="0" u="none" strike="noStrike" cap="none" normalizeH="0" baseline="0" dirty="0" smtClean="0">
                <a:ln>
                  <a:noFill/>
                </a:ln>
                <a:solidFill>
                  <a:srgbClr val="2E357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cofont Vera Sans" pitchFamily="34" charset="0"/>
                <a:ea typeface="Times New Roman" pitchFamily="18" charset="0"/>
                <a:cs typeface="Arial" pitchFamily="34" charset="0"/>
              </a:rPr>
              <a:t>Grupo de HGP/História</a:t>
            </a:r>
            <a:endParaRPr kumimoji="0" lang="pt-PT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414</TotalTime>
  <Words>1053</Words>
  <Application>Microsoft Office PowerPoint</Application>
  <PresentationFormat>Apresentação no Ecrã (4:3)</PresentationFormat>
  <Paragraphs>195</Paragraphs>
  <Slides>33</Slides>
  <Notes>18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33</vt:i4>
      </vt:variant>
    </vt:vector>
  </HeadingPairs>
  <TitlesOfParts>
    <vt:vector size="34" baseType="lpstr">
      <vt:lpstr>Papel</vt:lpstr>
      <vt:lpstr>O EXPANSIONISMO EUROPEU</vt:lpstr>
      <vt:lpstr>“Digo que se sabe mais um dia agora pelos portugueses, do que se sabia em 100 anos pelos romanos.”  Garcia Orta, 1500-1568</vt:lpstr>
      <vt:lpstr>QUESTÃO-PROBLEMA: COMO É QUE OS POVOS PENINSULARES CONSTROEM E ORGANIZAM OS SEUS IMPÉRIOS COLONIAIS?</vt:lpstr>
      <vt:lpstr>Relembrando…</vt:lpstr>
      <vt:lpstr>Relembrando…</vt:lpstr>
      <vt:lpstr>Relembrando…</vt:lpstr>
      <vt:lpstr>Os portugueses na África Negra</vt:lpstr>
      <vt:lpstr>Os portugueses na África Negra</vt:lpstr>
      <vt:lpstr>Os portugueses na África Negra</vt:lpstr>
      <vt:lpstr>Os portugueses na África Negra</vt:lpstr>
      <vt:lpstr>Os portugueses na África Negra</vt:lpstr>
      <vt:lpstr>Os portugueses na África Negra</vt:lpstr>
      <vt:lpstr>A presença portuguesa no Oriente</vt:lpstr>
      <vt:lpstr>A presença portuguesa no Oriente</vt:lpstr>
      <vt:lpstr>A presença portuguesa no Oriente</vt:lpstr>
      <vt:lpstr>A presença portuguesa no Oriente</vt:lpstr>
      <vt:lpstr>A presença portuguesa no Oriente</vt:lpstr>
      <vt:lpstr>A presença portuguesa no Oriente</vt:lpstr>
      <vt:lpstr>A presença portuguesa no Oriente</vt:lpstr>
      <vt:lpstr>Os portugueses no Brasil</vt:lpstr>
      <vt:lpstr>Os portugueses no Brasil</vt:lpstr>
      <vt:lpstr>O Império Espanhol</vt:lpstr>
      <vt:lpstr>O Império espanhol</vt:lpstr>
      <vt:lpstr>O Império espanhol</vt:lpstr>
      <vt:lpstr>O comércio à escala mundial</vt:lpstr>
      <vt:lpstr>Comércio à escala mundial</vt:lpstr>
      <vt:lpstr>Comércio à escala mundial</vt:lpstr>
      <vt:lpstr>Comércio à escala mundial</vt:lpstr>
      <vt:lpstr>Comércio à escala mundial</vt:lpstr>
      <vt:lpstr>Trabalhos  de pesquisa histórica</vt:lpstr>
      <vt:lpstr>Conceitos que deves saber</vt:lpstr>
      <vt:lpstr>Bibliografia</vt:lpstr>
      <vt:lpstr>Diapositivo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EXPANSIONISMO EUROPEU</dc:title>
  <dc:creator>TMN</dc:creator>
  <cp:lastModifiedBy>Windows User</cp:lastModifiedBy>
  <cp:revision>64</cp:revision>
  <dcterms:created xsi:type="dcterms:W3CDTF">2011-09-28T20:40:06Z</dcterms:created>
  <dcterms:modified xsi:type="dcterms:W3CDTF">2011-11-16T00:16:02Z</dcterms:modified>
</cp:coreProperties>
</file>