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sldIdLst>
    <p:sldId id="256" r:id="rId2"/>
    <p:sldId id="257" r:id="rId3"/>
    <p:sldId id="258" r:id="rId4"/>
    <p:sldId id="260" r:id="rId5"/>
    <p:sldId id="259" r:id="rId6"/>
  </p:sldIdLst>
  <p:sldSz cx="9144000" cy="6858000" type="screen4x3"/>
  <p:notesSz cx="6858000" cy="9144000"/>
  <p:custDataLst>
    <p:tags r:id="rId7"/>
  </p:custDataLst>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5555"/>
    <a:srgbClr val="96C83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tags" Target="tags/tag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6/23/2014</a:t>
            </a:fld>
            <a:endParaRPr lang="en-US"/>
          </a:p>
        </p:txBody>
      </p:sp>
      <p:sp>
        <p:nvSpPr>
          <p:cNvPr id="17" name="Footer Placeholder 16"/>
          <p:cNvSpPr>
            <a:spLocks noGrp="1"/>
          </p:cNvSpPr>
          <p:nvPr>
            <p:ph type="ftr" sz="quarter" idx="11"/>
          </p:nvPr>
        </p:nvSpPr>
        <p:spPr/>
        <p:txBody>
          <a:bodyPr/>
          <a:lstStyle/>
          <a:p>
            <a:endParaRPr kumimoji="0"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eaLnBrk="1" latinLnBrk="0" hangingPunct="1"/>
            <a:fld id="{2C6B1FF6-39B9-40F5-8B67-33C6354A3D4F}" type="slidenum">
              <a:rPr kumimoji="0" lang="en-US" smtClean="0"/>
              <a:pPr eaLnBrk="1" latinLnBrk="0" hangingPunct="1"/>
              <a:t>‹nº›</a:t>
            </a:fld>
            <a:endParaRPr kumimoji="0" lang="en-US" dirty="0">
              <a:solidFill>
                <a:schemeClr val="accent3">
                  <a:shade val="75000"/>
                </a:schemeClr>
              </a:solidFill>
            </a:endParaRPr>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pic>
        <p:nvPicPr>
          <p:cNvPr id="20"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29662" y="211326"/>
            <a:ext cx="563810" cy="690794"/>
          </a:xfrm>
          <a:prstGeom prst="rect">
            <a:avLst/>
          </a:prstGeom>
        </p:spPr>
      </p:pic>
      <p:sp>
        <p:nvSpPr>
          <p:cNvPr id="21" name="TextBox 11"/>
          <p:cNvSpPr txBox="1"/>
          <p:nvPr userDrawn="1"/>
        </p:nvSpPr>
        <p:spPr>
          <a:xfrm>
            <a:off x="3785254" y="6447316"/>
            <a:ext cx="5190703" cy="215444"/>
          </a:xfrm>
          <a:prstGeom prst="rect">
            <a:avLst/>
          </a:prstGeom>
          <a:noFill/>
        </p:spPr>
        <p:txBody>
          <a:bodyPr wrap="square" rtlCol="0">
            <a:spAutoFit/>
          </a:bodyPr>
          <a:lstStyle/>
          <a:p>
            <a:pPr algn="r"/>
            <a:r>
              <a:rPr lang="pt-PT" sz="800" b="1" i="1" dirty="0" smtClean="0">
                <a:solidFill>
                  <a:srgbClr val="555555"/>
                </a:solidFill>
                <a:latin typeface="Arial" pitchFamily="34" charset="0"/>
                <a:cs typeface="Arial" pitchFamily="34" charset="0"/>
              </a:rPr>
              <a:t>Novo Plural 8</a:t>
            </a:r>
            <a:endParaRPr lang="pt-PT" sz="800" b="1" i="1" dirty="0">
              <a:solidFill>
                <a:srgbClr val="555555"/>
              </a:solidFill>
              <a:latin typeface="Arial" pitchFamily="34" charset="0"/>
              <a:cs typeface="Arial" pitchFamily="34" charset="0"/>
            </a:endParaRPr>
          </a:p>
        </p:txBody>
      </p:sp>
      <p:pic>
        <p:nvPicPr>
          <p:cNvPr id="22"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6764" y="152400"/>
            <a:ext cx="1142857" cy="769524"/>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6/23/2014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a:xfrm>
            <a:off x="4361688" y="1026372"/>
            <a:ext cx="457200" cy="441325"/>
          </a:xfrm>
        </p:spPr>
        <p:txBody>
          <a:bodyPr/>
          <a:lstStyle/>
          <a:p>
            <a:pPr eaLnBrk="1" latinLnBrk="0" hangingPunct="1"/>
            <a:fld id="{2C6B1FF6-39B9-40F5-8B67-33C6354A3D4F}" type="slidenum">
              <a:rPr kumimoji="0" lang="en-US" smtClean="0"/>
              <a:pPr eaLnBrk="1" latinLnBrk="0" hangingPunct="1"/>
              <a:t>‹nº›</a:t>
            </a:fld>
            <a:endParaRPr kumimoji="0"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kumimoji="0"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6/23/2014</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eaLnBrk="1" latinLnBrk="0" hangingPunct="1"/>
            <a:fld id="{2C6B1FF6-39B9-40F5-8B67-33C6354A3D4F}" type="slidenum">
              <a:rPr kumimoji="0" lang="en-US" smtClean="0"/>
              <a:pPr eaLnBrk="1" latinLnBrk="0" hangingPunct="1"/>
              <a:t>‹nº›</a:t>
            </a:fld>
            <a:endParaRPr kumimoji="0" lang="en-US" dirty="0">
              <a:solidFill>
                <a:schemeClr val="accent3">
                  <a:shade val="75000"/>
                </a:schemeClr>
              </a:solidFill>
            </a:endParaRPr>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pPr eaLnBrk="1" latinLnBrk="0" hangingPunct="1"/>
            <a:fld id="{9D21D778-B565-4D7E-94D7-64010A445B68}" type="datetimeFigureOut">
              <a:rPr lang="en-US" smtClean="0"/>
              <a:pPr eaLnBrk="1" latinLnBrk="0" hangingPunct="1"/>
              <a:t>6/23/2014</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‹nº›</a:t>
            </a:fld>
            <a:endParaRPr kumimoji="0"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6/23/2014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kumimoji="0"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pPr algn="ctr" eaLnBrk="1" latinLnBrk="0" hangingPunct="1"/>
            <a:fld id="{2C6B1FF6-39B9-40F5-8B67-33C6354A3D4F}" type="slidenum">
              <a:rPr kumimoji="0" lang="en-US" smtClean="0"/>
              <a:pPr algn="ctr" eaLnBrk="1" latinLnBrk="0" hangingPunct="1"/>
              <a:t>‹nº›</a:t>
            </a:fld>
            <a:endParaRPr kumimoji="0"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6/23/2014</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a:xfrm>
            <a:off x="4343400" y="1036020"/>
            <a:ext cx="457200" cy="441325"/>
          </a:xfrm>
        </p:spPr>
        <p:txBody>
          <a:bodyPr/>
          <a:lstStyle/>
          <a:p>
            <a:pPr eaLnBrk="1" latinLnBrk="0" hangingPunct="1"/>
            <a:fld id="{2C6B1FF6-39B9-40F5-8B67-33C6354A3D4F}" type="slidenum">
              <a:rPr kumimoji="0" lang="en-US" smtClean="0"/>
              <a:pPr eaLnBrk="1" latinLnBrk="0" hangingPunct="1"/>
              <a:t>‹nº›</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6/23/2014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pPr eaLnBrk="1" latinLnBrk="0" hangingPunct="1"/>
            <a:fld id="{2C6B1FF6-39B9-40F5-8B67-33C6354A3D4F}" type="slidenum">
              <a:rPr kumimoji="0" lang="en-US" smtClean="0"/>
              <a:pPr eaLnBrk="1" latinLnBrk="0" hangingPunct="1"/>
              <a:t>‹nº›</a:t>
            </a:fld>
            <a:endParaRPr kumimoji="0" lang="en-US" dirty="0">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pPr eaLnBrk="1" latinLnBrk="0" hangingPunct="1"/>
            <a:fld id="{2C6B1FF6-39B9-40F5-8B67-33C6354A3D4F}" type="slidenum">
              <a:rPr kumimoji="0" lang="en-US" smtClean="0"/>
              <a:pPr eaLnBrk="1" latinLnBrk="0" hangingPunct="1"/>
              <a:t>‹nº›</a:t>
            </a:fld>
            <a:endParaRPr kumimoji="0" lang="en-US" dirty="0">
              <a:solidFill>
                <a:schemeClr val="accent3">
                  <a:shade val="75000"/>
                </a:schemeClr>
              </a:solidFill>
            </a:endParaRPr>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6/23/2014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pPr eaLnBrk="1" latinLnBrk="0" hangingPunct="1"/>
            <a:fld id="{2C6B1FF6-39B9-40F5-8B67-33C6354A3D4F}" type="slidenum">
              <a:rPr kumimoji="0" lang="en-US" smtClean="0"/>
              <a:pPr eaLnBrk="1" latinLnBrk="0" hangingPunct="1"/>
              <a:t>‹nº›</a:t>
            </a:fld>
            <a:endParaRPr kumimoji="0"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pPr eaLnBrk="1" latinLnBrk="0" hangingPunct="1"/>
            <a:fld id="{9D21D778-B565-4D7E-94D7-64010A445B68}" type="datetimeFigureOut">
              <a:rPr lang="en-US" smtClean="0"/>
              <a:pPr eaLnBrk="1" latinLnBrk="0" hangingPunct="1"/>
              <a:t>6/23/2014</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6/23/2014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‹nº›</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pPr eaLnBrk="1" latinLnBrk="0" hangingPunct="1"/>
            <a:fld id="{2C6B1FF6-39B9-40F5-8B67-33C6354A3D4F}" type="slidenum">
              <a:rPr kumimoji="0" lang="en-US" smtClean="0"/>
              <a:pPr eaLnBrk="1" latinLnBrk="0" hangingPunct="1"/>
              <a:t>‹nº›</a:t>
            </a:fld>
            <a:endParaRPr kumimoji="0"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6/23/2014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algn="r" eaLnBrk="1" latinLnBrk="0" hangingPunct="1"/>
            <a:fld id="{9D21D778-B565-4D7E-94D7-64010A445B68}" type="datetimeFigureOut">
              <a:rPr lang="en-US" smtClean="0"/>
              <a:pPr algn="r" eaLnBrk="1" latinLnBrk="0" hangingPunct="1"/>
              <a:t>6/23/2014</a:t>
            </a:fld>
            <a:endParaRPr lang="en-US" sz="1400" dirty="0">
              <a:solidFill>
                <a:srgbClr val="FFFFFF"/>
              </a:solidFill>
            </a:endParaRPr>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lgn="l" eaLnBrk="1" latinLnBrk="0" hangingPunct="1"/>
            <a:endParaRPr kumimoji="0" lang="en-US" dirty="0">
              <a:solidFill>
                <a:srgbClr val="FFFFFF"/>
              </a:solidFill>
            </a:endParaRPr>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lgn="ctr" eaLnBrk="1" latinLnBrk="0" hangingPunct="1"/>
            <a:fld id="{2C6B1FF6-39B9-40F5-8B67-33C6354A3D4F}" type="slidenum">
              <a:rPr kumimoji="0" lang="en-US" smtClean="0"/>
              <a:pPr algn="ctr" eaLnBrk="1" latinLnBrk="0" hangingPunct="1"/>
              <a:t>‹nº›</a:t>
            </a:fld>
            <a:endParaRPr kumimoji="0" lang="en-US" sz="1600" dirty="0">
              <a:solidFill>
                <a:schemeClr val="accent3">
                  <a:shade val="75000"/>
                </a:schemeClr>
              </a:solidFill>
            </a:endParaRPr>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pic>
        <p:nvPicPr>
          <p:cNvPr id="20" name="Picture 19"/>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7504" y="44624"/>
            <a:ext cx="563810" cy="690794"/>
          </a:xfrm>
          <a:prstGeom prst="rect">
            <a:avLst/>
          </a:prstGeom>
        </p:spPr>
      </p:pic>
      <p:sp>
        <p:nvSpPr>
          <p:cNvPr id="21" name="TextBox 20"/>
          <p:cNvSpPr txBox="1"/>
          <p:nvPr userDrawn="1"/>
        </p:nvSpPr>
        <p:spPr>
          <a:xfrm>
            <a:off x="317401" y="6597352"/>
            <a:ext cx="5190703" cy="230832"/>
          </a:xfrm>
          <a:prstGeom prst="rect">
            <a:avLst/>
          </a:prstGeom>
          <a:noFill/>
        </p:spPr>
        <p:txBody>
          <a:bodyPr wrap="square" rtlCol="0">
            <a:spAutoFit/>
          </a:bodyPr>
          <a:lstStyle/>
          <a:p>
            <a:pPr algn="l"/>
            <a:r>
              <a:rPr lang="pt-PT" sz="900" b="1" dirty="0" smtClean="0">
                <a:solidFill>
                  <a:srgbClr val="555555"/>
                </a:solidFill>
                <a:latin typeface="Arial" pitchFamily="34" charset="0"/>
                <a:cs typeface="Arial" pitchFamily="34" charset="0"/>
              </a:rPr>
              <a:t>Disciplina</a:t>
            </a:r>
            <a:r>
              <a:rPr lang="pt-PT" sz="900" b="1" baseline="0" dirty="0" smtClean="0">
                <a:solidFill>
                  <a:srgbClr val="555555"/>
                </a:solidFill>
                <a:latin typeface="Arial" pitchFamily="34" charset="0"/>
                <a:cs typeface="Arial" pitchFamily="34" charset="0"/>
              </a:rPr>
              <a:t> / ano</a:t>
            </a:r>
            <a:endParaRPr lang="pt-PT" sz="900" b="1" dirty="0">
              <a:solidFill>
                <a:srgbClr val="555555"/>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http://2.bp.blogspot.com/_YVkuNdIQpWM/TMqbBGOVWeI/AAAAAAAAAAg/I4DEN5P-56c/s1600/mala+de+han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091316">
            <a:off x="4370817" y="3283917"/>
            <a:ext cx="3412743" cy="225241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p:cNvSpPr>
            <a:spLocks noGrp="1"/>
          </p:cNvSpPr>
          <p:nvPr>
            <p:ph type="subTitle" idx="1"/>
          </p:nvPr>
        </p:nvSpPr>
        <p:spPr>
          <a:xfrm>
            <a:off x="1331640" y="332656"/>
            <a:ext cx="6400800" cy="4752528"/>
          </a:xfrm>
        </p:spPr>
        <p:txBody>
          <a:bodyPr/>
          <a:lstStyle/>
          <a:p>
            <a:pPr>
              <a:lnSpc>
                <a:spcPct val="200000"/>
              </a:lnSpc>
            </a:pPr>
            <a:r>
              <a:rPr lang="pt-PT" sz="4400" b="1" i="1" dirty="0" smtClean="0">
                <a:solidFill>
                  <a:srgbClr val="C00000"/>
                </a:solidFill>
              </a:rPr>
              <a:t>A mala de Hana</a:t>
            </a:r>
            <a:endParaRPr lang="pt-PT" sz="4400" i="1" dirty="0" smtClean="0">
              <a:solidFill>
                <a:srgbClr val="C00000"/>
              </a:solidFill>
            </a:endParaRPr>
          </a:p>
          <a:p>
            <a:endParaRPr lang="pt-PT" dirty="0">
              <a:solidFill>
                <a:schemeClr val="accent6">
                  <a:lumMod val="75000"/>
                </a:schemeClr>
              </a:solidFill>
            </a:endParaRPr>
          </a:p>
        </p:txBody>
      </p:sp>
      <p:pic>
        <p:nvPicPr>
          <p:cNvPr id="2058" name="Picture 10" descr="http://4.bp.blogspot.com/_Rxf777C5Vbw/SguCnj_8PZI/AAAAAAAAAOM/FQJpq5erJCs/s320/Hana+Brad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3068960"/>
            <a:ext cx="3048000" cy="2638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1794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052736"/>
            <a:ext cx="8136904" cy="5339984"/>
          </a:xfrm>
        </p:spPr>
        <p:style>
          <a:lnRef idx="0">
            <a:scrgbClr r="0" g="0" b="0"/>
          </a:lnRef>
          <a:fillRef idx="1001">
            <a:schemeClr val="lt2"/>
          </a:fillRef>
          <a:effectRef idx="0">
            <a:scrgbClr r="0" g="0" b="0"/>
          </a:effectRef>
          <a:fontRef idx="major"/>
        </p:style>
        <p:txBody>
          <a:bodyPr>
            <a:normAutofit fontScale="90000"/>
          </a:bodyPr>
          <a:lstStyle/>
          <a:p>
            <a:pPr algn="l">
              <a:lnSpc>
                <a:spcPct val="200000"/>
              </a:lnSpc>
            </a:pPr>
            <a:r>
              <a:rPr lang="pt-PT" sz="1000" dirty="0" smtClean="0">
                <a:latin typeface="Arial" pitchFamily="34" charset="0"/>
                <a:cs typeface="Arial" pitchFamily="34" charset="0"/>
              </a:rPr>
              <a:t/>
            </a:r>
            <a:br>
              <a:rPr lang="pt-PT" sz="1000" dirty="0" smtClean="0">
                <a:latin typeface="Arial" pitchFamily="34" charset="0"/>
                <a:cs typeface="Arial" pitchFamily="34" charset="0"/>
              </a:rPr>
            </a:br>
            <a:r>
              <a:rPr lang="pt-PT" sz="1000" dirty="0">
                <a:latin typeface="Arial" pitchFamily="34" charset="0"/>
                <a:cs typeface="Arial" pitchFamily="34" charset="0"/>
              </a:rPr>
              <a:t/>
            </a:r>
            <a:br>
              <a:rPr lang="pt-PT" sz="1000" dirty="0">
                <a:latin typeface="Arial" pitchFamily="34" charset="0"/>
                <a:cs typeface="Arial" pitchFamily="34" charset="0"/>
              </a:rPr>
            </a:br>
            <a:r>
              <a:rPr lang="pt-PT" sz="1000" dirty="0" smtClean="0">
                <a:latin typeface="Arial" pitchFamily="34" charset="0"/>
                <a:cs typeface="Arial" pitchFamily="34" charset="0"/>
              </a:rPr>
              <a:t/>
            </a:r>
            <a:br>
              <a:rPr lang="pt-PT" sz="1000" dirty="0" smtClean="0">
                <a:latin typeface="Arial" pitchFamily="34" charset="0"/>
                <a:cs typeface="Arial" pitchFamily="34" charset="0"/>
              </a:rPr>
            </a:br>
            <a:r>
              <a:rPr lang="pt-PT" sz="1000" dirty="0">
                <a:latin typeface="Arial" pitchFamily="34" charset="0"/>
                <a:cs typeface="Arial" pitchFamily="34" charset="0"/>
              </a:rPr>
              <a:t/>
            </a:r>
            <a:br>
              <a:rPr lang="pt-PT" sz="1000" dirty="0">
                <a:latin typeface="Arial" pitchFamily="34" charset="0"/>
                <a:cs typeface="Arial" pitchFamily="34" charset="0"/>
              </a:rPr>
            </a:br>
            <a:r>
              <a:rPr lang="pt-PT" sz="1000" dirty="0" smtClean="0">
                <a:latin typeface="Arial" pitchFamily="34" charset="0"/>
                <a:cs typeface="Arial" pitchFamily="34" charset="0"/>
              </a:rPr>
              <a:t>Na </a:t>
            </a:r>
            <a:r>
              <a:rPr lang="pt-PT" sz="1000" dirty="0">
                <a:latin typeface="Arial" pitchFamily="34" charset="0"/>
                <a:cs typeface="Arial" pitchFamily="34" charset="0"/>
              </a:rPr>
              <a:t>verdade, trata-se de uma mala com aspeto bastante comum. Um pouco gasta nos cantos, mas em bom estado.</a:t>
            </a:r>
            <a:br>
              <a:rPr lang="pt-PT" sz="1000" dirty="0">
                <a:latin typeface="Arial" pitchFamily="34" charset="0"/>
                <a:cs typeface="Arial" pitchFamily="34" charset="0"/>
              </a:rPr>
            </a:br>
            <a:r>
              <a:rPr lang="pt-PT" sz="1000" dirty="0">
                <a:latin typeface="Arial" pitchFamily="34" charset="0"/>
                <a:cs typeface="Arial" pitchFamily="34" charset="0"/>
              </a:rPr>
              <a:t>É castanha. É grande. Poderíamos guardar muitas coisas lá dentro - roupa para uma grande viagem, talvez. Livros, jogos, tesouros, brinquedos. Mas agora não tem nada lá dentro.</a:t>
            </a:r>
            <a:br>
              <a:rPr lang="pt-PT" sz="1000" dirty="0">
                <a:latin typeface="Arial" pitchFamily="34" charset="0"/>
                <a:cs typeface="Arial" pitchFamily="34" charset="0"/>
              </a:rPr>
            </a:br>
            <a:r>
              <a:rPr lang="pt-PT" sz="1000" dirty="0">
                <a:latin typeface="Arial" pitchFamily="34" charset="0"/>
                <a:cs typeface="Arial" pitchFamily="34" charset="0"/>
              </a:rPr>
              <a:t>Todos os dias vêm crianças a um pequeno museu em Tóquio, no Japão, para ver esta mala. Está dentro de um armário de vidro. E através do vidro vemos que a mala tem coisas escritas. Escrito a tinta branca, na parte da frente, está o nome de uma rapariga: Hana Brady. Uma data de nascimento: 16 de m</a:t>
            </a:r>
            <a:r>
              <a:rPr lang="pt-PT" sz="1000" dirty="0" smtClean="0">
                <a:latin typeface="Arial" pitchFamily="34" charset="0"/>
                <a:cs typeface="Arial" pitchFamily="34" charset="0"/>
              </a:rPr>
              <a:t>aio</a:t>
            </a:r>
            <a:r>
              <a:rPr lang="pt-PT" sz="1000" dirty="0">
                <a:latin typeface="Arial" pitchFamily="34" charset="0"/>
                <a:cs typeface="Arial" pitchFamily="34" charset="0"/>
              </a:rPr>
              <a:t>, 1931. E uma outra palavra: </a:t>
            </a:r>
            <a:r>
              <a:rPr lang="pt-PT" sz="1000" i="1" dirty="0">
                <a:latin typeface="Arial" pitchFamily="34" charset="0"/>
                <a:cs typeface="Arial" pitchFamily="34" charset="0"/>
              </a:rPr>
              <a:t>Waisenkind. </a:t>
            </a:r>
            <a:r>
              <a:rPr lang="pt-PT" sz="1000" dirty="0">
                <a:latin typeface="Arial" pitchFamily="34" charset="0"/>
                <a:cs typeface="Arial" pitchFamily="34" charset="0"/>
              </a:rPr>
              <a:t>É a palavra alemã para órfã.</a:t>
            </a:r>
            <a:br>
              <a:rPr lang="pt-PT" sz="1000" dirty="0">
                <a:latin typeface="Arial" pitchFamily="34" charset="0"/>
                <a:cs typeface="Arial" pitchFamily="34" charset="0"/>
              </a:rPr>
            </a:br>
            <a:r>
              <a:rPr lang="pt-PT" sz="1000" dirty="0">
                <a:latin typeface="Arial" pitchFamily="34" charset="0"/>
                <a:cs typeface="Arial" pitchFamily="34" charset="0"/>
              </a:rPr>
              <a:t>As crianças japonesas sabem que a mala veio de Auschwitz, um campo de concentração onde milhões de pessoas sofreram e morreram durante a Segunda Guerra Mundial, entre 1939 e 1945. Mas quem foi Hana Brady? De onde veio ela? Para onde viajava? O que levava na mala? Como é que ficou órfã? Que tipo de rapariga era ela e o que lhe terá acontecido?</a:t>
            </a:r>
            <a:br>
              <a:rPr lang="pt-PT" sz="1000" dirty="0">
                <a:latin typeface="Arial" pitchFamily="34" charset="0"/>
                <a:cs typeface="Arial" pitchFamily="34" charset="0"/>
              </a:rPr>
            </a:br>
            <a:r>
              <a:rPr lang="pt-PT" sz="1000" dirty="0">
                <a:latin typeface="Arial" pitchFamily="34" charset="0"/>
                <a:cs typeface="Arial" pitchFamily="34" charset="0"/>
              </a:rPr>
              <a:t>As crianças têm muitas perguntas. E o mesmo acontece com Fumiko Ishioka, diretora do museu, uma jovem elegante de longo cabelo preto.</a:t>
            </a:r>
            <a:br>
              <a:rPr lang="pt-PT" sz="1000" dirty="0">
                <a:latin typeface="Arial" pitchFamily="34" charset="0"/>
                <a:cs typeface="Arial" pitchFamily="34" charset="0"/>
              </a:rPr>
            </a:br>
            <a:r>
              <a:rPr lang="pt-PT" sz="1000" dirty="0">
                <a:latin typeface="Arial" pitchFamily="34" charset="0"/>
                <a:cs typeface="Arial" pitchFamily="34" charset="0"/>
              </a:rPr>
              <a:t>Fumiko e as crianças tiram cuidadosamente a mala de dentro do armário e abrem-na. Procuram nos bolsos laterais. Talvez Hana tenha deixado alguma coisa que possa servir de pista. Nada. Vêm por debaixo do forro às pintas. Também não há pistas.</a:t>
            </a:r>
            <a:br>
              <a:rPr lang="pt-PT" sz="1000" dirty="0">
                <a:latin typeface="Arial" pitchFamily="34" charset="0"/>
                <a:cs typeface="Arial" pitchFamily="34" charset="0"/>
              </a:rPr>
            </a:br>
            <a:r>
              <a:rPr lang="pt-PT" sz="1000" dirty="0">
                <a:latin typeface="Arial" pitchFamily="34" charset="0"/>
                <a:cs typeface="Arial" pitchFamily="34" charset="0"/>
              </a:rPr>
              <a:t>Fumiko promete às crianças fazer tudo ao seu alcance para descobrir a história da rapariga a quem a </a:t>
            </a:r>
            <a:r>
              <a:rPr lang="pt-PT" sz="1000" dirty="0" smtClean="0">
                <a:latin typeface="Arial" pitchFamily="34" charset="0"/>
                <a:cs typeface="Arial" pitchFamily="34" charset="0"/>
              </a:rPr>
              <a:t/>
            </a:r>
            <a:br>
              <a:rPr lang="pt-PT" sz="1000" dirty="0" smtClean="0">
                <a:latin typeface="Arial" pitchFamily="34" charset="0"/>
                <a:cs typeface="Arial" pitchFamily="34" charset="0"/>
              </a:rPr>
            </a:br>
            <a:r>
              <a:rPr lang="pt-PT" sz="1000" dirty="0" smtClean="0">
                <a:latin typeface="Arial" pitchFamily="34" charset="0"/>
                <a:cs typeface="Arial" pitchFamily="34" charset="0"/>
              </a:rPr>
              <a:t>mala </a:t>
            </a:r>
            <a:r>
              <a:rPr lang="pt-PT" sz="1000" dirty="0">
                <a:latin typeface="Arial" pitchFamily="34" charset="0"/>
                <a:cs typeface="Arial" pitchFamily="34" charset="0"/>
              </a:rPr>
              <a:t>pertenceu, promete resolver o mistério. E, no ano seguinte, transforma-se em detetive, vasculhando o </a:t>
            </a:r>
            <a:r>
              <a:rPr lang="pt-PT" sz="1000" dirty="0" smtClean="0">
                <a:latin typeface="Arial" pitchFamily="34" charset="0"/>
                <a:cs typeface="Arial" pitchFamily="34" charset="0"/>
              </a:rPr>
              <a:t/>
            </a:r>
            <a:br>
              <a:rPr lang="pt-PT" sz="1000" dirty="0" smtClean="0">
                <a:latin typeface="Arial" pitchFamily="34" charset="0"/>
                <a:cs typeface="Arial" pitchFamily="34" charset="0"/>
              </a:rPr>
            </a:br>
            <a:r>
              <a:rPr lang="pt-PT" sz="1000" dirty="0" smtClean="0">
                <a:latin typeface="Arial" pitchFamily="34" charset="0"/>
                <a:cs typeface="Arial" pitchFamily="34" charset="0"/>
              </a:rPr>
              <a:t>mundo </a:t>
            </a:r>
            <a:r>
              <a:rPr lang="pt-PT" sz="1000" dirty="0">
                <a:latin typeface="Arial" pitchFamily="34" charset="0"/>
                <a:cs typeface="Arial" pitchFamily="34" charset="0"/>
              </a:rPr>
              <a:t>em busca de pistas para a história de Hana Brady. </a:t>
            </a:r>
            <a:r>
              <a:rPr lang="pt-PT" sz="1300" dirty="0">
                <a:latin typeface="Arial" pitchFamily="34" charset="0"/>
                <a:cs typeface="Arial" pitchFamily="34" charset="0"/>
              </a:rPr>
              <a:t/>
            </a:r>
            <a:br>
              <a:rPr lang="pt-PT" sz="1300" dirty="0">
                <a:latin typeface="Arial" pitchFamily="34" charset="0"/>
                <a:cs typeface="Arial" pitchFamily="34" charset="0"/>
              </a:rPr>
            </a:br>
            <a:r>
              <a:rPr lang="pt-PT" sz="1000" dirty="0">
                <a:latin typeface="Arial" pitchFamily="34" charset="0"/>
                <a:cs typeface="Arial" pitchFamily="34" charset="0"/>
              </a:rPr>
              <a:t/>
            </a:r>
            <a:br>
              <a:rPr lang="pt-PT" sz="1000" dirty="0">
                <a:latin typeface="Arial" pitchFamily="34" charset="0"/>
                <a:cs typeface="Arial" pitchFamily="34" charset="0"/>
              </a:rPr>
            </a:br>
            <a:r>
              <a:rPr lang="pt-PT" sz="1000" dirty="0"/>
              <a:t>Karen Levine, A Mala de Hana, Terramar</a:t>
            </a:r>
            <a:r>
              <a:rPr lang="pt-PT" sz="1300" dirty="0"/>
              <a:t/>
            </a:r>
            <a:br>
              <a:rPr lang="pt-PT" sz="1300" dirty="0"/>
            </a:br>
            <a:r>
              <a:rPr lang="pt-PT" sz="1300" dirty="0"/>
              <a:t/>
            </a:r>
            <a:br>
              <a:rPr lang="pt-PT" sz="1300" dirty="0"/>
            </a:br>
            <a:endParaRPr lang="pt-PT" sz="1300" dirty="0"/>
          </a:p>
        </p:txBody>
      </p:sp>
      <p:sp>
        <p:nvSpPr>
          <p:cNvPr id="4" name="Rectangle 3"/>
          <p:cNvSpPr/>
          <p:nvPr/>
        </p:nvSpPr>
        <p:spPr>
          <a:xfrm>
            <a:off x="2699792" y="672012"/>
            <a:ext cx="3736531" cy="369332"/>
          </a:xfrm>
          <a:prstGeom prst="rect">
            <a:avLst/>
          </a:prstGeom>
        </p:spPr>
        <p:txBody>
          <a:bodyPr wrap="square">
            <a:spAutoFit/>
          </a:bodyPr>
          <a:lstStyle/>
          <a:p>
            <a:r>
              <a:rPr lang="pt-PT" b="1" dirty="0">
                <a:solidFill>
                  <a:srgbClr val="C00000"/>
                </a:solidFill>
              </a:rPr>
              <a:t>Tóquio, Japão, Inverno 2000</a:t>
            </a:r>
            <a:endParaRPr lang="pt-PT" dirty="0">
              <a:solidFill>
                <a:srgbClr val="C00000"/>
              </a:solidFill>
            </a:endParaRPr>
          </a:p>
        </p:txBody>
      </p:sp>
      <p:pic>
        <p:nvPicPr>
          <p:cNvPr id="5" name="Imagem 10"/>
          <p:cNvPicPr/>
          <p:nvPr/>
        </p:nvPicPr>
        <p:blipFill>
          <a:blip r:embed="rId2" cstate="print"/>
          <a:srcRect l="2663" t="3377" r="1602" b="5748"/>
          <a:stretch>
            <a:fillRect/>
          </a:stretch>
        </p:blipFill>
        <p:spPr bwMode="auto">
          <a:xfrm rot="644165">
            <a:off x="6286288" y="4435315"/>
            <a:ext cx="2452902" cy="1627398"/>
          </a:xfrm>
          <a:prstGeom prst="rect">
            <a:avLst/>
          </a:prstGeom>
          <a:noFill/>
          <a:ln w="9525">
            <a:noFill/>
            <a:miter lim="800000"/>
            <a:headEnd/>
            <a:tailEnd/>
          </a:ln>
        </p:spPr>
      </p:pic>
    </p:spTree>
    <p:extLst>
      <p:ext uri="{BB962C8B-B14F-4D97-AF65-F5344CB8AC3E}">
        <p14:creationId xmlns:p14="http://schemas.microsoft.com/office/powerpoint/2010/main" val="262921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9276" y="1124744"/>
            <a:ext cx="2954655"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r>
              <a:rPr lang="pt-PT" b="1" dirty="0"/>
              <a:t>Leitura do texto		</a:t>
            </a:r>
            <a:endParaRPr lang="pt-PT" dirty="0"/>
          </a:p>
        </p:txBody>
      </p:sp>
      <p:sp>
        <p:nvSpPr>
          <p:cNvPr id="6" name="Rectangle 5"/>
          <p:cNvSpPr/>
          <p:nvPr/>
        </p:nvSpPr>
        <p:spPr>
          <a:xfrm>
            <a:off x="755576" y="1772816"/>
            <a:ext cx="6984776" cy="4339650"/>
          </a:xfrm>
          <a:prstGeom prst="rect">
            <a:avLst/>
          </a:prstGeom>
        </p:spPr>
        <p:txBody>
          <a:bodyPr wrap="square">
            <a:spAutoFit/>
          </a:bodyPr>
          <a:lstStyle/>
          <a:p>
            <a:r>
              <a:rPr lang="pt-PT" dirty="0"/>
              <a:t>ELABORAÇÃO DE QUESTIONÁRIO</a:t>
            </a:r>
            <a:endParaRPr lang="pt-PT" sz="2800" dirty="0"/>
          </a:p>
          <a:p>
            <a:pPr>
              <a:lnSpc>
                <a:spcPct val="150000"/>
              </a:lnSpc>
            </a:pPr>
            <a:r>
              <a:rPr lang="pt-PT" dirty="0"/>
              <a:t> </a:t>
            </a:r>
            <a:endParaRPr lang="pt-PT" sz="2800" dirty="0"/>
          </a:p>
          <a:p>
            <a:pPr lvl="0" algn="just">
              <a:lnSpc>
                <a:spcPct val="150000"/>
              </a:lnSpc>
            </a:pPr>
            <a:r>
              <a:rPr lang="pt-PT" sz="1100" dirty="0">
                <a:latin typeface="Arial" pitchFamily="34" charset="0"/>
                <a:cs typeface="Arial" pitchFamily="34" charset="0"/>
              </a:rPr>
              <a:t>Elabora cinco questões sobre o texto </a:t>
            </a:r>
            <a:r>
              <a:rPr lang="pt-PT" sz="1100" dirty="0" smtClean="0">
                <a:latin typeface="Arial" pitchFamily="34" charset="0"/>
                <a:cs typeface="Arial" pitchFamily="34" charset="0"/>
              </a:rPr>
              <a:t>«</a:t>
            </a:r>
            <a:r>
              <a:rPr lang="pt-PT" sz="1100" i="1" dirty="0" smtClean="0">
                <a:latin typeface="Arial" pitchFamily="34" charset="0"/>
                <a:cs typeface="Arial" pitchFamily="34" charset="0"/>
              </a:rPr>
              <a:t>A </a:t>
            </a:r>
            <a:r>
              <a:rPr lang="pt-PT" sz="1100" i="1" dirty="0">
                <a:latin typeface="Arial" pitchFamily="34" charset="0"/>
                <a:cs typeface="Arial" pitchFamily="34" charset="0"/>
              </a:rPr>
              <a:t>mala de </a:t>
            </a:r>
            <a:r>
              <a:rPr lang="pt-PT" sz="1100" i="1" dirty="0" err="1" smtClean="0">
                <a:latin typeface="Arial" pitchFamily="34" charset="0"/>
                <a:cs typeface="Arial" pitchFamily="34" charset="0"/>
              </a:rPr>
              <a:t>Hana</a:t>
            </a:r>
            <a:r>
              <a:rPr lang="pt-PT" sz="1100" i="1" dirty="0" smtClean="0">
                <a:latin typeface="Arial" pitchFamily="34" charset="0"/>
                <a:cs typeface="Arial" pitchFamily="34" charset="0"/>
              </a:rPr>
              <a:t>»</a:t>
            </a:r>
            <a:endParaRPr lang="pt-PT" sz="1100" dirty="0">
              <a:latin typeface="Arial" pitchFamily="34" charset="0"/>
              <a:cs typeface="Arial" pitchFamily="34" charset="0"/>
            </a:endParaRPr>
          </a:p>
          <a:p>
            <a:pPr lvl="1" algn="just">
              <a:lnSpc>
                <a:spcPct val="150000"/>
              </a:lnSpc>
            </a:pPr>
            <a:r>
              <a:rPr lang="pt-PT" sz="1100" dirty="0">
                <a:latin typeface="Arial" pitchFamily="34" charset="0"/>
                <a:cs typeface="Arial" pitchFamily="34" charset="0"/>
              </a:rPr>
              <a:t>O objetivo das questões é verificar a compreensão do texto, através das respostas dadas.</a:t>
            </a:r>
          </a:p>
          <a:p>
            <a:pPr lvl="1" algn="just">
              <a:lnSpc>
                <a:spcPct val="150000"/>
              </a:lnSpc>
            </a:pPr>
            <a:r>
              <a:rPr lang="pt-PT" sz="1100" dirty="0">
                <a:latin typeface="Arial" pitchFamily="34" charset="0"/>
                <a:cs typeface="Arial" pitchFamily="34" charset="0"/>
              </a:rPr>
              <a:t>As respostas às questões devem ser sempre pensadas por quem elabora o questionário para evitar erros como, por exemplo:</a:t>
            </a:r>
          </a:p>
          <a:p>
            <a:pPr algn="just">
              <a:lnSpc>
                <a:spcPct val="150000"/>
              </a:lnSpc>
            </a:pPr>
            <a:r>
              <a:rPr lang="pt-PT" sz="1100" dirty="0">
                <a:latin typeface="Arial" pitchFamily="34" charset="0"/>
                <a:cs typeface="Arial" pitchFamily="34" charset="0"/>
              </a:rPr>
              <a:t>− perguntas tão longas ou tão genéricas que a resposta abarque quase todo o texto.</a:t>
            </a:r>
          </a:p>
          <a:p>
            <a:pPr algn="just">
              <a:lnSpc>
                <a:spcPct val="150000"/>
              </a:lnSpc>
            </a:pPr>
            <a:r>
              <a:rPr lang="pt-PT" sz="1100" dirty="0">
                <a:latin typeface="Arial" pitchFamily="34" charset="0"/>
                <a:cs typeface="Arial" pitchFamily="34" charset="0"/>
              </a:rPr>
              <a:t>− perguntas tão fechadas que a resposta não possa ir além de Sim ou Não.</a:t>
            </a:r>
          </a:p>
          <a:p>
            <a:pPr algn="just">
              <a:lnSpc>
                <a:spcPct val="150000"/>
              </a:lnSpc>
            </a:pPr>
            <a:r>
              <a:rPr lang="pt-PT" sz="1100" dirty="0">
                <a:latin typeface="Arial" pitchFamily="34" charset="0"/>
                <a:cs typeface="Arial" pitchFamily="34" charset="0"/>
              </a:rPr>
              <a:t>− perguntas excessivamente fáceis.</a:t>
            </a:r>
          </a:p>
          <a:p>
            <a:pPr algn="just">
              <a:lnSpc>
                <a:spcPct val="150000"/>
              </a:lnSpc>
            </a:pPr>
            <a:r>
              <a:rPr lang="pt-PT" sz="1100" dirty="0">
                <a:latin typeface="Arial" pitchFamily="34" charset="0"/>
                <a:cs typeface="Arial" pitchFamily="34" charset="0"/>
              </a:rPr>
              <a:t>− perguntas a que quem as fez não saiba responder.</a:t>
            </a:r>
          </a:p>
          <a:p>
            <a:pPr algn="just">
              <a:lnSpc>
                <a:spcPct val="150000"/>
              </a:lnSpc>
            </a:pPr>
            <a:r>
              <a:rPr lang="pt-PT" sz="1100" dirty="0">
                <a:latin typeface="Arial" pitchFamily="34" charset="0"/>
                <a:cs typeface="Arial" pitchFamily="34" charset="0"/>
              </a:rPr>
              <a:t> </a:t>
            </a:r>
          </a:p>
          <a:p>
            <a:pPr lvl="0" algn="just">
              <a:lnSpc>
                <a:spcPct val="150000"/>
              </a:lnSpc>
            </a:pPr>
            <a:r>
              <a:rPr lang="pt-PT" sz="1100" dirty="0">
                <a:latin typeface="Arial" pitchFamily="34" charset="0"/>
                <a:cs typeface="Arial" pitchFamily="34" charset="0"/>
              </a:rPr>
              <a:t>Apresenta as tuas questões à turma.</a:t>
            </a:r>
          </a:p>
          <a:p>
            <a:pPr algn="just">
              <a:lnSpc>
                <a:spcPct val="150000"/>
              </a:lnSpc>
            </a:pPr>
            <a:r>
              <a:rPr lang="pt-PT" sz="1100" dirty="0">
                <a:latin typeface="Arial" pitchFamily="34" charset="0"/>
                <a:cs typeface="Arial" pitchFamily="34" charset="0"/>
              </a:rPr>
              <a:t>(Como vão aparecer muitas perguntas quase iguais, convém registar no quadro as que são diferentes).</a:t>
            </a:r>
          </a:p>
          <a:p>
            <a:pPr algn="just">
              <a:lnSpc>
                <a:spcPct val="150000"/>
              </a:lnSpc>
            </a:pPr>
            <a:r>
              <a:rPr lang="pt-PT" sz="1100" dirty="0">
                <a:latin typeface="Arial" pitchFamily="34" charset="0"/>
                <a:cs typeface="Arial" pitchFamily="34" charset="0"/>
              </a:rPr>
              <a:t> </a:t>
            </a:r>
          </a:p>
          <a:p>
            <a:pPr lvl="0" algn="just">
              <a:lnSpc>
                <a:spcPct val="150000"/>
              </a:lnSpc>
            </a:pPr>
            <a:r>
              <a:rPr lang="pt-PT" sz="1100" dirty="0">
                <a:latin typeface="Arial" pitchFamily="34" charset="0"/>
                <a:cs typeface="Arial" pitchFamily="34" charset="0"/>
              </a:rPr>
              <a:t>Com o teu professor e os teus colegas, seleciona um grupo de perguntas que abarque a totalidade do que é essencial no texto.</a:t>
            </a:r>
          </a:p>
        </p:txBody>
      </p:sp>
    </p:spTree>
    <p:extLst>
      <p:ext uri="{BB962C8B-B14F-4D97-AF65-F5344CB8AC3E}">
        <p14:creationId xmlns:p14="http://schemas.microsoft.com/office/powerpoint/2010/main" val="8068502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1560" y="1628800"/>
            <a:ext cx="2592288"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r>
              <a:rPr lang="pt-PT" b="1" dirty="0"/>
              <a:t>Oficina de escrita</a:t>
            </a:r>
            <a:endParaRPr lang="pt-PT" dirty="0"/>
          </a:p>
        </p:txBody>
      </p:sp>
      <p:sp>
        <p:nvSpPr>
          <p:cNvPr id="7" name="Rectangle 6"/>
          <p:cNvSpPr/>
          <p:nvPr/>
        </p:nvSpPr>
        <p:spPr>
          <a:xfrm>
            <a:off x="755576" y="2817294"/>
            <a:ext cx="6030416" cy="1361911"/>
          </a:xfrm>
          <a:prstGeom prst="rect">
            <a:avLst/>
          </a:prstGeom>
        </p:spPr>
        <p:txBody>
          <a:bodyPr wrap="square">
            <a:spAutoFit/>
          </a:bodyPr>
          <a:lstStyle/>
          <a:p>
            <a:pPr lvl="0">
              <a:lnSpc>
                <a:spcPct val="150000"/>
              </a:lnSpc>
            </a:pPr>
            <a:r>
              <a:rPr lang="pt-PT" sz="1100" dirty="0" smtClean="0">
                <a:latin typeface="Arial" pitchFamily="34" charset="0"/>
                <a:cs typeface="Arial" pitchFamily="34" charset="0"/>
              </a:rPr>
              <a:t>Responde</a:t>
            </a:r>
            <a:r>
              <a:rPr lang="pt-PT" sz="1100" dirty="0">
                <a:latin typeface="Arial" pitchFamily="34" charset="0"/>
                <a:cs typeface="Arial" pitchFamily="34" charset="0"/>
              </a:rPr>
              <a:t>, por escrito, ao questionário e identifica a tua folha.</a:t>
            </a:r>
          </a:p>
          <a:p>
            <a:pPr>
              <a:lnSpc>
                <a:spcPct val="150000"/>
              </a:lnSpc>
            </a:pPr>
            <a:r>
              <a:rPr lang="pt-PT" sz="1100" dirty="0">
                <a:latin typeface="Arial" pitchFamily="34" charset="0"/>
                <a:cs typeface="Arial" pitchFamily="34" charset="0"/>
              </a:rPr>
              <a:t> </a:t>
            </a:r>
          </a:p>
          <a:p>
            <a:pPr lvl="0">
              <a:lnSpc>
                <a:spcPct val="150000"/>
              </a:lnSpc>
            </a:pPr>
            <a:r>
              <a:rPr lang="pt-PT" sz="1100" dirty="0" smtClean="0">
                <a:latin typeface="Arial" pitchFamily="34" charset="0"/>
                <a:cs typeface="Arial" pitchFamily="34" charset="0"/>
              </a:rPr>
              <a:t>Baralhem </a:t>
            </a:r>
            <a:r>
              <a:rPr lang="pt-PT" sz="1100" dirty="0">
                <a:latin typeface="Arial" pitchFamily="34" charset="0"/>
                <a:cs typeface="Arial" pitchFamily="34" charset="0"/>
              </a:rPr>
              <a:t>as folhas de resposta que, num primeiro momento, serão corrigidas por um colega.</a:t>
            </a:r>
          </a:p>
          <a:p>
            <a:pPr>
              <a:lnSpc>
                <a:spcPct val="150000"/>
              </a:lnSpc>
            </a:pPr>
            <a:r>
              <a:rPr lang="pt-PT" sz="1100" dirty="0">
                <a:latin typeface="Arial" pitchFamily="34" charset="0"/>
                <a:cs typeface="Arial" pitchFamily="34" charset="0"/>
              </a:rPr>
              <a:t> </a:t>
            </a:r>
          </a:p>
          <a:p>
            <a:pPr lvl="0">
              <a:lnSpc>
                <a:spcPct val="150000"/>
              </a:lnSpc>
            </a:pPr>
            <a:r>
              <a:rPr lang="pt-PT" sz="1100" dirty="0" smtClean="0">
                <a:latin typeface="Arial" pitchFamily="34" charset="0"/>
                <a:cs typeface="Arial" pitchFamily="34" charset="0"/>
              </a:rPr>
              <a:t>Os </a:t>
            </a:r>
            <a:r>
              <a:rPr lang="pt-PT" sz="1100" dirty="0">
                <a:latin typeface="Arial" pitchFamily="34" charset="0"/>
                <a:cs typeface="Arial" pitchFamily="34" charset="0"/>
              </a:rPr>
              <a:t>erros detetados deverão ser assinalados e corrigidos.</a:t>
            </a:r>
          </a:p>
        </p:txBody>
      </p:sp>
    </p:spTree>
    <p:extLst>
      <p:ext uri="{BB962C8B-B14F-4D97-AF65-F5344CB8AC3E}">
        <p14:creationId xmlns:p14="http://schemas.microsoft.com/office/powerpoint/2010/main" val="28011130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99592" y="1916832"/>
            <a:ext cx="7344816" cy="4032448"/>
          </a:xfrm>
        </p:spPr>
        <p:style>
          <a:lnRef idx="2">
            <a:schemeClr val="accent6"/>
          </a:lnRef>
          <a:fillRef idx="1">
            <a:schemeClr val="lt1"/>
          </a:fillRef>
          <a:effectRef idx="0">
            <a:schemeClr val="accent6"/>
          </a:effectRef>
          <a:fontRef idx="minor">
            <a:schemeClr val="dk1"/>
          </a:fontRef>
        </p:style>
        <p:txBody>
          <a:bodyPr>
            <a:normAutofit/>
          </a:bodyPr>
          <a:lstStyle/>
          <a:p>
            <a:pPr algn="l"/>
            <a:endParaRPr lang="pt-PT" sz="2300" dirty="0" smtClean="0">
              <a:solidFill>
                <a:schemeClr val="tx1"/>
              </a:solidFill>
            </a:endParaRPr>
          </a:p>
          <a:p>
            <a:pPr algn="l"/>
            <a:endParaRPr lang="pt-PT" sz="2300" dirty="0" smtClean="0">
              <a:solidFill>
                <a:schemeClr val="tx1"/>
              </a:solidFill>
            </a:endParaRPr>
          </a:p>
          <a:p>
            <a:pPr algn="l"/>
            <a:endParaRPr lang="pt-PT" sz="2300" dirty="0">
              <a:solidFill>
                <a:schemeClr val="tx1"/>
              </a:solidFill>
            </a:endParaRPr>
          </a:p>
          <a:p>
            <a:pPr algn="just"/>
            <a:endParaRPr lang="pt-PT" sz="2300" dirty="0">
              <a:solidFill>
                <a:schemeClr val="tx1"/>
              </a:solidFill>
            </a:endParaRPr>
          </a:p>
          <a:p>
            <a:pPr algn="just"/>
            <a:endParaRPr lang="pt-PT" sz="1200" b="0" dirty="0" smtClean="0">
              <a:solidFill>
                <a:schemeClr val="tx1"/>
              </a:solidFill>
              <a:latin typeface="Arial" pitchFamily="34" charset="0"/>
              <a:cs typeface="Arial" pitchFamily="34" charset="0"/>
            </a:endParaRPr>
          </a:p>
          <a:p>
            <a:pPr algn="just"/>
            <a:endParaRPr lang="pt-PT" sz="1200" b="0" dirty="0" smtClean="0">
              <a:solidFill>
                <a:schemeClr val="tx1"/>
              </a:solidFill>
              <a:latin typeface="Arial" pitchFamily="34" charset="0"/>
              <a:cs typeface="Arial" pitchFamily="34" charset="0"/>
            </a:endParaRPr>
          </a:p>
          <a:p>
            <a:pPr algn="just"/>
            <a:r>
              <a:rPr lang="pt-PT" sz="1200" b="0" dirty="0" smtClean="0">
                <a:solidFill>
                  <a:schemeClr val="tx1"/>
                </a:solidFill>
                <a:latin typeface="Arial" pitchFamily="34" charset="0"/>
                <a:cs typeface="Arial" pitchFamily="34" charset="0"/>
              </a:rPr>
              <a:t>O </a:t>
            </a:r>
            <a:r>
              <a:rPr lang="pt-PT" sz="1200" b="0" dirty="0">
                <a:solidFill>
                  <a:schemeClr val="tx1"/>
                </a:solidFill>
                <a:latin typeface="Arial" pitchFamily="34" charset="0"/>
                <a:cs typeface="Arial" pitchFamily="34" charset="0"/>
              </a:rPr>
              <a:t>próprio texto tem várias questões a que só a leitura do livro te dará respostas.</a:t>
            </a:r>
          </a:p>
          <a:p>
            <a:pPr algn="just"/>
            <a:r>
              <a:rPr lang="pt-PT" sz="1200" b="0" dirty="0">
                <a:solidFill>
                  <a:schemeClr val="tx1"/>
                </a:solidFill>
                <a:latin typeface="Arial" pitchFamily="34" charset="0"/>
                <a:cs typeface="Arial" pitchFamily="34" charset="0"/>
              </a:rPr>
              <a:t>Curiosamente o livro baseia-se numa emissão radiofónica. </a:t>
            </a:r>
          </a:p>
          <a:p>
            <a:pPr algn="just"/>
            <a:r>
              <a:rPr lang="pt-PT" sz="1200" b="0" dirty="0">
                <a:solidFill>
                  <a:schemeClr val="tx1"/>
                </a:solidFill>
                <a:latin typeface="Arial" pitchFamily="34" charset="0"/>
                <a:cs typeface="Arial" pitchFamily="34" charset="0"/>
              </a:rPr>
              <a:t>Sugerimos-te a sua leitura. É um documento verídico e de leitura fácil e envolvente.</a:t>
            </a:r>
          </a:p>
          <a:p>
            <a:pPr algn="just"/>
            <a:r>
              <a:rPr lang="pt-PT" sz="1200" b="0" dirty="0">
                <a:solidFill>
                  <a:schemeClr val="tx1"/>
                </a:solidFill>
                <a:latin typeface="Arial" pitchFamily="34" charset="0"/>
                <a:cs typeface="Arial" pitchFamily="34" charset="0"/>
              </a:rPr>
              <a:t>Quando o leres faz o registo no teu </a:t>
            </a:r>
            <a:r>
              <a:rPr lang="pt-PT" sz="1200" b="0" dirty="0" smtClean="0">
                <a:solidFill>
                  <a:schemeClr val="tx1"/>
                </a:solidFill>
                <a:latin typeface="Arial" pitchFamily="34" charset="0"/>
                <a:cs typeface="Arial" pitchFamily="34" charset="0"/>
              </a:rPr>
              <a:t>«O </a:t>
            </a:r>
            <a:r>
              <a:rPr lang="pt-PT" sz="1200" b="0" dirty="0">
                <a:solidFill>
                  <a:schemeClr val="tx1"/>
                </a:solidFill>
                <a:latin typeface="Arial" pitchFamily="34" charset="0"/>
                <a:cs typeface="Arial" pitchFamily="34" charset="0"/>
              </a:rPr>
              <a:t>Livro dos </a:t>
            </a:r>
            <a:r>
              <a:rPr lang="pt-PT" sz="1200" b="0" dirty="0" smtClean="0">
                <a:solidFill>
                  <a:schemeClr val="tx1"/>
                </a:solidFill>
                <a:latin typeface="Arial" pitchFamily="34" charset="0"/>
                <a:cs typeface="Arial" pitchFamily="34" charset="0"/>
              </a:rPr>
              <a:t>Livros» </a:t>
            </a:r>
            <a:r>
              <a:rPr lang="pt-PT" sz="1200" b="0" dirty="0">
                <a:solidFill>
                  <a:schemeClr val="tx1"/>
                </a:solidFill>
                <a:latin typeface="Arial" pitchFamily="34" charset="0"/>
                <a:cs typeface="Arial" pitchFamily="34" charset="0"/>
              </a:rPr>
              <a:t>ou no Blogue da turma.</a:t>
            </a:r>
          </a:p>
          <a:p>
            <a:pPr algn="l"/>
            <a:endParaRPr lang="pt-PT" sz="1200" b="0" dirty="0">
              <a:solidFill>
                <a:schemeClr val="tx1"/>
              </a:solidFill>
              <a:latin typeface="Arial" pitchFamily="34" charset="0"/>
              <a:cs typeface="Arial" pitchFamily="34" charset="0"/>
            </a:endParaRPr>
          </a:p>
        </p:txBody>
      </p:sp>
      <p:sp>
        <p:nvSpPr>
          <p:cNvPr id="2" name="Title 1"/>
          <p:cNvSpPr>
            <a:spLocks noGrp="1"/>
          </p:cNvSpPr>
          <p:nvPr>
            <p:ph type="ctrTitle"/>
          </p:nvPr>
        </p:nvSpPr>
        <p:spPr>
          <a:xfrm>
            <a:off x="539552" y="980728"/>
            <a:ext cx="7772400" cy="891530"/>
          </a:xfrm>
        </p:spPr>
        <p:txBody>
          <a:bodyPr/>
          <a:lstStyle/>
          <a:p>
            <a:r>
              <a:rPr lang="pt-PT" dirty="0" smtClean="0">
                <a:solidFill>
                  <a:schemeClr val="accent6">
                    <a:lumMod val="75000"/>
                  </a:schemeClr>
                </a:solidFill>
              </a:rPr>
              <a:t>Proposta de leitura</a:t>
            </a:r>
            <a:endParaRPr lang="pt-PT" dirty="0">
              <a:solidFill>
                <a:schemeClr val="accent6">
                  <a:lumMod val="75000"/>
                </a:schemeClr>
              </a:solidFill>
            </a:endParaRPr>
          </a:p>
        </p:txBody>
      </p:sp>
      <p:pic>
        <p:nvPicPr>
          <p:cNvPr id="6" name="Picture 8" descr="http://4.bp.blogspot.com/-hGO3EkM2ki4/T3uZQY3wTPI/AAAAAAAAAJI/fYm3fKXLl60/s1600/a-mala-de-hana.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4387" b="12699"/>
          <a:stretch/>
        </p:blipFill>
        <p:spPr bwMode="auto">
          <a:xfrm>
            <a:off x="3312355" y="2147923"/>
            <a:ext cx="2448272" cy="1785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15070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41c6ec2da5cd1b1647881a98f79862b7b216cb47"/>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57</TotalTime>
  <Words>96</Words>
  <Application>Microsoft Office PowerPoint</Application>
  <PresentationFormat>Apresentação no Ecrã (4:3)</PresentationFormat>
  <Paragraphs>35</Paragraphs>
  <Slides>5</Slides>
  <Notes>0</Notes>
  <HiddenSlides>0</HiddenSlides>
  <MMClips>0</MMClips>
  <ScaleCrop>false</ScaleCrop>
  <HeadingPairs>
    <vt:vector size="4" baseType="variant">
      <vt:variant>
        <vt:lpstr>Tema</vt:lpstr>
      </vt:variant>
      <vt:variant>
        <vt:i4>1</vt:i4>
      </vt:variant>
      <vt:variant>
        <vt:lpstr>Títulos dos diapositivos</vt:lpstr>
      </vt:variant>
      <vt:variant>
        <vt:i4>5</vt:i4>
      </vt:variant>
    </vt:vector>
  </HeadingPairs>
  <TitlesOfParts>
    <vt:vector size="6" baseType="lpstr">
      <vt:lpstr>Civic</vt:lpstr>
      <vt:lpstr>Apresentação do PowerPoint</vt:lpstr>
      <vt:lpstr>    Na verdade, trata-se de uma mala com aspeto bastante comum. Um pouco gasta nos cantos, mas em bom estado. É castanha. É grande. Poderíamos guardar muitas coisas lá dentro - roupa para uma grande viagem, talvez. Livros, jogos, tesouros, brinquedos. Mas agora não tem nada lá dentro. Todos os dias vêm crianças a um pequeno museu em Tóquio, no Japão, para ver esta mala. Está dentro de um armário de vidro. E através do vidro vemos que a mala tem coisas escritas. Escrito a tinta branca, na parte da frente, está o nome de uma rapariga: Hana Brady. Uma data de nascimento: 16 de maio, 1931. E uma outra palavra: Waisenkind. É a palavra alemã para órfã. As crianças japonesas sabem que a mala veio de Auschwitz, um campo de concentração onde milhões de pessoas sofreram e morreram durante a Segunda Guerra Mundial, entre 1939 e 1945. Mas quem foi Hana Brady? De onde veio ela? Para onde viajava? O que levava na mala? Como é que ficou órfã? Que tipo de rapariga era ela e o que lhe terá acontecido? As crianças têm muitas perguntas. E o mesmo acontece com Fumiko Ishioka, diretora do museu, uma jovem elegante de longo cabelo preto. Fumiko e as crianças tiram cuidadosamente a mala de dentro do armário e abrem-na. Procuram nos bolsos laterais. Talvez Hana tenha deixado alguma coisa que possa servir de pista. Nada. Vêm por debaixo do forro às pintas. Também não há pistas. Fumiko promete às crianças fazer tudo ao seu alcance para descobrir a história da rapariga a quem a  mala pertenceu, promete resolver o mistério. E, no ano seguinte, transforma-se em detetive, vasculhando o  mundo em busca de pistas para a história de Hana Brady.   Karen Levine, A Mala de Hana, Terramar  </vt:lpstr>
      <vt:lpstr>Apresentação do PowerPoint</vt:lpstr>
      <vt:lpstr>Apresentação do PowerPoint</vt:lpstr>
      <vt:lpstr>Proposta de leitura</vt:lpstr>
    </vt:vector>
  </TitlesOfParts>
  <Company>Bloco Gráfico, Lda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csmartins</dc:creator>
  <cp:lastModifiedBy>Mónica Duarte Reis</cp:lastModifiedBy>
  <cp:revision>13</cp:revision>
  <dcterms:created xsi:type="dcterms:W3CDTF">2011-12-12T15:36:58Z</dcterms:created>
  <dcterms:modified xsi:type="dcterms:W3CDTF">2014-06-23T14:06:35Z</dcterms:modified>
</cp:coreProperties>
</file>