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custDataLst>
    <p:tags r:id="rId8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555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15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D301D-4083-4624-AE55-275479BE764B}" type="datetimeFigureOut">
              <a:rPr lang="pt-PT" smtClean="0"/>
              <a:t>23-06-2014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1BB6E3-830B-4FD0-ADF4-050E8716B6E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17372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t>‹nº›</a:t>
            </a:fld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t>‹nº›</a:t>
            </a:fld>
            <a:endParaRPr kumimoji="0"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t>‹nº›</a:t>
            </a:fld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t>‹nº›</a:t>
            </a:fld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106B4A3-4212-4E39-93DE-E053E8F69C28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t>‹nº›</a:t>
            </a:fld>
            <a:endParaRPr kumimoji="0"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66" y="404664"/>
            <a:ext cx="563810" cy="690794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107504" y="6597352"/>
            <a:ext cx="51907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900" b="1" i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Plural 8</a:t>
            </a:r>
            <a:endParaRPr lang="pt-PT" sz="900" b="1" i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pt/imgres?q=aristides+de+sousa+mendes&amp;start=260&amp;hl=pt-PT&amp;sa=X&amp;rlz=1T4ADRA_pt-PTPT438PT438&amp;biw=1024&amp;bih=604&amp;addh=36&amp;tbm=isch&amp;prmd=imvnso&amp;tbnid=YNRTX-HGZGm3JM:&amp;imgrefurl=http://pinheiromario.wordpress.com/2010/06/14/aristides-de-sousa-mendes/&amp;docid=QjDubUW-04s7aM&amp;imgurl=http://i50.tinypic.com/xla2ar.jpg&amp;w=840&amp;h=580&amp;ei=fZFYT9CJOYi80QWvn63iDQ&amp;zoom=1&amp;iact=rc&amp;dur=297&amp;sig=105687962871378137142&amp;page=13&amp;tbnh=120&amp;tbnw=174&amp;ndsp=22&amp;ved=1t:429,r:2,s:260&amp;tx=70&amp;ty=58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pt/imgres?q=aristides+de+sousa+mendes&amp;start=83&amp;hl=pt-PT&amp;sa=X&amp;rlz=1T4ADRA_pt-PTPT438PT438&amp;biw=1024&amp;bih=604&amp;addh=36&amp;tbm=isch&amp;prmd=imvnso&amp;tbnid=neAa2aZUdupWhM:&amp;imgrefurl=http://crejsr.blogspot.com/2008/12/aristides-de-sousa-mendes-um-homem-de.html&amp;docid=6o5n3FMrv61g1M&amp;imgurl=http://4.bp.blogspot.com/_EX26UCKomV8/ST3QH4T9usI/AAAAAAAAARk/wLBCbV7J9TQ/s320/Aristides+de+Sousa+Mendes.jpg&amp;w=214&amp;h=320&amp;ei=HZBYT6aPPOGk0QXynOHUDQ&amp;zoom=1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6701" y="1484784"/>
            <a:ext cx="7772400" cy="432047"/>
          </a:xfrm>
        </p:spPr>
        <p:txBody>
          <a:bodyPr>
            <a:normAutofit fontScale="90000"/>
          </a:bodyPr>
          <a:lstStyle/>
          <a:p>
            <a:r>
              <a:rPr lang="pt-PT" sz="27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Aristides de Sousa Mendes</a:t>
            </a:r>
            <a:r>
              <a:rPr lang="pt-PT" b="1" dirty="0">
                <a:solidFill>
                  <a:srgbClr val="C00000"/>
                </a:solidFill>
              </a:rPr>
              <a:t/>
            </a:r>
            <a:br>
              <a:rPr lang="pt-PT" b="1" dirty="0">
                <a:solidFill>
                  <a:srgbClr val="C00000"/>
                </a:solidFill>
              </a:rPr>
            </a:br>
            <a:endParaRPr lang="pt-PT" b="1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7584" y="1556792"/>
            <a:ext cx="6480720" cy="2088232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pt-PT" sz="4400" dirty="0" smtClean="0"/>
              <a:t>Aristides </a:t>
            </a:r>
            <a:r>
              <a:rPr lang="pt-PT" sz="4400" dirty="0"/>
              <a:t>de Sousa Mendes e seu irmão César nasceram no dia 19 de </a:t>
            </a:r>
            <a:r>
              <a:rPr lang="pt-PT" sz="4400" dirty="0" smtClean="0"/>
              <a:t>julho </a:t>
            </a:r>
            <a:r>
              <a:rPr lang="pt-PT" sz="4400" dirty="0"/>
              <a:t>de 1885, em Cabanas de Viriato, pequena localidade do distrito de Viseu. Eram filhos do juiz José de Sousa Mendes e de Maria Angelina Paes do Amaral de Ribeiro Abranches, da família dos viscondes de Midões. </a:t>
            </a:r>
          </a:p>
          <a:p>
            <a:pPr algn="just">
              <a:lnSpc>
                <a:spcPct val="170000"/>
              </a:lnSpc>
            </a:pPr>
            <a:r>
              <a:rPr lang="pt-PT" sz="4400" dirty="0"/>
              <a:t>Os dois gémeos, Aristides e César, fizeram os estudos secundários em Viseu, partindo depois para Coimbra, onde se formaram em Direito no ano de 1907. Ambos optaram pela carreira </a:t>
            </a:r>
            <a:r>
              <a:rPr lang="pt-PT" sz="4400" dirty="0" smtClean="0"/>
              <a:t>diplomática</a:t>
            </a:r>
            <a:r>
              <a:rPr lang="pt-PT" sz="4400" dirty="0"/>
              <a:t>, concluindo a especialidade em Diplomacia em 1910, ano marcado pelo golpe militar de 5 de </a:t>
            </a:r>
            <a:r>
              <a:rPr lang="pt-PT" sz="4400" dirty="0" smtClean="0"/>
              <a:t>outubro</a:t>
            </a:r>
            <a:r>
              <a:rPr lang="pt-PT" sz="4400" dirty="0"/>
              <a:t>, que impôs a República.</a:t>
            </a:r>
          </a:p>
          <a:p>
            <a:pPr algn="just">
              <a:lnSpc>
                <a:spcPct val="170000"/>
              </a:lnSpc>
            </a:pPr>
            <a:r>
              <a:rPr lang="pt-PT" sz="4400" dirty="0"/>
              <a:t>Aristides casara em 1909 com Angelina Sousa Mendes, sua prima direita, e nesse mesmo ano nascera o primeiro filho do casal. </a:t>
            </a:r>
          </a:p>
          <a:p>
            <a:pPr algn="just">
              <a:lnSpc>
                <a:spcPct val="170000"/>
              </a:lnSpc>
            </a:pPr>
            <a:r>
              <a:rPr lang="pt-PT" sz="4400" dirty="0"/>
              <a:t>Sousa Mendes atinge o auge da sua carreira em 1929, quando parte para Antuérpia como cônsul-geral, cargo invejável pelo que tinha de honorífico e rentável. Apesar disso atravessou graves problemas financeiros, que, aliás, foram frequentes ao longo da sua vida profissional. Os rendimentos não eram compatíveis com gastos excessivos para quem tinha doze filhos a seu cargo. Manteve-se na Bélgica até 1938, ano em que Salazar, que acumulava a Presidência do Conselho de Ministros com a pasta de Ministro dos Negócios Estrangeiros, o transferiu para Bordéus</a:t>
            </a:r>
            <a:r>
              <a:rPr lang="pt-PT" sz="4400" dirty="0" smtClean="0"/>
              <a:t>.</a:t>
            </a:r>
          </a:p>
          <a:p>
            <a:pPr algn="just">
              <a:lnSpc>
                <a:spcPct val="170000"/>
              </a:lnSpc>
            </a:pPr>
            <a:endParaRPr lang="pt-PT" sz="4400" dirty="0"/>
          </a:p>
          <a:p>
            <a:pPr algn="just">
              <a:lnSpc>
                <a:spcPct val="170000"/>
              </a:lnSpc>
            </a:pPr>
            <a:endParaRPr lang="pt-PT" sz="4000" dirty="0" smtClean="0"/>
          </a:p>
          <a:p>
            <a:endParaRPr lang="pt-P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564904"/>
            <a:ext cx="1636257" cy="2242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23728" y="1556792"/>
            <a:ext cx="6898953" cy="604867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pt-PT" sz="1100" dirty="0"/>
              <a:t>Com o eclodir da Segunda Guerra Mundial e o exército alemão a avançar pela França dentro no v</a:t>
            </a:r>
            <a:r>
              <a:rPr lang="pt-PT" sz="1100" dirty="0" smtClean="0"/>
              <a:t>erão </a:t>
            </a:r>
            <a:r>
              <a:rPr lang="pt-PT" sz="1100" dirty="0"/>
              <a:t>de 1940, Bordéus, cidade fronteiriça entre França e Espanha, tornou-se refúgio de muita gente desesperada, em fuga das perseguições nazis – franceses, belgas, polacos, alemães. Procuravam, através de Espanha, chegar a Portugal e daí embarcar para a América salvadora. Precisavam de um visto de entrada e por isso assentavam arraiais nos jardins do consulado português. No entanto, a Circular 14, de 13 de Novembro de 1939, vinda de Lisboa, proibia os funcionários portugueses de passarem vistos a </a:t>
            </a:r>
            <a:r>
              <a:rPr lang="pt-PT" sz="1100" dirty="0" smtClean="0"/>
              <a:t>«Estrangeiros </a:t>
            </a:r>
            <a:r>
              <a:rPr lang="pt-PT" sz="1100" dirty="0"/>
              <a:t>de nacionalidade indefinida; apátridas; judeus que tenham sido expulsos dos seus </a:t>
            </a:r>
            <a:r>
              <a:rPr lang="pt-PT" sz="1100" dirty="0" smtClean="0"/>
              <a:t>países». </a:t>
            </a:r>
            <a:endParaRPr lang="pt-PT" sz="1100" dirty="0" smtClean="0"/>
          </a:p>
          <a:p>
            <a:pPr algn="just">
              <a:lnSpc>
                <a:spcPct val="150000"/>
              </a:lnSpc>
            </a:pPr>
            <a:r>
              <a:rPr lang="pt-PT" sz="1100" dirty="0"/>
              <a:t>O cônsul Sousa Mendes, já com dezenas de anos de carreira, passagem por postos em todo o mundo e uma enorme família para sustentar, hesitou sobre o que fazer. Depois de três dias recolhido, em grande conflito interior, tomou uma decisão: iria desobedecer às ordens de Salazar. Na manhã de 17 de Junho, com a colaboração da mulher, dos filhos mais velhos e do secretário consular começou a emitir vistos de entrada. Fê-lo ininterruptamente, dia e noite, numa luta desesperada contra o tempo. Deslocou-se depois ao consulado de Bayonne, que estava sob a jurisdição do de Bordéus e empreendeu uma nova operação de salvamento. Quando, a 23 de Junho, chegou o telegrama a mandá-lo regressar de imediato a Portugal, já tinha assinado mais de trinta mil vistos que salvaram a vida a, pelo menos, dez mil judeus.</a:t>
            </a:r>
          </a:p>
          <a:p>
            <a:pPr algn="just">
              <a:lnSpc>
                <a:spcPct val="150000"/>
              </a:lnSpc>
            </a:pPr>
            <a:r>
              <a:rPr lang="pt-PT" sz="1100" dirty="0"/>
              <a:t>Este gesto valeu-lhe ser condenado a </a:t>
            </a:r>
            <a:r>
              <a:rPr lang="pt-PT" sz="1100" dirty="0" smtClean="0"/>
              <a:t>«Um </a:t>
            </a:r>
            <a:r>
              <a:rPr lang="pt-PT" sz="1100" dirty="0"/>
              <a:t>ano de suspensão sem remuneração e reforma compulsiva finde este </a:t>
            </a:r>
            <a:r>
              <a:rPr lang="pt-PT" sz="1100" dirty="0" smtClean="0"/>
              <a:t>prazo». </a:t>
            </a:r>
            <a:r>
              <a:rPr lang="pt-PT" sz="1100" dirty="0"/>
              <a:t>Impedido de exercer a advocacia e de sair do país, viu-se na necessidade de enviar todos os seus filhos para o estrangeiro. </a:t>
            </a:r>
          </a:p>
          <a:p>
            <a:pPr algn="r">
              <a:lnSpc>
                <a:spcPct val="150000"/>
              </a:lnSpc>
            </a:pPr>
            <a:endParaRPr lang="pt-PT" sz="1000" dirty="0" smtClean="0"/>
          </a:p>
          <a:p>
            <a:pPr algn="just">
              <a:lnSpc>
                <a:spcPct val="150000"/>
              </a:lnSpc>
            </a:pPr>
            <a:endParaRPr lang="pt-PT" sz="1000" dirty="0"/>
          </a:p>
          <a:p>
            <a:pPr algn="just">
              <a:lnSpc>
                <a:spcPct val="150000"/>
              </a:lnSpc>
            </a:pPr>
            <a:endParaRPr lang="pt-PT" sz="1000" dirty="0"/>
          </a:p>
        </p:txBody>
      </p:sp>
      <p:pic>
        <p:nvPicPr>
          <p:cNvPr id="4" name="Imagem 7" descr="http://t3.gstatic.com/images?q=tbn:ANd9GcTQ13B2eIxTXAXPK6BkGWpafq0eSy_JjfUxfbt-8I0Fu7TayUEoekabIBH6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780928"/>
            <a:ext cx="1728192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3801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5736" y="1556792"/>
            <a:ext cx="6400800" cy="1752600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pt-PT" sz="4400" dirty="0"/>
              <a:t>Quatro anos após este processo disciplinar, sofreu uma primeira hemorragia cerebral que lhe paralisou a parte direita do corpo. </a:t>
            </a:r>
            <a:endParaRPr lang="pt-PT" sz="3600" dirty="0"/>
          </a:p>
          <a:p>
            <a:pPr algn="just">
              <a:lnSpc>
                <a:spcPct val="170000"/>
              </a:lnSpc>
            </a:pPr>
            <a:r>
              <a:rPr lang="pt-PT" sz="4400" dirty="0" smtClean="0"/>
              <a:t>A </a:t>
            </a:r>
            <a:r>
              <a:rPr lang="pt-PT" sz="4400" dirty="0"/>
              <a:t>16 de agosto de 1948, Angelina morre, em Lisboa, vítima de uma congestão cerebral.</a:t>
            </a:r>
          </a:p>
          <a:p>
            <a:pPr algn="just">
              <a:lnSpc>
                <a:spcPct val="170000"/>
              </a:lnSpc>
            </a:pPr>
            <a:r>
              <a:rPr lang="pt-PT" sz="4400" dirty="0"/>
              <a:t>As condições de vida e a saúde deterioram-se ano após ano.</a:t>
            </a:r>
          </a:p>
          <a:p>
            <a:pPr algn="just">
              <a:lnSpc>
                <a:spcPct val="170000"/>
              </a:lnSpc>
            </a:pPr>
            <a:r>
              <a:rPr lang="pt-PT" sz="4400" dirty="0"/>
              <a:t>Assistido apenas por uma sobrinha, longe dos filhos, pobre e amargurado, Aristides de Sousa Mendes morre em Lisboa, no Hospital da Ordem Terceira, a 3 de abril de 1954. O monumento funerário que abriga o seu corpo e o da sua mulher, em Cabanas, está hoje votado ao abandono.</a:t>
            </a:r>
          </a:p>
          <a:p>
            <a:pPr algn="just">
              <a:lnSpc>
                <a:spcPct val="170000"/>
              </a:lnSpc>
            </a:pPr>
            <a:r>
              <a:rPr lang="pt-PT" sz="4400" dirty="0"/>
              <a:t>Em 1961 foi plantada uma árvore em sua memória no Jardim dos Justos, em Jerusalém, passando assim a fazer parte da galeria dos heróis que ajudaram os judeus durante o Holocausto.</a:t>
            </a:r>
          </a:p>
          <a:p>
            <a:pPr algn="just">
              <a:lnSpc>
                <a:spcPct val="170000"/>
              </a:lnSpc>
            </a:pPr>
            <a:r>
              <a:rPr lang="pt-PT" sz="4400" dirty="0" smtClean="0"/>
              <a:t>Em </a:t>
            </a:r>
            <a:r>
              <a:rPr lang="pt-PT" sz="4400" dirty="0"/>
              <a:t>1967, em Nova York, a </a:t>
            </a:r>
            <a:r>
              <a:rPr lang="pt-PT" sz="4400" i="1" dirty="0" err="1"/>
              <a:t>Yad</a:t>
            </a:r>
            <a:r>
              <a:rPr lang="pt-PT" sz="4400" i="1" dirty="0"/>
              <a:t> </a:t>
            </a:r>
            <a:r>
              <a:rPr lang="pt-PT" sz="4400" i="1" dirty="0" err="1"/>
              <a:t>Vashem</a:t>
            </a:r>
            <a:r>
              <a:rPr lang="pt-PT" sz="4400" dirty="0"/>
              <a:t>, organização israelita para a recordação dos mártires e heróis do Holocausto, homenageia Aristides de Sousa Mendes com a sua mais alta distinção: uma medalha com a inscrição do Talmude </a:t>
            </a:r>
            <a:r>
              <a:rPr lang="pt-PT" sz="4400" dirty="0" smtClean="0"/>
              <a:t>«Quem </a:t>
            </a:r>
            <a:r>
              <a:rPr lang="pt-PT" sz="4400" dirty="0"/>
              <a:t>salva uma vida humana é como se salvasse um mundo </a:t>
            </a:r>
            <a:r>
              <a:rPr lang="pt-PT" sz="4400" dirty="0" smtClean="0"/>
              <a:t>inteiro». </a:t>
            </a:r>
            <a:r>
              <a:rPr lang="pt-PT" sz="4400" dirty="0"/>
              <a:t>A censura salazarista impediu que a imprensa portuguesa noticiasse o acontecimento.</a:t>
            </a:r>
          </a:p>
          <a:p>
            <a:pPr algn="just">
              <a:lnSpc>
                <a:spcPct val="170000"/>
              </a:lnSpc>
            </a:pPr>
            <a:r>
              <a:rPr lang="pt-PT" sz="4400" dirty="0"/>
              <a:t>Em 1987, o então Presidente da República, Mário Soares concedeu a Aristides de Sousa Mendes, a título póstumo, a Ordem da Liberdade.</a:t>
            </a:r>
          </a:p>
          <a:p>
            <a:pPr algn="just"/>
            <a:r>
              <a:rPr lang="pt-PT" dirty="0"/>
              <a:t> </a:t>
            </a:r>
          </a:p>
        </p:txBody>
      </p:sp>
      <p:pic>
        <p:nvPicPr>
          <p:cNvPr id="4" name="rg_hi" descr="http://t2.gstatic.com/images?q=tbn:ANd9GcSNlH1c9CQpiyAdN9G6DaUBrMGggTcfnbS_RleWc3fDmI6uThpR9Q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276872"/>
            <a:ext cx="1440160" cy="21886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222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43608" y="1412776"/>
            <a:ext cx="1944216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PT" b="1" dirty="0"/>
              <a:t>Leitura do texto</a:t>
            </a:r>
          </a:p>
        </p:txBody>
      </p:sp>
      <p:sp>
        <p:nvSpPr>
          <p:cNvPr id="6" name="Rectangle 5"/>
          <p:cNvSpPr/>
          <p:nvPr/>
        </p:nvSpPr>
        <p:spPr>
          <a:xfrm>
            <a:off x="899592" y="3429000"/>
            <a:ext cx="7632848" cy="2377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1100" b="1" dirty="0">
                <a:latin typeface="Arial" pitchFamily="34" charset="0"/>
                <a:cs typeface="Arial" pitchFamily="34" charset="0"/>
              </a:rPr>
              <a:t>1</a:t>
            </a:r>
            <a:r>
              <a:rPr lang="pt-PT" sz="1100" dirty="0" smtClean="0">
                <a:latin typeface="Arial" pitchFamily="34" charset="0"/>
                <a:cs typeface="Arial" pitchFamily="34" charset="0"/>
              </a:rPr>
              <a:t>. São </a:t>
            </a:r>
            <a:r>
              <a:rPr lang="pt-PT" sz="1100" dirty="0">
                <a:latin typeface="Arial" pitchFamily="34" charset="0"/>
                <a:cs typeface="Arial" pitchFamily="34" charset="0"/>
              </a:rPr>
              <a:t>muitos e variados os locais referidos nesta biografia.</a:t>
            </a:r>
          </a:p>
          <a:p>
            <a:pPr>
              <a:lnSpc>
                <a:spcPct val="150000"/>
              </a:lnSpc>
            </a:pPr>
            <a:r>
              <a:rPr lang="pt-PT" sz="1100" dirty="0">
                <a:latin typeface="Arial" pitchFamily="34" charset="0"/>
                <a:cs typeface="Arial" pitchFamily="34" charset="0"/>
              </a:rPr>
              <a:t> Que relação existe entre esse facto e a carreira profissional do biografado?</a:t>
            </a:r>
          </a:p>
          <a:p>
            <a:pPr>
              <a:lnSpc>
                <a:spcPct val="150000"/>
              </a:lnSpc>
            </a:pPr>
            <a:r>
              <a:rPr lang="pt-PT" sz="1100" dirty="0">
                <a:latin typeface="Arial" pitchFamily="34" charset="0"/>
                <a:cs typeface="Arial" pitchFamily="34" charset="0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pt-PT" sz="1100" b="1" dirty="0">
                <a:latin typeface="Arial" pitchFamily="34" charset="0"/>
                <a:cs typeface="Arial" pitchFamily="34" charset="0"/>
              </a:rPr>
              <a:t>2.</a:t>
            </a:r>
            <a:r>
              <a:rPr lang="pt-PT" sz="1100" dirty="0">
                <a:latin typeface="Arial" pitchFamily="34" charset="0"/>
                <a:cs typeface="Arial" pitchFamily="34" charset="0"/>
              </a:rPr>
              <a:t> Que pessoas assumem particular relevo na vida de Aristides Sousa Mendes?</a:t>
            </a:r>
          </a:p>
          <a:p>
            <a:pPr>
              <a:lnSpc>
                <a:spcPct val="150000"/>
              </a:lnSpc>
            </a:pPr>
            <a:r>
              <a:rPr lang="pt-PT" sz="1100" dirty="0">
                <a:latin typeface="Arial" pitchFamily="34" charset="0"/>
                <a:cs typeface="Arial" pitchFamily="34" charset="0"/>
              </a:rPr>
              <a:t>Justifica a tua opinião.</a:t>
            </a:r>
          </a:p>
          <a:p>
            <a:pPr>
              <a:lnSpc>
                <a:spcPct val="150000"/>
              </a:lnSpc>
            </a:pPr>
            <a:r>
              <a:rPr lang="pt-PT" sz="1100" dirty="0">
                <a:latin typeface="Arial" pitchFamily="34" charset="0"/>
                <a:cs typeface="Arial" pitchFamily="34" charset="0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pt-PT" sz="1100" b="1" dirty="0">
                <a:latin typeface="Arial" pitchFamily="34" charset="0"/>
                <a:cs typeface="Arial" pitchFamily="34" charset="0"/>
              </a:rPr>
              <a:t>3.</a:t>
            </a:r>
            <a:r>
              <a:rPr lang="pt-PT" sz="1100" dirty="0">
                <a:latin typeface="Arial" pitchFamily="34" charset="0"/>
                <a:cs typeface="Arial" pitchFamily="34" charset="0"/>
              </a:rPr>
              <a:t> Que local e data destacarias nesta biografia? Porquê?</a:t>
            </a:r>
          </a:p>
          <a:p>
            <a:pPr>
              <a:lnSpc>
                <a:spcPct val="150000"/>
              </a:lnSpc>
            </a:pPr>
            <a:r>
              <a:rPr lang="pt-PT" sz="1100" dirty="0">
                <a:latin typeface="Arial" pitchFamily="34" charset="0"/>
                <a:cs typeface="Arial" pitchFamily="34" charset="0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pt-PT" sz="1100" b="1" dirty="0">
                <a:latin typeface="Arial" pitchFamily="34" charset="0"/>
                <a:cs typeface="Arial" pitchFamily="34" charset="0"/>
              </a:rPr>
              <a:t>4. </a:t>
            </a:r>
            <a:r>
              <a:rPr lang="pt-PT" sz="1100" dirty="0">
                <a:latin typeface="Arial" pitchFamily="34" charset="0"/>
                <a:cs typeface="Arial" pitchFamily="34" charset="0"/>
              </a:rPr>
              <a:t>Esta biografia tem como objetivo essencial informar ou engrandecer e elogiar o biografado? Justifica a tua resposta.</a:t>
            </a:r>
          </a:p>
        </p:txBody>
      </p:sp>
    </p:spTree>
    <p:extLst>
      <p:ext uri="{BB962C8B-B14F-4D97-AF65-F5344CB8AC3E}">
        <p14:creationId xmlns:p14="http://schemas.microsoft.com/office/powerpoint/2010/main" val="246552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700808"/>
            <a:ext cx="7772400" cy="893961"/>
          </a:xfrm>
        </p:spPr>
        <p:txBody>
          <a:bodyPr>
            <a:normAutofit/>
          </a:bodyPr>
          <a:lstStyle/>
          <a:p>
            <a:r>
              <a:rPr lang="pt-PT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PARTILHA DE OPINIÕES</a:t>
            </a:r>
            <a:r>
              <a:rPr lang="pt-PT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PT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t-PT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23728" y="3284984"/>
            <a:ext cx="6832848" cy="1752600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220000"/>
              </a:lnSpc>
            </a:pPr>
            <a:r>
              <a:rPr lang="pt-PT" sz="4400" dirty="0" smtClean="0">
                <a:solidFill>
                  <a:schemeClr val="tx1"/>
                </a:solidFill>
              </a:rPr>
              <a:t>O </a:t>
            </a:r>
            <a:r>
              <a:rPr lang="pt-PT" sz="4400" dirty="0">
                <a:solidFill>
                  <a:schemeClr val="tx1"/>
                </a:solidFill>
              </a:rPr>
              <a:t>que mais atrai na história de Aristides de Sousa Mendes é ele ser um homem vulgar. Católico, conservador, ordeiro, sem manifestações revolucionárias, sem ideologias políticas que o movessem, ganhou, merecidamente, um lugar na história. É um herói, movido apenas pela sua consciência. Felizmente, para muitos milhares de pessoas, estava no local certo, no momento certo.</a:t>
            </a:r>
          </a:p>
          <a:p>
            <a:pPr algn="just">
              <a:lnSpc>
                <a:spcPct val="220000"/>
              </a:lnSpc>
            </a:pPr>
            <a:endParaRPr lang="pt-PT" sz="4400" dirty="0" smtClean="0">
              <a:solidFill>
                <a:schemeClr val="tx1"/>
              </a:solidFill>
            </a:endParaRPr>
          </a:p>
          <a:p>
            <a:pPr algn="just">
              <a:lnSpc>
                <a:spcPct val="220000"/>
              </a:lnSpc>
            </a:pPr>
            <a:r>
              <a:rPr lang="pt-PT" sz="4400" dirty="0" smtClean="0">
                <a:solidFill>
                  <a:schemeClr val="tx1"/>
                </a:solidFill>
              </a:rPr>
              <a:t> </a:t>
            </a:r>
            <a:r>
              <a:rPr lang="pt-PT" sz="4400" dirty="0">
                <a:solidFill>
                  <a:schemeClr val="tx1"/>
                </a:solidFill>
              </a:rPr>
              <a:t>Concordas com estas observações? Justifica a tua resposta e ouve as opiniões dos teus colegas</a:t>
            </a:r>
            <a:r>
              <a:rPr lang="pt-PT" sz="2800" dirty="0">
                <a:solidFill>
                  <a:schemeClr val="tx1"/>
                </a:solidFill>
              </a:rPr>
              <a:t>.</a:t>
            </a:r>
          </a:p>
          <a:p>
            <a:endParaRPr lang="pt-PT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3568" y="1268760"/>
            <a:ext cx="2376264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PT" dirty="0"/>
              <a:t>ORALIDADE</a:t>
            </a:r>
          </a:p>
        </p:txBody>
      </p:sp>
    </p:spTree>
    <p:extLst>
      <p:ext uri="{BB962C8B-B14F-4D97-AF65-F5344CB8AC3E}">
        <p14:creationId xmlns:p14="http://schemas.microsoft.com/office/powerpoint/2010/main" val="303183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1c6ec2da5cd1b1647881a98f79862b7b216cb4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72</TotalTime>
  <Words>932</Words>
  <Application>Microsoft Office PowerPoint</Application>
  <PresentationFormat>Apresentação no Ecrã (4:3)</PresentationFormat>
  <Paragraphs>33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5</vt:i4>
      </vt:variant>
    </vt:vector>
  </HeadingPairs>
  <TitlesOfParts>
    <vt:vector size="6" baseType="lpstr">
      <vt:lpstr>Clarity</vt:lpstr>
      <vt:lpstr>Aristides de Sousa Mendes </vt:lpstr>
      <vt:lpstr>Apresentação do PowerPoint</vt:lpstr>
      <vt:lpstr>Apresentação do PowerPoint</vt:lpstr>
      <vt:lpstr>Apresentação do PowerPoint</vt:lpstr>
      <vt:lpstr>PARTILHA DE OPINIÕES 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Mónica Duarte Reis</cp:lastModifiedBy>
  <cp:revision>12</cp:revision>
  <dcterms:created xsi:type="dcterms:W3CDTF">2011-12-12T15:36:58Z</dcterms:created>
  <dcterms:modified xsi:type="dcterms:W3CDTF">2014-06-23T14:11:50Z</dcterms:modified>
</cp:coreProperties>
</file>