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4" y="505958"/>
            <a:ext cx="563810" cy="690794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179512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 8</a:t>
            </a:r>
            <a:endParaRPr lang="pt-PT" sz="900" b="1" i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225">
            <a:off x="3667787" y="4265700"/>
            <a:ext cx="1557227" cy="2145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2.bp.blogspot.com/_YVkuNdIQpWM/TMqbBGOVWeI/AAAAAAAAAAg/I4DEN5P-56c/s1600/mala+de+han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9207">
            <a:off x="542686" y="4442507"/>
            <a:ext cx="2370620" cy="156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3881" y="1340768"/>
            <a:ext cx="7647639" cy="187220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t-PT" sz="3100" i="1" dirty="0"/>
              <a:t>A mala de Hana </a:t>
            </a:r>
            <a:r>
              <a:rPr lang="pt-PT" sz="3100" dirty="0"/>
              <a:t/>
            </a:r>
            <a:br>
              <a:rPr lang="pt-PT" sz="3100" dirty="0"/>
            </a:br>
            <a:r>
              <a:rPr lang="pt-PT" sz="1800" dirty="0"/>
              <a:t/>
            </a:r>
            <a:br>
              <a:rPr lang="pt-PT" sz="1800" dirty="0"/>
            </a:br>
            <a:r>
              <a:rPr lang="pt-PT" sz="1800" dirty="0" smtClean="0"/>
              <a:t>Ouve </a:t>
            </a:r>
            <a:r>
              <a:rPr lang="pt-PT" sz="1800" dirty="0"/>
              <a:t>atentamente este texto</a:t>
            </a:r>
            <a:r>
              <a:rPr lang="pt-PT" sz="1800" dirty="0" smtClean="0"/>
              <a:t>. </a:t>
            </a:r>
            <a:r>
              <a:rPr lang="pt-PT" sz="1800" dirty="0"/>
              <a:t/>
            </a:r>
            <a:br>
              <a:rPr lang="pt-PT" sz="1800" dirty="0"/>
            </a:br>
            <a:r>
              <a:rPr lang="pt-PT" sz="1800" dirty="0" smtClean="0"/>
              <a:t>Anota </a:t>
            </a:r>
            <a:r>
              <a:rPr lang="pt-PT" sz="1800" dirty="0"/>
              <a:t>aspetos que te pareçam essenciais.</a:t>
            </a:r>
            <a:br>
              <a:rPr lang="pt-PT" sz="1800" dirty="0"/>
            </a:br>
            <a:r>
              <a:rPr lang="pt-PT" sz="1800" dirty="0" smtClean="0"/>
              <a:t>Responde </a:t>
            </a:r>
            <a:r>
              <a:rPr lang="pt-PT" sz="1800" dirty="0"/>
              <a:t>às perguntas de compreensão global que te propomos</a:t>
            </a:r>
            <a:r>
              <a:rPr lang="pt-PT" sz="1800" dirty="0" smtClean="0"/>
              <a:t>.</a:t>
            </a:r>
            <a:br>
              <a:rPr lang="pt-PT" sz="1800" dirty="0" smtClean="0"/>
            </a:br>
            <a:r>
              <a:rPr lang="pt-PT" sz="1800" dirty="0" smtClean="0"/>
              <a:t>Das </a:t>
            </a:r>
            <a:r>
              <a:rPr lang="pt-PT" sz="1800" dirty="0"/>
              <a:t>opções apresentadas para cada questão seleciona a que se adequa ao sentido do texto.</a:t>
            </a:r>
            <a:br>
              <a:rPr lang="pt-PT" sz="1800" dirty="0"/>
            </a:br>
            <a:endParaRPr lang="pt-PT" sz="1800" dirty="0"/>
          </a:p>
        </p:txBody>
      </p:sp>
      <p:pic>
        <p:nvPicPr>
          <p:cNvPr id="3" name="mal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6960" y="764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pt-PT" dirty="0"/>
              <a:t>1.</a:t>
            </a:r>
            <a:br>
              <a:rPr lang="pt-PT" dirty="0"/>
            </a:b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/>
          <a:lstStyle/>
          <a:p>
            <a:endParaRPr lang="pt-PT" dirty="0"/>
          </a:p>
          <a:p>
            <a:pPr marL="109728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mala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de Hana é uma obra histórica, verdadeira, centrada na juventude de Hana.</a:t>
            </a:r>
          </a:p>
          <a:p>
            <a:pPr marL="109728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mala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de Hana é uma narrativa de ficção baseada na vida de Hana atá aos setenta anos.</a:t>
            </a:r>
          </a:p>
          <a:p>
            <a:pPr marL="109728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mala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de Hana conta-nos uma história verídica centrada na vida de Hana e abarcando um tempo longo, cerca de 70 anos.</a:t>
            </a:r>
          </a:p>
          <a:p>
            <a:pPr marL="109728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1714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PT" dirty="0" smtClean="0"/>
              <a:t>2.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435280" cy="4325112"/>
          </a:xfrm>
        </p:spPr>
        <p:txBody>
          <a:bodyPr>
            <a:normAutofit/>
          </a:bodyPr>
          <a:lstStyle/>
          <a:p>
            <a:pPr marL="185420" marR="899160" indent="0" algn="just">
              <a:lnSpc>
                <a:spcPct val="200000"/>
              </a:lnSpc>
              <a:spcAft>
                <a:spcPts val="0"/>
              </a:spcAft>
              <a:buNone/>
              <a:tabLst>
                <a:tab pos="5220970" algn="l"/>
              </a:tabLst>
            </a:pPr>
            <a:r>
              <a:rPr lang="pt-PT" sz="1600" dirty="0" smtClean="0">
                <a:latin typeface="Arial" pitchFamily="34" charset="0"/>
                <a:ea typeface="Times New Roman"/>
                <a:cs typeface="Arial" pitchFamily="34" charset="0"/>
              </a:rPr>
              <a:t>a. </a:t>
            </a:r>
            <a:r>
              <a:rPr lang="pt-PT" sz="1600" dirty="0">
                <a:latin typeface="Arial" pitchFamily="34" charset="0"/>
                <a:ea typeface="Times New Roman"/>
                <a:cs typeface="Arial" pitchFamily="34" charset="0"/>
              </a:rPr>
              <a:t>Os chamados campos de concentração tinham como principal objetivo prender todos os inimigos do governo chefiado por </a:t>
            </a:r>
            <a:r>
              <a:rPr lang="pt-PT" sz="1600" dirty="0" smtClean="0">
                <a:latin typeface="Arial" pitchFamily="34" charset="0"/>
                <a:ea typeface="Times New Roman"/>
                <a:cs typeface="Arial" pitchFamily="34" charset="0"/>
              </a:rPr>
              <a:t>Hitler.</a:t>
            </a:r>
            <a:endParaRPr lang="pt-PT" sz="16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185420" marR="899160" indent="0" algn="just">
              <a:lnSpc>
                <a:spcPct val="200000"/>
              </a:lnSpc>
              <a:spcAft>
                <a:spcPts val="0"/>
              </a:spcAft>
              <a:buNone/>
              <a:tabLst>
                <a:tab pos="5220970" algn="l"/>
              </a:tabLst>
            </a:pPr>
            <a:r>
              <a:rPr lang="pt-PT" sz="1600" dirty="0" smtClean="0">
                <a:latin typeface="Arial" pitchFamily="34" charset="0"/>
                <a:ea typeface="Times New Roman"/>
                <a:cs typeface="Arial" pitchFamily="34" charset="0"/>
              </a:rPr>
              <a:t>b. </a:t>
            </a:r>
            <a:r>
              <a:rPr lang="pt-PT" sz="1600" dirty="0">
                <a:latin typeface="Arial" pitchFamily="34" charset="0"/>
                <a:ea typeface="Times New Roman"/>
                <a:cs typeface="Arial" pitchFamily="34" charset="0"/>
              </a:rPr>
              <a:t>Os campos de concentração tinham como principal objetivo o extermínio do povo judeu, uma das prioridades da política nazi seguida por Hitler.</a:t>
            </a:r>
          </a:p>
          <a:p>
            <a:pPr marL="185420" marR="899160" indent="0" algn="just">
              <a:lnSpc>
                <a:spcPct val="200000"/>
              </a:lnSpc>
              <a:spcAft>
                <a:spcPts val="0"/>
              </a:spcAft>
              <a:buNone/>
              <a:tabLst>
                <a:tab pos="5220970" algn="l"/>
              </a:tabLst>
            </a:pPr>
            <a:r>
              <a:rPr lang="pt-PT" sz="1600" dirty="0" smtClean="0">
                <a:latin typeface="Arial" pitchFamily="34" charset="0"/>
                <a:ea typeface="Times New Roman"/>
                <a:cs typeface="Arial" pitchFamily="34" charset="0"/>
              </a:rPr>
              <a:t>c. </a:t>
            </a:r>
            <a:r>
              <a:rPr lang="pt-PT" sz="1600" dirty="0">
                <a:latin typeface="Arial" pitchFamily="34" charset="0"/>
                <a:ea typeface="Times New Roman"/>
                <a:cs typeface="Arial" pitchFamily="34" charset="0"/>
              </a:rPr>
              <a:t>Os chamados campos de concentração tinham como principal objetivo fazer dos judeus, espalhados por toda a Europa, prisioneiros da Alemanha nazi</a:t>
            </a:r>
            <a:r>
              <a:rPr lang="pt-PT" sz="1800" dirty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pt-PT" sz="18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2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dirty="0" smtClean="0"/>
              <a:t>3.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Holocausto foi o pior exemplo de genocídio, ou seja, de assassínio em massa, da História da Humanidade.</a:t>
            </a:r>
          </a:p>
          <a:p>
            <a:pPr marL="109728" lvl="0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Holocausto é o nome dado ao período em que Hitler dominou a Alemanha e grande parte da Europa.</a:t>
            </a:r>
          </a:p>
          <a:p>
            <a:pPr marL="109728" lvl="0" indent="0" algn="just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Holocausto é um período histórico que abarca a segunda Guerra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Mundial</a:t>
            </a:r>
            <a:endParaRPr lang="pt-PT" sz="1600" dirty="0">
              <a:latin typeface="Arial" pitchFamily="34" charset="0"/>
              <a:cs typeface="Arial" pitchFamily="34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7756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smtClean="0"/>
              <a:t>4.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lvl="0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 Education Resource Center de Tóquio é um centro de estudos sobre a Europa, criado no Japão em nome da tolerância e compreensão entre os povos.</a:t>
            </a:r>
          </a:p>
          <a:p>
            <a:pPr marL="109728" lvl="0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 Education Resource Center de Tóquio foi criado por um benemérito japonês que quis que o Japão conhecesse bem o que tinha sido o Holocausto, como exemplo do que não deve voltar a acontecer.</a:t>
            </a:r>
          </a:p>
          <a:p>
            <a:pPr marL="109728" lvl="0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Holocaust Education Resource Center de Tóquio é um museu do Holocausto criado pelo estado japonês em memória dos que viveram esse período de horror.</a:t>
            </a:r>
          </a:p>
          <a:p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9591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smtClean="0"/>
              <a:t>5.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435280" cy="4325112"/>
          </a:xfrm>
        </p:spPr>
        <p:txBody>
          <a:bodyPr>
            <a:normAutofit/>
          </a:bodyPr>
          <a:lstStyle/>
          <a:p>
            <a:pPr marL="109728" lvl="0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grupo denominado «Pequenas Asas» nasceu na sequência de um encontro de jovens japoneses com uma sobrevivente do Holocausto.</a:t>
            </a:r>
          </a:p>
          <a:p>
            <a:pPr marL="109728" lvl="0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grupo denominado «Pequenas Asas» tem como missão divulgar pelas escolas o trabalho do Holocaust Education Resource Center.</a:t>
            </a:r>
          </a:p>
          <a:p>
            <a:pPr marL="109728" lvl="0" indent="0"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grupo denominado «Pequenas Asas» é constituído por jovens entre os 8 e os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18 anos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filhos de sobreviventes do Holocausto</a:t>
            </a:r>
            <a:r>
              <a:rPr lang="pt-PT" dirty="0"/>
              <a:t>.</a:t>
            </a:r>
          </a:p>
          <a:p>
            <a:pPr marL="109728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543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smtClean="0"/>
              <a:t>6.</a:t>
            </a:r>
            <a:endParaRPr lang="pt-P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livro </a:t>
            </a:r>
            <a:r>
              <a:rPr lang="pt-PT" sz="1600" i="1" dirty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i="1" dirty="0" smtClean="0">
                <a:latin typeface="Arial" pitchFamily="34" charset="0"/>
                <a:cs typeface="Arial" pitchFamily="34" charset="0"/>
              </a:rPr>
              <a:t>mala </a:t>
            </a:r>
            <a:r>
              <a:rPr lang="pt-PT" sz="1600" i="1" dirty="0">
                <a:latin typeface="Arial" pitchFamily="34" charset="0"/>
                <a:cs typeface="Arial" pitchFamily="34" charset="0"/>
              </a:rPr>
              <a:t>de Hana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fala-nos, sobretudo, das atividades dos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«Pequenas Asas».</a:t>
            </a:r>
            <a:endParaRPr lang="pt-PT" sz="1600" dirty="0">
              <a:latin typeface="Arial" pitchFamily="34" charset="0"/>
              <a:cs typeface="Arial" pitchFamily="34" charset="0"/>
            </a:endParaRPr>
          </a:p>
          <a:p>
            <a:pPr marL="109728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diretora do Centro de Tóquio orientou os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«Pequenos Asas»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para a história de Hana porque a conheceu pessoalmente.</a:t>
            </a:r>
          </a:p>
          <a:p>
            <a:pPr marL="109728" indent="0">
              <a:lnSpc>
                <a:spcPct val="200000"/>
              </a:lnSpc>
              <a:buNone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livro </a:t>
            </a:r>
            <a:r>
              <a:rPr lang="pt-PT" sz="1600" i="1" dirty="0">
                <a:latin typeface="Arial" pitchFamily="34" charset="0"/>
                <a:cs typeface="Arial" pitchFamily="34" charset="0"/>
              </a:rPr>
              <a:t>A </a:t>
            </a:r>
            <a:r>
              <a:rPr lang="pt-PT" sz="1600" i="1" dirty="0" smtClean="0">
                <a:latin typeface="Arial" pitchFamily="34" charset="0"/>
                <a:cs typeface="Arial" pitchFamily="34" charset="0"/>
              </a:rPr>
              <a:t>mala </a:t>
            </a:r>
            <a:r>
              <a:rPr lang="pt-PT" sz="1600" i="1" dirty="0">
                <a:latin typeface="Arial" pitchFamily="34" charset="0"/>
                <a:cs typeface="Arial" pitchFamily="34" charset="0"/>
              </a:rPr>
              <a:t>de Hana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documenta uma missão de sucesso que contou com o empenho dos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«Pequenas Asas» 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sob a orientação da diretora do Centro de Tóquio.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0258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Soluções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c.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marL="109728" lvl="0" indent="0">
              <a:buNone/>
            </a:pP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052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73</TotalTime>
  <Words>488</Words>
  <Application>Microsoft Office PowerPoint</Application>
  <PresentationFormat>Apresentação no Ecrã (4:3)</PresentationFormat>
  <Paragraphs>33</Paragraphs>
  <Slides>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Urban</vt:lpstr>
      <vt:lpstr>A mala de Hana   Ouve atentamente este texto.  Anota aspetos que te pareçam essenciais. Responde às perguntas de compreensão global que te propomos. Das opções apresentadas para cada questão seleciona a que se adequa ao sentido do texto. </vt:lpstr>
      <vt:lpstr>1. </vt:lpstr>
      <vt:lpstr>2. </vt:lpstr>
      <vt:lpstr>3.</vt:lpstr>
      <vt:lpstr>4.</vt:lpstr>
      <vt:lpstr>5.</vt:lpstr>
      <vt:lpstr>6.</vt:lpstr>
      <vt:lpstr>Soluções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Mónica Duarte Reis</cp:lastModifiedBy>
  <cp:revision>15</cp:revision>
  <dcterms:created xsi:type="dcterms:W3CDTF">2011-12-12T15:36:58Z</dcterms:created>
  <dcterms:modified xsi:type="dcterms:W3CDTF">2014-06-23T14:20:15Z</dcterms:modified>
</cp:coreProperties>
</file>