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6/23/2014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D5BBC35B-A44B-4119-B8DA-DE9E3DFADA20}" type="slidenum">
              <a:rPr kumimoji="0" lang="en-US" smtClean="0"/>
              <a:pPr eaLnBrk="1" latinLnBrk="0" hangingPunct="1"/>
              <a:t>‹nº›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4" y="505958"/>
            <a:ext cx="563810" cy="690794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219497" y="6570020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 8</a:t>
            </a:r>
            <a:endParaRPr lang="pt-PT" sz="900" b="1" i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5400600" cy="3024336"/>
          </a:xfrm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</a:pPr>
            <a:r>
              <a:rPr lang="pt-PT" sz="1400" dirty="0">
                <a:latin typeface="Arial" pitchFamily="34" charset="0"/>
                <a:cs typeface="Arial" pitchFamily="34" charset="0"/>
              </a:rPr>
              <a:t/>
            </a:r>
            <a:br>
              <a:rPr lang="pt-PT" sz="1400" dirty="0">
                <a:latin typeface="Arial" pitchFamily="34" charset="0"/>
                <a:cs typeface="Arial" pitchFamily="34" charset="0"/>
              </a:rPr>
            </a:br>
            <a:r>
              <a:rPr lang="pt-PT" sz="1600" dirty="0">
                <a:latin typeface="MV Boli" pitchFamily="2" charset="0"/>
                <a:cs typeface="MV Boli" pitchFamily="2" charset="0"/>
              </a:rPr>
              <a:t>Os poemas </a:t>
            </a:r>
            <a:r>
              <a:rPr lang="pt-PT" sz="1600" dirty="0" smtClean="0">
                <a:latin typeface="MV Boli" pitchFamily="2" charset="0"/>
                <a:cs typeface="MV Boli" pitchFamily="2" charset="0"/>
              </a:rPr>
              <a:t>«Esta </a:t>
            </a:r>
            <a:r>
              <a:rPr lang="pt-PT" sz="1600" dirty="0">
                <a:latin typeface="MV Boli" pitchFamily="2" charset="0"/>
                <a:cs typeface="MV Boli" pitchFamily="2" charset="0"/>
              </a:rPr>
              <a:t>palavra é </a:t>
            </a:r>
            <a:r>
              <a:rPr lang="pt-PT" sz="1600" dirty="0" smtClean="0">
                <a:latin typeface="MV Boli" pitchFamily="2" charset="0"/>
                <a:cs typeface="MV Boli" pitchFamily="2" charset="0"/>
              </a:rPr>
              <a:t>isto» </a:t>
            </a:r>
            <a:r>
              <a:rPr lang="pt-PT" sz="1600" dirty="0">
                <a:latin typeface="MV Boli" pitchFamily="2" charset="0"/>
                <a:cs typeface="MV Boli" pitchFamily="2" charset="0"/>
              </a:rPr>
              <a:t>e </a:t>
            </a:r>
            <a:r>
              <a:rPr lang="pt-PT" sz="1600" dirty="0" smtClean="0">
                <a:latin typeface="MV Boli" pitchFamily="2" charset="0"/>
                <a:cs typeface="MV Boli" pitchFamily="2" charset="0"/>
              </a:rPr>
              <a:t>«Polissemia</a:t>
            </a:r>
            <a:r>
              <a:rPr lang="pt-PT" sz="1600" dirty="0">
                <a:latin typeface="MV Boli" pitchFamily="2" charset="0"/>
                <a:cs typeface="MV Boli" pitchFamily="2" charset="0"/>
              </a:rPr>
              <a:t>»</a:t>
            </a:r>
            <a:r>
              <a:rPr lang="pt-PT" sz="1600" dirty="0" smtClean="0">
                <a:latin typeface="MV Boli" pitchFamily="2" charset="0"/>
                <a:cs typeface="MV Boli" pitchFamily="2" charset="0"/>
              </a:rPr>
              <a:t> </a:t>
            </a:r>
            <a:r>
              <a:rPr lang="pt-PT" sz="1600" dirty="0">
                <a:latin typeface="MV Boli" pitchFamily="2" charset="0"/>
                <a:cs typeface="MV Boli" pitchFamily="2" charset="0"/>
              </a:rPr>
              <a:t>revelam-nos o maior segredo da poesia: num poema, as palavras são aquilo que nós </a:t>
            </a:r>
            <a:r>
              <a:rPr lang="pt-PT" sz="1600" dirty="0" smtClean="0">
                <a:latin typeface="MV Boli" pitchFamily="2" charset="0"/>
                <a:cs typeface="MV Boli" pitchFamily="2" charset="0"/>
              </a:rPr>
              <a:t>queremos</a:t>
            </a:r>
            <a:r>
              <a:rPr lang="pt-P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.</a:t>
            </a:r>
            <a:r>
              <a:rPr lang="pt-P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P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pt-PT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648" y="629987"/>
            <a:ext cx="5040560" cy="994122"/>
          </a:xfrm>
        </p:spPr>
        <p:txBody>
          <a:bodyPr>
            <a:normAutofit/>
          </a:bodyPr>
          <a:lstStyle/>
          <a:p>
            <a:r>
              <a:rPr lang="pt-PT" sz="2400" dirty="0">
                <a:latin typeface="Arial" pitchFamily="34" charset="0"/>
                <a:cs typeface="Arial" pitchFamily="34" charset="0"/>
              </a:rPr>
              <a:t>Esta palavra é isto</a:t>
            </a:r>
            <a:br>
              <a:rPr lang="pt-PT" sz="2400" dirty="0">
                <a:latin typeface="Arial" pitchFamily="34" charset="0"/>
                <a:cs typeface="Arial" pitchFamily="34" charset="0"/>
              </a:rPr>
            </a:br>
            <a:endParaRPr lang="pt-PT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484784"/>
            <a:ext cx="3600399" cy="3508977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uma nuvem,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aquela palavra é uma pétala.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um cântaro,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aquela palavra é uma chama.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um pássaro,</a:t>
            </a:r>
          </a:p>
          <a:p>
            <a:pPr marL="109728" indent="0" algn="ctr">
              <a:buNone/>
            </a:pPr>
            <a:r>
              <a:rPr lang="pt-PT" sz="1050" dirty="0" smtClean="0">
                <a:latin typeface="Arial" pitchFamily="34" charset="0"/>
                <a:cs typeface="Arial" pitchFamily="34" charset="0"/>
              </a:rPr>
              <a:t>aquela </a:t>
            </a:r>
            <a:r>
              <a:rPr lang="pt-PT" sz="1050" dirty="0">
                <a:latin typeface="Arial" pitchFamily="34" charset="0"/>
                <a:cs typeface="Arial" pitchFamily="34" charset="0"/>
              </a:rPr>
              <a:t>palavra é um peixe.  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um rosto,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aquela palavra é uma pedra.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um sino,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aquela palavra é um gesto.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um anjo,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aquela palavra é um segredo.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isto,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esta palavra é o que eu quero,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coisa que toco e registo.</a:t>
            </a:r>
          </a:p>
          <a:p>
            <a:pPr marL="109728" indent="0" algn="ctr">
              <a:buNone/>
            </a:pPr>
            <a:r>
              <a:rPr lang="pt-PT" sz="105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109728" indent="0" algn="ctr">
              <a:buNone/>
            </a:pPr>
            <a:r>
              <a:rPr lang="pt-PT" sz="1050" b="1" dirty="0">
                <a:latin typeface="Arial" pitchFamily="34" charset="0"/>
                <a:cs typeface="Arial" pitchFamily="34" charset="0"/>
              </a:rPr>
              <a:t>João Pedro Mésseder, </a:t>
            </a:r>
            <a:endParaRPr lang="pt-PT" sz="1050" dirty="0">
              <a:latin typeface="Arial" pitchFamily="34" charset="0"/>
              <a:cs typeface="Arial" pitchFamily="34" charset="0"/>
            </a:endParaRPr>
          </a:p>
          <a:p>
            <a:pPr marL="109728" indent="0" algn="ctr">
              <a:buNone/>
            </a:pPr>
            <a:r>
              <a:rPr lang="pt-PT" sz="1050" i="1" dirty="0" smtClean="0">
                <a:latin typeface="Arial" pitchFamily="34" charset="0"/>
                <a:cs typeface="Arial" pitchFamily="34" charset="0"/>
              </a:rPr>
              <a:t>	Versos </a:t>
            </a:r>
            <a:r>
              <a:rPr lang="pt-PT" sz="1050" i="1" dirty="0">
                <a:latin typeface="Arial" pitchFamily="34" charset="0"/>
                <a:cs typeface="Arial" pitchFamily="34" charset="0"/>
              </a:rPr>
              <a:t>com Reversos</a:t>
            </a:r>
            <a:r>
              <a:rPr lang="pt-PT" sz="1050" dirty="0">
                <a:latin typeface="Arial" pitchFamily="34" charset="0"/>
                <a:cs typeface="Arial" pitchFamily="34" charset="0"/>
              </a:rPr>
              <a:t>, Caminho</a:t>
            </a:r>
          </a:p>
          <a:p>
            <a:endParaRPr lang="pt-PT" sz="105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96752"/>
            <a:ext cx="3221983" cy="5162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827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3608" y="980728"/>
            <a:ext cx="3024336" cy="36004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PT" sz="1200" b="1" dirty="0" smtClean="0">
                <a:latin typeface="Arial" pitchFamily="34" charset="0"/>
                <a:cs typeface="Arial" pitchFamily="34" charset="0"/>
              </a:rPr>
              <a:t>Gramática</a:t>
            </a:r>
            <a:endParaRPr lang="pt-PT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772816"/>
            <a:ext cx="6777317" cy="350897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pt-PT" sz="1200" b="1" dirty="0">
              <a:latin typeface="Arial" pitchFamily="34" charset="0"/>
              <a:cs typeface="Arial" pitchFamily="34" charset="0"/>
            </a:endParaRPr>
          </a:p>
          <a:p>
            <a:pPr marL="109728" indent="0">
              <a:lnSpc>
                <a:spcPct val="200000"/>
              </a:lnSpc>
              <a:buNone/>
            </a:pPr>
            <a:r>
              <a:rPr lang="pt-PT" sz="1200" b="1" dirty="0">
                <a:latin typeface="Arial" pitchFamily="34" charset="0"/>
                <a:cs typeface="Arial" pitchFamily="34" charset="0"/>
              </a:rPr>
              <a:t>1. </a:t>
            </a:r>
            <a:r>
              <a:rPr lang="pt-PT" sz="1200" dirty="0">
                <a:latin typeface="Arial" pitchFamily="34" charset="0"/>
                <a:cs typeface="Arial" pitchFamily="34" charset="0"/>
              </a:rPr>
              <a:t>Todos os versos das seis primeiras estrofes do poema contêm uma frase simples.</a:t>
            </a:r>
          </a:p>
          <a:p>
            <a:pPr marL="109728" indent="0">
              <a:lnSpc>
                <a:spcPct val="200000"/>
              </a:lnSpc>
              <a:buNone/>
            </a:pPr>
            <a:r>
              <a:rPr lang="pt-PT" sz="1200" b="1" dirty="0" smtClean="0">
                <a:latin typeface="Arial" pitchFamily="34" charset="0"/>
                <a:cs typeface="Arial" pitchFamily="34" charset="0"/>
              </a:rPr>
              <a:t>1.1</a:t>
            </a:r>
            <a:r>
              <a:rPr lang="pt-PT" sz="1200" dirty="0" smtClean="0">
                <a:latin typeface="Arial" pitchFamily="34" charset="0"/>
                <a:cs typeface="Arial" pitchFamily="34" charset="0"/>
              </a:rPr>
              <a:t> Identifica </a:t>
            </a:r>
            <a:r>
              <a:rPr lang="pt-PT" sz="1200" dirty="0">
                <a:latin typeface="Arial" pitchFamily="34" charset="0"/>
                <a:cs typeface="Arial" pitchFamily="34" charset="0"/>
              </a:rPr>
              <a:t>o sujeito das doze frases.</a:t>
            </a:r>
          </a:p>
          <a:p>
            <a:pPr marL="109728" indent="0">
              <a:lnSpc>
                <a:spcPct val="200000"/>
              </a:lnSpc>
              <a:buNone/>
            </a:pPr>
            <a:r>
              <a:rPr lang="pt-PT" sz="1200" b="1" dirty="0" smtClean="0">
                <a:latin typeface="Arial" pitchFamily="34" charset="0"/>
                <a:cs typeface="Arial" pitchFamily="34" charset="0"/>
              </a:rPr>
              <a:t>1.2</a:t>
            </a:r>
            <a:r>
              <a:rPr lang="pt-PT" sz="1200" dirty="0" smtClean="0">
                <a:latin typeface="Arial" pitchFamily="34" charset="0"/>
                <a:cs typeface="Arial" pitchFamily="34" charset="0"/>
              </a:rPr>
              <a:t> Identifica </a:t>
            </a:r>
            <a:r>
              <a:rPr lang="pt-PT" sz="1200" dirty="0">
                <a:latin typeface="Arial" pitchFamily="34" charset="0"/>
                <a:cs typeface="Arial" pitchFamily="34" charset="0"/>
              </a:rPr>
              <a:t>o predicado e analisa os seus elementos constituintes</a:t>
            </a:r>
            <a:r>
              <a:rPr lang="pt-PT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1200" dirty="0">
              <a:latin typeface="Arial" pitchFamily="34" charset="0"/>
              <a:cs typeface="Arial" pitchFamily="34" charset="0"/>
            </a:endParaRPr>
          </a:p>
          <a:p>
            <a:pPr marL="109728" indent="0">
              <a:lnSpc>
                <a:spcPct val="200000"/>
              </a:lnSpc>
              <a:buNone/>
            </a:pPr>
            <a:r>
              <a:rPr lang="pt-PT" sz="12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pt-PT" sz="1200" dirty="0">
                <a:latin typeface="Arial" pitchFamily="34" charset="0"/>
                <a:cs typeface="Arial" pitchFamily="34" charset="0"/>
              </a:rPr>
              <a:t>Na última estrofe surge um outro sujeito. Qual é?</a:t>
            </a:r>
          </a:p>
          <a:p>
            <a:pPr marL="109728" indent="0">
              <a:lnSpc>
                <a:spcPct val="200000"/>
              </a:lnSpc>
              <a:buNone/>
            </a:pPr>
            <a:r>
              <a:rPr lang="pt-PT" sz="1200" b="1" dirty="0" smtClean="0">
                <a:latin typeface="Arial" pitchFamily="34" charset="0"/>
                <a:cs typeface="Arial" pitchFamily="34" charset="0"/>
              </a:rPr>
              <a:t>2.1</a:t>
            </a:r>
            <a:r>
              <a:rPr lang="pt-PT" sz="1200" dirty="0" smtClean="0">
                <a:latin typeface="Arial" pitchFamily="34" charset="0"/>
                <a:cs typeface="Arial" pitchFamily="34" charset="0"/>
              </a:rPr>
              <a:t> Explica </a:t>
            </a:r>
            <a:r>
              <a:rPr lang="pt-PT" sz="1200" dirty="0">
                <a:latin typeface="Arial" pitchFamily="34" charset="0"/>
                <a:cs typeface="Arial" pitchFamily="34" charset="0"/>
              </a:rPr>
              <a:t>a alteração que este novo sujeito implica, ao nível da pessoa verbal.</a:t>
            </a:r>
          </a:p>
          <a:p>
            <a:pPr marL="109728" indent="0">
              <a:lnSpc>
                <a:spcPct val="200000"/>
              </a:lnSpc>
              <a:buNone/>
            </a:pPr>
            <a:r>
              <a:rPr lang="pt-PT" sz="1200" b="1" dirty="0">
                <a:latin typeface="Arial" pitchFamily="34" charset="0"/>
                <a:cs typeface="Arial" pitchFamily="34" charset="0"/>
              </a:rPr>
              <a:t>2.2</a:t>
            </a:r>
            <a:r>
              <a:rPr lang="pt-PT" sz="1200" dirty="0">
                <a:latin typeface="Arial" pitchFamily="34" charset="0"/>
                <a:cs typeface="Arial" pitchFamily="34" charset="0"/>
              </a:rPr>
              <a:t> Interpreta a última estrofe.</a:t>
            </a:r>
          </a:p>
          <a:p>
            <a:endParaRPr lang="pt-PT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94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115616" y="980728"/>
            <a:ext cx="2376264" cy="36004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PT" sz="1200" b="1" dirty="0" smtClean="0">
                <a:latin typeface="Arial" pitchFamily="34" charset="0"/>
                <a:cs typeface="Arial" pitchFamily="34" charset="0"/>
              </a:rPr>
              <a:t>Oficina de escrita</a:t>
            </a:r>
            <a:endParaRPr lang="pt-PT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428" y="1484784"/>
            <a:ext cx="6777317" cy="365299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220000"/>
              </a:lnSpc>
            </a:pPr>
            <a:endParaRPr lang="pt-PT" sz="3700" dirty="0">
              <a:latin typeface="Arial" pitchFamily="34" charset="0"/>
              <a:cs typeface="Arial" pitchFamily="34" charset="0"/>
            </a:endParaRPr>
          </a:p>
          <a:p>
            <a:pPr marL="68580" indent="0">
              <a:lnSpc>
                <a:spcPct val="220000"/>
              </a:lnSpc>
              <a:buNone/>
            </a:pPr>
            <a:r>
              <a:rPr lang="pt-PT" sz="4000" b="1" i="1" dirty="0">
                <a:latin typeface="Arial" pitchFamily="34" charset="0"/>
                <a:cs typeface="Arial" pitchFamily="34" charset="0"/>
              </a:rPr>
              <a:t>ESTA PALAVRA É O QUE EU QUERO</a:t>
            </a:r>
          </a:p>
          <a:p>
            <a:pPr marL="68580" indent="0">
              <a:lnSpc>
                <a:spcPct val="220000"/>
              </a:lnSpc>
              <a:buNone/>
            </a:pPr>
            <a:r>
              <a:rPr lang="pt-PT" sz="4000" dirty="0">
                <a:latin typeface="Arial" pitchFamily="34" charset="0"/>
                <a:cs typeface="Arial" pitchFamily="34" charset="0"/>
              </a:rPr>
              <a:t>Vamos provar que, no mundo da poesia, cada palavra é aquilo que queremos. </a:t>
            </a:r>
          </a:p>
          <a:p>
            <a:pPr marL="68580" indent="0">
              <a:lnSpc>
                <a:spcPct val="220000"/>
              </a:lnSpc>
              <a:buNone/>
            </a:pPr>
            <a:r>
              <a:rPr lang="pt-PT" sz="4000" dirty="0">
                <a:latin typeface="Arial" pitchFamily="34" charset="0"/>
                <a:cs typeface="Arial" pitchFamily="34" charset="0"/>
              </a:rPr>
              <a:t>Expande o texto, transformando cada um dos versos numa </a:t>
            </a:r>
            <a:r>
              <a:rPr lang="pt-PT" sz="4000" b="1" dirty="0">
                <a:latin typeface="Arial" pitchFamily="34" charset="0"/>
                <a:cs typeface="Arial" pitchFamily="34" charset="0"/>
              </a:rPr>
              <a:t>frase complexa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68580" indent="0">
              <a:lnSpc>
                <a:spcPct val="220000"/>
              </a:lnSpc>
              <a:buNone/>
            </a:pPr>
            <a:r>
              <a:rPr lang="pt-PT" sz="4000" dirty="0">
                <a:latin typeface="Arial" pitchFamily="34" charset="0"/>
                <a:cs typeface="Arial" pitchFamily="34" charset="0"/>
              </a:rPr>
              <a:t>1.º Acrescenta a cada verso uma nova </a:t>
            </a:r>
            <a:r>
              <a:rPr lang="pt-PT" sz="4000" b="1" dirty="0">
                <a:latin typeface="Arial" pitchFamily="34" charset="0"/>
                <a:cs typeface="Arial" pitchFamily="34" charset="0"/>
              </a:rPr>
              <a:t>frase simples 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com o mesmo sujeito;</a:t>
            </a:r>
          </a:p>
          <a:p>
            <a:pPr marL="68580" indent="0">
              <a:lnSpc>
                <a:spcPct val="220000"/>
              </a:lnSpc>
              <a:buNone/>
            </a:pPr>
            <a:r>
              <a:rPr lang="pt-PT" sz="4000" dirty="0">
                <a:latin typeface="Arial" pitchFamily="34" charset="0"/>
                <a:cs typeface="Arial" pitchFamily="34" charset="0"/>
              </a:rPr>
              <a:t>2.º Transforma as duas frases simples numa frase complexa, estabelecendo entre elas as seguintes relações de subordinação:</a:t>
            </a:r>
          </a:p>
          <a:p>
            <a:pPr marL="68580" indent="0">
              <a:lnSpc>
                <a:spcPct val="220000"/>
              </a:lnSpc>
              <a:buNone/>
            </a:pPr>
            <a:r>
              <a:rPr lang="pt-PT" sz="4000" dirty="0" smtClean="0">
                <a:latin typeface="Calibri"/>
                <a:cs typeface="Arial" pitchFamily="34" charset="0"/>
              </a:rPr>
              <a:t>• </a:t>
            </a:r>
            <a:r>
              <a:rPr lang="pt-PT" sz="4000" dirty="0" smtClean="0">
                <a:latin typeface="Arial" pitchFamily="34" charset="0"/>
                <a:cs typeface="Arial" pitchFamily="34" charset="0"/>
              </a:rPr>
              <a:t>estrofes 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1 e 4 </a:t>
            </a:r>
            <a:r>
              <a:rPr lang="pt-PT" sz="40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relação de causa;</a:t>
            </a:r>
          </a:p>
          <a:p>
            <a:pPr marL="68580" indent="0">
              <a:lnSpc>
                <a:spcPct val="220000"/>
              </a:lnSpc>
              <a:buNone/>
            </a:pPr>
            <a:r>
              <a:rPr lang="pt-PT" sz="4000" dirty="0">
                <a:latin typeface="Arial" pitchFamily="34" charset="0"/>
                <a:cs typeface="Arial" pitchFamily="34" charset="0"/>
              </a:rPr>
              <a:t>•</a:t>
            </a:r>
            <a:r>
              <a:rPr lang="pt-PT" sz="400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4000" dirty="0" smtClean="0">
                <a:latin typeface="Arial" pitchFamily="34" charset="0"/>
                <a:cs typeface="Arial" pitchFamily="34" charset="0"/>
              </a:rPr>
              <a:t>estrofes 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2 e 5 – relação de tempo; </a:t>
            </a:r>
          </a:p>
          <a:p>
            <a:pPr marL="68580" indent="0">
              <a:lnSpc>
                <a:spcPct val="220000"/>
              </a:lnSpc>
              <a:buNone/>
            </a:pPr>
            <a:r>
              <a:rPr lang="pt-PT" sz="4000" dirty="0" smtClean="0">
                <a:latin typeface="Calibri"/>
                <a:cs typeface="Arial" pitchFamily="34" charset="0"/>
              </a:rPr>
              <a:t>• </a:t>
            </a:r>
            <a:r>
              <a:rPr lang="pt-PT" sz="4000" dirty="0" smtClean="0">
                <a:latin typeface="Arial" pitchFamily="34" charset="0"/>
                <a:cs typeface="Arial" pitchFamily="34" charset="0"/>
              </a:rPr>
              <a:t>estrofes 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3 e 6 – relação de condição.</a:t>
            </a:r>
          </a:p>
          <a:p>
            <a:endParaRPr lang="pt-P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53" y="5128702"/>
            <a:ext cx="7055232" cy="1324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86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4618856" cy="292894"/>
          </a:xfrm>
        </p:spPr>
        <p:txBody>
          <a:bodyPr>
            <a:noAutofit/>
          </a:bodyPr>
          <a:lstStyle/>
          <a:p>
            <a:r>
              <a:rPr lang="pt-PT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PT" sz="2400" dirty="0" smtClean="0">
                <a:latin typeface="Arial" pitchFamily="34" charset="0"/>
                <a:cs typeface="Arial" pitchFamily="34" charset="0"/>
              </a:rPr>
            </a:br>
            <a:r>
              <a:rPr lang="pt-PT" sz="2400" dirty="0" smtClean="0">
                <a:latin typeface="Arial" pitchFamily="34" charset="0"/>
                <a:cs typeface="Arial" pitchFamily="34" charset="0"/>
              </a:rPr>
              <a:t>Polissemia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PT" sz="3200" dirty="0" smtClean="0">
                <a:latin typeface="Arial" pitchFamily="34" charset="0"/>
                <a:cs typeface="Arial" pitchFamily="34" charset="0"/>
              </a:rPr>
            </a:br>
            <a:endParaRPr lang="pt-PT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03648" y="1916832"/>
            <a:ext cx="2808312" cy="4525963"/>
          </a:xfrm>
        </p:spPr>
        <p:txBody>
          <a:bodyPr>
            <a:normAutofit fontScale="47500" lnSpcReduction="20000"/>
          </a:bodyPr>
          <a:lstStyle/>
          <a:p>
            <a:pPr marL="109728" indent="0">
              <a:buNone/>
            </a:pPr>
            <a:endParaRPr lang="pt-PT" dirty="0" smtClean="0"/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Com medo que algum ladrão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um dia me vá roubar,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mandei pôr na minha porta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três grossas correntes de ar.</a:t>
            </a:r>
          </a:p>
          <a:p>
            <a:endParaRPr lang="pt-PT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Encomendei um cachorro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naquela pastelaria: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quem havia de dizer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que o maroto me mordia?!</a:t>
            </a:r>
          </a:p>
          <a:p>
            <a:endParaRPr lang="pt-PT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Apanhei uma raposa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no exame e estou feliz: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vejam que lindo casaco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com a sua pele eu fiz.</a:t>
            </a:r>
          </a:p>
          <a:p>
            <a:endParaRPr lang="pt-PT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Entrei numa carruagem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para voltar à minha terra,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enganei-me na estação</a:t>
            </a:r>
          </a:p>
          <a:p>
            <a:pPr marL="0" indent="0">
              <a:buNone/>
            </a:pPr>
            <a:r>
              <a:rPr lang="pt-PT" sz="2600" dirty="0" smtClean="0">
                <a:latin typeface="Arial" pitchFamily="34" charset="0"/>
                <a:cs typeface="Arial" pitchFamily="34" charset="0"/>
              </a:rPr>
              <a:t>e desci na </a:t>
            </a:r>
            <a:r>
              <a:rPr lang="pt-PT" sz="2600" dirty="0">
                <a:latin typeface="Arial" pitchFamily="34" charset="0"/>
                <a:cs typeface="Arial" pitchFamily="34" charset="0"/>
              </a:rPr>
              <a:t>p</a:t>
            </a:r>
            <a:r>
              <a:rPr lang="pt-PT" sz="2600" dirty="0" smtClean="0">
                <a:latin typeface="Arial" pitchFamily="34" charset="0"/>
                <a:cs typeface="Arial" pitchFamily="34" charset="0"/>
              </a:rPr>
              <a:t>rimavera!</a:t>
            </a:r>
          </a:p>
          <a:p>
            <a:endParaRPr lang="pt-PT" sz="2600" dirty="0" smtClean="0"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pt-PT" sz="2600" dirty="0">
                <a:latin typeface="Arial" pitchFamily="34" charset="0"/>
                <a:cs typeface="Arial" pitchFamily="34" charset="0"/>
              </a:rPr>
              <a:t>	</a:t>
            </a:r>
            <a:r>
              <a:rPr lang="pt-PT" sz="2200" b="1" dirty="0" smtClean="0">
                <a:latin typeface="Arial" pitchFamily="34" charset="0"/>
                <a:cs typeface="Arial" pitchFamily="34" charset="0"/>
              </a:rPr>
              <a:t>Luísa Ducla Soares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 algn="r">
              <a:buNone/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pt-PT" sz="2200" i="1" dirty="0" smtClean="0">
                <a:latin typeface="Arial" pitchFamily="34" charset="0"/>
                <a:cs typeface="Arial" pitchFamily="34" charset="0"/>
              </a:rPr>
              <a:t>Poemas da Mentira e da Verdade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 algn="r">
              <a:buNone/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                                           Livros Horizonte</a:t>
            </a:r>
          </a:p>
          <a:p>
            <a:endParaRPr lang="pt-PT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74558"/>
            <a:ext cx="4288904" cy="530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29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036" y="2276872"/>
            <a:ext cx="7811396" cy="280831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endParaRPr lang="pt-PT" sz="1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O poema joga, de uma forma divertida, com o duplo significado de quatro palavras.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Identifica a palavra com a qual se joga em cada estrofe e explica esse jogo.</a:t>
            </a:r>
          </a:p>
          <a:p>
            <a:pPr marL="0" indent="0">
              <a:buNone/>
            </a:pPr>
            <a:r>
              <a:rPr lang="pt-PT" b="1" dirty="0"/>
              <a:t> </a:t>
            </a:r>
            <a:endParaRPr lang="pt-PT" dirty="0"/>
          </a:p>
          <a:p>
            <a:pPr marL="0" indent="0">
              <a:lnSpc>
                <a:spcPct val="220000"/>
              </a:lnSpc>
              <a:buNone/>
            </a:pPr>
            <a:r>
              <a:rPr lang="pt-PT" sz="2500" b="1" dirty="0">
                <a:latin typeface="Arial" pitchFamily="34" charset="0"/>
                <a:cs typeface="Arial" pitchFamily="34" charset="0"/>
              </a:rPr>
              <a:t> </a:t>
            </a:r>
            <a:endParaRPr lang="pt-PT" sz="25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649036" y="1394767"/>
            <a:ext cx="2232248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sz="1200" b="1" dirty="0" smtClean="0">
                <a:latin typeface="Arial" pitchFamily="34" charset="0"/>
                <a:cs typeface="Arial" pitchFamily="34" charset="0"/>
              </a:rPr>
              <a:t>Leitura do texto</a:t>
            </a:r>
            <a:endParaRPr lang="pt-PT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11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endParaRPr lang="pt-PT" sz="1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5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Polissemia</a:t>
            </a:r>
            <a:endParaRPr lang="pt-PT" sz="2500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20000"/>
              </a:lnSpc>
              <a:buNone/>
            </a:pPr>
            <a:r>
              <a:rPr lang="pt-PT" sz="1200" dirty="0" smtClean="0">
                <a:latin typeface="Arial" pitchFamily="34" charset="0"/>
                <a:cs typeface="Arial" pitchFamily="34" charset="0"/>
              </a:rPr>
              <a:t>Consiste </a:t>
            </a:r>
            <a:r>
              <a:rPr lang="pt-PT" sz="1200" dirty="0">
                <a:latin typeface="Arial" pitchFamily="34" charset="0"/>
                <a:cs typeface="Arial" pitchFamily="34" charset="0"/>
              </a:rPr>
              <a:t>na atribuição de vários significados a uma palavra, de acordo com o contexto</a:t>
            </a:r>
            <a:r>
              <a:rPr lang="pt-PT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71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80999" y="1719071"/>
            <a:ext cx="7935417" cy="387016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Font typeface="Wingdings 2" pitchFamily="18" charset="2"/>
              <a:buNone/>
            </a:pPr>
            <a:endParaRPr lang="pt-PT" sz="1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Font typeface="Wingdings 2" pitchFamily="18" charset="2"/>
              <a:buNone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Considera as potencialidades das palavras que se seguem, ao nível da </a:t>
            </a:r>
            <a:r>
              <a:rPr lang="pt-PT" sz="1400" b="1" dirty="0" smtClean="0">
                <a:latin typeface="Arial" pitchFamily="34" charset="0"/>
                <a:cs typeface="Arial" pitchFamily="34" charset="0"/>
              </a:rPr>
              <a:t>polissemia</a:t>
            </a:r>
            <a:r>
              <a:rPr lang="pt-PT" sz="1400" dirty="0" smtClean="0">
                <a:latin typeface="Arial" pitchFamily="34" charset="0"/>
                <a:cs typeface="Arial" pitchFamily="34" charset="0"/>
              </a:rPr>
              <a:t>. Com elas constrói frases nas quais utilizes esse valor polissémico.</a:t>
            </a:r>
          </a:p>
          <a:p>
            <a:pPr marL="0" indent="0">
              <a:lnSpc>
                <a:spcPct val="220000"/>
              </a:lnSpc>
              <a:buFont typeface="Wingdings 2" pitchFamily="18" charset="2"/>
              <a:buNone/>
            </a:pPr>
            <a:r>
              <a:rPr lang="pt-PT" sz="1400" i="1" dirty="0" smtClean="0">
                <a:latin typeface="Arial" pitchFamily="34" charset="0"/>
                <a:cs typeface="Arial" pitchFamily="34" charset="0"/>
              </a:rPr>
              <a:t>papel, gato,  pé, corpo, coração, ligação, estrela, nuvem, ponto, sombra. 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19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lnSpc>
                <a:spcPct val="200000"/>
              </a:lnSpc>
              <a:buNone/>
            </a:pPr>
            <a:endParaRPr lang="pt-PT" sz="17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AS PALAVRAS BRINCALHONAS – CONTINUAÇÃO DE POEMA</a:t>
            </a:r>
          </a:p>
          <a:p>
            <a:pPr marL="0" indent="0">
              <a:lnSpc>
                <a:spcPct val="200000"/>
              </a:lnSpc>
              <a:buNone/>
            </a:pPr>
            <a:endParaRPr lang="pt-PT" sz="17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pt-PT" sz="1200" dirty="0" smtClean="0">
                <a:latin typeface="Arial" pitchFamily="34" charset="0"/>
                <a:cs typeface="Arial" pitchFamily="34" charset="0"/>
              </a:rPr>
              <a:t>Experimentem continuar o poema «Polissemia», procedendo da seguinte forma: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pt-PT" sz="1200" dirty="0" smtClean="0">
                <a:latin typeface="Arial" pitchFamily="34" charset="0"/>
                <a:cs typeface="Arial" pitchFamily="34" charset="0"/>
              </a:rPr>
              <a:t>1.º Distribuam as palavras da questão anterior pelas mesas: uma palavra para dois alunos.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pt-PT" sz="1200" dirty="0" smtClean="0">
                <a:latin typeface="Arial" pitchFamily="34" charset="0"/>
                <a:cs typeface="Arial" pitchFamily="34" charset="0"/>
              </a:rPr>
              <a:t>2.º Com a palavra recebida, criem uma quadra, fazendo rimar os versos 2 e 4.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1200" dirty="0" smtClean="0">
                <a:latin typeface="Arial" pitchFamily="34" charset="0"/>
                <a:cs typeface="Arial" pitchFamily="34" charset="0"/>
              </a:rPr>
              <a:t>3.º Juntem as vossas quadras às de Luísa Ducla Soares, lendo-as em voz alta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09728" indent="0">
              <a:buNone/>
            </a:pPr>
            <a:endParaRPr lang="pt-PT" dirty="0" smtClean="0"/>
          </a:p>
          <a:p>
            <a:pPr marL="109728" indent="0">
              <a:buNone/>
            </a:pPr>
            <a:endParaRPr lang="pt-PT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043608" y="1052736"/>
            <a:ext cx="2376264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sz="1200" b="1" dirty="0" smtClean="0">
                <a:latin typeface="Arial" pitchFamily="34" charset="0"/>
                <a:cs typeface="Arial" pitchFamily="34" charset="0"/>
              </a:rPr>
              <a:t>Oficina de escrita</a:t>
            </a:r>
            <a:endParaRPr lang="pt-PT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5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254</TotalTime>
  <Words>423</Words>
  <Application>Microsoft Office PowerPoint</Application>
  <PresentationFormat>Apresentação no Ecrã (4:3)</PresentationFormat>
  <Paragraphs>89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Urban</vt:lpstr>
      <vt:lpstr> Os poemas «Esta palavra é isto» e «Polissemia» revelam-nos o maior segredo da poesia: num poema, as palavras são aquilo que nós queremos. </vt:lpstr>
      <vt:lpstr>Esta palavra é isto </vt:lpstr>
      <vt:lpstr>Gramática</vt:lpstr>
      <vt:lpstr>Oficina de escrita</vt:lpstr>
      <vt:lpstr> Polissemia 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Mónica Duarte Reis</cp:lastModifiedBy>
  <cp:revision>25</cp:revision>
  <dcterms:created xsi:type="dcterms:W3CDTF">2011-12-12T15:36:58Z</dcterms:created>
  <dcterms:modified xsi:type="dcterms:W3CDTF">2014-06-23T14:29:11Z</dcterms:modified>
</cp:coreProperties>
</file>