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481DA51-7660-40F0-BC50-B9D448D115D3}" type="datetimeFigureOut">
              <a:rPr lang="pt-PT" smtClean="0"/>
              <a:t>23-06-2014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B5D39D1-E0EB-4152-800A-AB4B2CED78F1}" type="slidenum">
              <a:rPr lang="pt-PT" smtClean="0"/>
              <a:t>‹nº›</a:t>
            </a:fld>
            <a:endParaRPr lang="pt-PT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410" y="188640"/>
            <a:ext cx="563810" cy="6907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http://4.bp.blogspot.com/_eLjfP0vHGO8/TEM7N9-n_6I/AAAAAAAAA3o/sSRY9-spwvo/s1600/foto_casa+sousa+mendes.jp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info.consulfrance-vancouver.org/autres/images/2011/01/01aristides-de-sousa-men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22413">
            <a:off x="967122" y="3979437"/>
            <a:ext cx="3929133" cy="172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1110">
            <a:off x="357402" y="1767339"/>
            <a:ext cx="5692892" cy="1450656"/>
          </a:xfrm>
        </p:spPr>
        <p:txBody>
          <a:bodyPr>
            <a:normAutofit fontScale="90000"/>
          </a:bodyPr>
          <a:lstStyle/>
          <a:p>
            <a:r>
              <a:rPr lang="pt-PT" sz="3100" dirty="0" smtClean="0">
                <a:solidFill>
                  <a:schemeClr val="accent6"/>
                </a:solidFill>
              </a:rPr>
              <a:t>outras atividades</a:t>
            </a:r>
            <a:br>
              <a:rPr lang="pt-PT" sz="3100" dirty="0" smtClean="0">
                <a:solidFill>
                  <a:schemeClr val="accent6"/>
                </a:solidFill>
              </a:rPr>
            </a:br>
            <a:r>
              <a:rPr lang="pt-PT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pt-PT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pt-PT" sz="1600" b="1" dirty="0" smtClean="0">
                <a:solidFill>
                  <a:schemeClr val="accent5">
                    <a:lumMod val="75000"/>
                  </a:schemeClr>
                </a:solidFill>
              </a:rPr>
              <a:t>NOTA BIOGRÁFICA Com base na biografia de Aristides de Sousa Mendes</a:t>
            </a:r>
            <a:r>
              <a:rPr lang="pt-PT" sz="1600" b="1" dirty="0" smtClean="0"/>
              <a:t/>
            </a:r>
            <a:br>
              <a:rPr lang="pt-PT" sz="1600" b="1" dirty="0" smtClean="0"/>
            </a:br>
            <a:r>
              <a:rPr lang="pt-PT" sz="1600" dirty="0" smtClean="0"/>
              <a:t/>
            </a:r>
            <a:br>
              <a:rPr lang="pt-PT" sz="1600" dirty="0" smtClean="0"/>
            </a:br>
            <a:r>
              <a:rPr lang="pt-PT" sz="1600" dirty="0" smtClean="0"/>
              <a:t>redige uma caixa biográfica destinada a um folheto publicitário de um filme baseado na sua vida.</a:t>
            </a:r>
            <a:br>
              <a:rPr lang="pt-PT" sz="1600" dirty="0" smtClean="0"/>
            </a:br>
            <a:r>
              <a:rPr lang="pt-PT" sz="16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pt-PT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pt-PT" sz="1600" b="1" dirty="0" smtClean="0">
                <a:solidFill>
                  <a:schemeClr val="accent5">
                    <a:lumMod val="75000"/>
                  </a:schemeClr>
                </a:solidFill>
              </a:rPr>
              <a:t>DEPOIMENTO AUTOBIOGRÁFICO</a:t>
            </a:r>
            <a:r>
              <a:rPr lang="pt-PT" sz="1600" dirty="0" smtClean="0"/>
              <a:t/>
            </a:r>
            <a:br>
              <a:rPr lang="pt-PT" sz="1600" dirty="0" smtClean="0"/>
            </a:br>
            <a:r>
              <a:rPr lang="pt-PT" sz="1600" dirty="0" smtClean="0"/>
              <a:t>Lê atentamente este texto autobiográfico.</a:t>
            </a:r>
            <a:br>
              <a:rPr lang="pt-PT" sz="1600" dirty="0" smtClean="0"/>
            </a:b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126843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76672"/>
            <a:ext cx="7520940" cy="4464496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Não consigo dormir, viro-me para a esquerda, viro-me para a direita, ora tenho frio, ora calor, ora me tapo, ora destapo. Vivo em Bordéus e de Lisboa acabo de receber más notícias, proibições. Que horas são? Tenho sede, Angelina dá-me água…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Sonhar às vezes é antecipar. De outras vezes o sonho converte-se em pesadelo, ânsias, ao acordar a minha apetência é gritar. Em 39 rebenta a 2ª Guerra Mundial. Os alemães invadem a Polónia e os Países Baixos e a França, Paris é ocupada. Depois a horda ariana começa a descer para sul e sudoeste, vêm aí os assassinos! Milhares e milhares de refugiados de guerra acampam nos jardins do Consulado e nas ruas vizinhas. Franceses, belgas, holandeses, checos, austríacos e até alemães. Judeus mas também cristãos. Querem vistos para o meu país, querem vistos para a Vida. Mas de Lisboa acabo de receber más notícias, proibições: com a Presidência do Conselho, Salazar acumula agora a pasta de Ministro dos Negócios Estrangeiros e proíbe que se passem vistos a refugiados de guerra, principalmente a israelitas. Outra vez me desilude o moço... 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Que faço eu? Acato a ordem do Presidente do Conselho? Impassível, vou então ficar à janela a assistir à matança dos inocentes? Não, não e não! Não sou cúmplice da chacina, vou desobedecer a Salazar, vou passar os vistos e salvar os perseguidos. Tenho de salvar estas pessoas, quantas eu puder. Se estou desobedecendo ordens, prefiro estar com Deus e contra os homens, que com os homens contra Deus. 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Aristides de Sousa Mendes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207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739792"/>
            <a:ext cx="6552728" cy="318389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pt-PT" sz="10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1.</a:t>
            </a:r>
            <a:r>
              <a:rPr lang="pt-PT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A que momento da vida de Aristides de Sousa Mendes se refere este documento autobiográfico?</a:t>
            </a:r>
          </a:p>
          <a:p>
            <a:pPr>
              <a:lnSpc>
                <a:spcPct val="200000"/>
              </a:lnSpc>
            </a:pPr>
            <a:r>
              <a:rPr lang="pt-PT" sz="10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Compara biografia que leste, com este depoimento</a:t>
            </a:r>
            <a:r>
              <a:rPr lang="pt-PT" sz="1000" b="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1000" b="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pt-PT" sz="1000" b="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Em que pessoa está redigido cada um dos textos? Transcreve uma frase de cada um que justifique a tua resposta</a:t>
            </a:r>
            <a:r>
              <a:rPr lang="pt-PT" sz="1000" b="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1000" b="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r>
              <a:rPr lang="pt-PT" sz="1000" b="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• 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Qual deles é mais rico em pormenores? Justifica a tua opinião.</a:t>
            </a:r>
          </a:p>
          <a:p>
            <a:pPr>
              <a:lnSpc>
                <a:spcPct val="200000"/>
              </a:lnSpc>
            </a:pPr>
            <a:r>
              <a:rPr lang="pt-PT" sz="1000" b="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 Qual deles é mais expressivo a nível sentimentos e emoções vividas? Parece-te lógico que o seja? Justifica as tuas </a:t>
            </a:r>
            <a:r>
              <a:rPr lang="pt-PT" sz="1000" b="0" dirty="0" smtClean="0">
                <a:latin typeface="Arial" pitchFamily="34" charset="0"/>
                <a:cs typeface="Arial" pitchFamily="34" charset="0"/>
              </a:rPr>
              <a:t>observações.</a:t>
            </a:r>
            <a:endParaRPr lang="pt-PT" sz="1000" b="0" dirty="0">
              <a:latin typeface="Arial" pitchFamily="34" charset="0"/>
              <a:cs typeface="Arial" pitchFamily="34" charset="0"/>
            </a:endParaRPr>
          </a:p>
          <a:p>
            <a:endParaRPr lang="pt-PT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316794" y="1844824"/>
            <a:ext cx="1827206" cy="3429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1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leitura comparativa</a:t>
            </a:r>
            <a:endParaRPr kumimoji="0" lang="pt-PT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316794" y="2795107"/>
            <a:ext cx="1827206" cy="3429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1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adequação comunicativa</a:t>
            </a:r>
            <a:endParaRPr kumimoji="0" lang="pt-PT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64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6773376" cy="3579849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pt-PT" sz="1000" b="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10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pt-PT" sz="100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OUTROS DEPOIMENTOS</a:t>
            </a:r>
          </a:p>
          <a:p>
            <a:pPr>
              <a:lnSpc>
                <a:spcPct val="150000"/>
              </a:lnSpc>
            </a:pPr>
            <a:r>
              <a:rPr lang="pt-PT" sz="10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3.1</a:t>
            </a:r>
            <a:r>
              <a:rPr lang="pt-PT" sz="1000" b="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Lê estes depoimentos sobre Aristides de Sousa Mendes.</a:t>
            </a:r>
          </a:p>
          <a:p>
            <a:pPr>
              <a:lnSpc>
                <a:spcPct val="150000"/>
              </a:lnSpc>
            </a:pPr>
            <a:r>
              <a:rPr lang="pt-PT" sz="100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pt-PT" sz="10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.2</a:t>
            </a:r>
            <a:r>
              <a:rPr lang="pt-PT" sz="10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Situa-os no percurso de vida desta personalidade.</a:t>
            </a:r>
          </a:p>
          <a:p>
            <a:pPr>
              <a:lnSpc>
                <a:spcPct val="150000"/>
              </a:lnSpc>
            </a:pPr>
            <a:r>
              <a:rPr lang="pt-PT" sz="100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pt-PT" sz="10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.3</a:t>
            </a:r>
            <a:r>
              <a:rPr lang="pt-PT" sz="10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Seleciona, de cada um deles, elementos que não constem da biografia e que sejam relevantes.</a:t>
            </a:r>
          </a:p>
          <a:p>
            <a:pPr>
              <a:lnSpc>
                <a:spcPct val="150000"/>
              </a:lnSpc>
            </a:pPr>
            <a:r>
              <a:rPr lang="pt-PT" sz="100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pt-PT" sz="10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.4</a:t>
            </a:r>
            <a:r>
              <a:rPr lang="pt-PT" sz="10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Redige, a partir dos elementos que recolheste, frases para acrescentar à biografia da página</a:t>
            </a:r>
            <a:r>
              <a:rPr lang="pt-PT" sz="1000" b="0" dirty="0" smtClean="0">
                <a:latin typeface="Arial" pitchFamily="34" charset="0"/>
                <a:cs typeface="Arial" pitchFamily="34" charset="0"/>
              </a:rPr>
              <a:t>… </a:t>
            </a:r>
            <a:endParaRPr lang="pt-PT" sz="10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1000" b="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Não te esqueças que esta biografia é essencialmente informativa. Não lhe acrescentes opiniões pessoais)</a:t>
            </a:r>
          </a:p>
          <a:p>
            <a:pPr>
              <a:lnSpc>
                <a:spcPct val="150000"/>
              </a:lnSpc>
            </a:pPr>
            <a:r>
              <a:rPr lang="pt-PT" sz="1000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pt-PT" sz="1000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.5</a:t>
            </a:r>
            <a:r>
              <a:rPr lang="pt-PT" sz="10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Marca o parágrafo em que integrarias as tuas frases.</a:t>
            </a:r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543800" y="3041526"/>
            <a:ext cx="1600200" cy="3429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1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alargamento de texto</a:t>
            </a:r>
            <a:endParaRPr kumimoji="0" lang="pt-PT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507434" y="1876876"/>
            <a:ext cx="1600200" cy="342900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PT" sz="1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seleção de informação</a:t>
            </a:r>
            <a:endParaRPr kumimoji="0" lang="pt-PT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70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332656"/>
            <a:ext cx="7488832" cy="4464496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PT" sz="1000" b="0" i="1" dirty="0">
                <a:latin typeface="Arial" pitchFamily="34" charset="0"/>
                <a:cs typeface="Arial" pitchFamily="34" charset="0"/>
              </a:rPr>
              <a:t>De Schmil Goldberg </a:t>
            </a:r>
            <a:endParaRPr lang="pt-PT" sz="1000" b="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Meu nome é Schmil Goldberg. Mas, se quiserem, podem tratar-me por Samuel. Sou judeu e americano. Em 1941 estou em Portugal para dar assistência a refugiados de guerra, trabalho voluntário. Na Cozinha organizada pela Comunidade Israelita de Lisboa tenho a oportunidade de conhecer o Dr. Aristides de Sousa Mendes. Foi ele o diplomata, o Cônsul que, na França, passou milhares e milhares de vistos a judeus fugidos do nazismo. Uns já partiram para a América, outros ainda estão em Portugal. </a:t>
            </a: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Também prestamos auxílio ao Dr. Sousa Mendes, pois ele e a família estão muito carentes. Foi demitido, não recebe qualquer pensão do Governo e, apesar de licenciado em Direito, está proibido de exercer a advocacia e os seus filhos foram impedidos de frequentar a Universidade. O seu irmão, que era embaixador, também foi demitido. Vê-se que Salazar jamais perdoará o gesto humanitário do Dr. Sousa Mendes. </a:t>
            </a: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Num povoado do Distrito de Viseu, o ex-Cônsul possui um palácio onde chegou a albergar muitas famílias de refugiados, às quais, na França, passara vistos para entrada em Portugal. Mas, para atender às necessidades da sua numerosa família, foi obrigado a hipotecar todo o recheio. O Dr. Sousa Mendes já não dispõe de meios financeiros para sobreviver, está condenado à miséria. </a:t>
            </a: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Temos o dever de auxiliá-lo e auxiliamos. Até lhe proporcionamos condições para que alguns dos seus filhos emigrem para os Estados Unidos e Canadá. Os que lá se estabelecerem mandarão cartas de chamada para os outros, estou certo disso. </a:t>
            </a:r>
          </a:p>
          <a:p>
            <a:pPr>
              <a:lnSpc>
                <a:spcPct val="150000"/>
              </a:lnSpc>
            </a:pPr>
            <a:endParaRPr lang="pt-PT" sz="1000" b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6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277432" cy="3579849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PT" sz="1000" b="0" i="1" dirty="0">
                <a:latin typeface="Arial" pitchFamily="34" charset="0"/>
                <a:cs typeface="Arial" pitchFamily="34" charset="0"/>
              </a:rPr>
              <a:t>De um familiar </a:t>
            </a:r>
            <a:endParaRPr lang="pt-PT" sz="1000" b="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Lisboa, 3 de a</a:t>
            </a:r>
            <a:r>
              <a:rPr lang="pt-PT" sz="1000" b="0" dirty="0" smtClean="0">
                <a:latin typeface="Arial" pitchFamily="34" charset="0"/>
                <a:cs typeface="Arial" pitchFamily="34" charset="0"/>
              </a:rPr>
              <a:t>bril </a:t>
            </a:r>
            <a:r>
              <a:rPr lang="pt-PT" sz="1000" b="0" dirty="0">
                <a:latin typeface="Arial" pitchFamily="34" charset="0"/>
                <a:cs typeface="Arial" pitchFamily="34" charset="0"/>
              </a:rPr>
              <a:t>de 1954. </a:t>
            </a: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Estou no Hospital da Ordem Terceira, na Rua Serpa Pinto. Abro a mala, retiro o lenço, enxugo os olhos. O meu tio, Dr. Aristides de Sousa Mendes, acaba de falecer, trombose cerebral agravada por pneumonia. </a:t>
            </a: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Sua esposa, minha tia Angelina, morreu em 1948 com uma hemorragia cerebral e ficou vários meses em coma, coitada. </a:t>
            </a: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Todos os seus filhos, meus primos, vivem hoje nos Estados Unidos e no Canadá, conseguiram escapar a tempo deste purgatório... Sou eu a única familiar presente. O meu tio era um homem bom, sempre a pensar no bem dos outros. </a:t>
            </a:r>
          </a:p>
          <a:p>
            <a:pPr>
              <a:lnSpc>
                <a:spcPct val="150000"/>
              </a:lnSpc>
            </a:pPr>
            <a:r>
              <a:rPr lang="pt-PT" sz="1000" b="0" dirty="0">
                <a:latin typeface="Arial" pitchFamily="34" charset="0"/>
                <a:cs typeface="Arial" pitchFamily="34" charset="0"/>
              </a:rPr>
              <a:t>É por isso que morre pobre e desonrado. </a:t>
            </a:r>
          </a:p>
          <a:p>
            <a:pPr>
              <a:lnSpc>
                <a:spcPct val="150000"/>
              </a:lnSpc>
            </a:pPr>
            <a:endParaRPr lang="pt-PT" sz="1000" b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68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640"/>
            <a:ext cx="7704856" cy="475252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UM LENTO RECONHECIMENTO 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APESAR DE COMPASSADA, a recuperação da memória de Aristides de Sousa Mendes tem sido progressiva. Escolas, municípios e a ideia popular vão reconhecendo o cônsul como uma das suas principais figuras do século XX. 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Somente em 1988, quarenta e oito anos após a infame punição, Portugal aprovou na Assembleia da República o projeto da autoria de Jaime Gama, reabilitando oficialmente Aristides. 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Nos anos 90, a presidência de Mário Soares e a Fundação Pró-</a:t>
            </a:r>
            <a:r>
              <a:rPr lang="pt-PT" sz="4000" b="0" dirty="0" err="1">
                <a:latin typeface="Arial" pitchFamily="34" charset="0"/>
                <a:cs typeface="Arial" pitchFamily="34" charset="0"/>
              </a:rPr>
              <a:t>Dignitate</a:t>
            </a:r>
            <a:r>
              <a:rPr lang="pt-PT" sz="4000" b="0" dirty="0">
                <a:latin typeface="Arial" pitchFamily="34" charset="0"/>
                <a:cs typeface="Arial" pitchFamily="34" charset="0"/>
              </a:rPr>
              <a:t> incrementam uma série de comemorações para enaltecer a sua memória. 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Em 2000, a 23 de </a:t>
            </a:r>
            <a:r>
              <a:rPr lang="pt-PT" sz="4000" b="0" dirty="0" smtClean="0">
                <a:latin typeface="Arial" pitchFamily="34" charset="0"/>
                <a:cs typeface="Arial" pitchFamily="34" charset="0"/>
              </a:rPr>
              <a:t>fevereiro</a:t>
            </a:r>
            <a:r>
              <a:rPr lang="pt-PT" sz="4000" b="0" dirty="0">
                <a:latin typeface="Arial" pitchFamily="34" charset="0"/>
                <a:cs typeface="Arial" pitchFamily="34" charset="0"/>
              </a:rPr>
              <a:t>, é criada a Fundação Aristides de Sousa Mendes. Em 27 de Março, Jaime Gama, ministro dos Negócios Estrangeiros, doa 50 mil contos à fundação e com este montante a instituição adquire a Casa do Passal e elege o edifício como sede. 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Apesar de, em 2005, a residência - onde outrora Aristides escancarou as portas e a generosidade para acolher necessitados, e em tempos do crime bárbaro nazi serviu de exílio para homens, mulheres e crianças assolados pelo desespero - ter sido classificada como Monumento Nacional, e dos esforços levados a cabo pela Fundação Aristides de Sousa Mendes, o imóvel continua em inadmissível, escabrosa e deplorável ruína. Se Portugal mantiver a tradição de honrar e perpetuar a memória de um justo, que, ao lutar contra a corrente, foi a favor da vida; deverá recuperar uma casa que não se reduz a uma área física. É um espaço moral. </a:t>
            </a:r>
          </a:p>
          <a:p>
            <a:pPr>
              <a:lnSpc>
                <a:spcPct val="170000"/>
              </a:lnSpc>
            </a:pPr>
            <a:r>
              <a:rPr lang="pt-PT" sz="4000" b="0" dirty="0">
                <a:latin typeface="Arial" pitchFamily="34" charset="0"/>
                <a:cs typeface="Arial" pitchFamily="34" charset="0"/>
              </a:rPr>
              <a:t>Miriam </a:t>
            </a:r>
            <a:r>
              <a:rPr lang="pt-PT" sz="4000" b="0" dirty="0" err="1">
                <a:latin typeface="Arial" pitchFamily="34" charset="0"/>
                <a:cs typeface="Arial" pitchFamily="34" charset="0"/>
              </a:rPr>
              <a:t>Assor</a:t>
            </a:r>
            <a:r>
              <a:rPr lang="pt-PT" sz="4000" b="0" dirty="0">
                <a:latin typeface="Arial" pitchFamily="34" charset="0"/>
                <a:cs typeface="Arial" pitchFamily="34" charset="0"/>
              </a:rPr>
              <a:t>, </a:t>
            </a:r>
            <a:r>
              <a:rPr lang="pt-PT" sz="4000" b="0" i="1" dirty="0">
                <a:latin typeface="Arial" pitchFamily="34" charset="0"/>
                <a:cs typeface="Arial" pitchFamily="34" charset="0"/>
              </a:rPr>
              <a:t>Aristides de Sousa Mendes, um justo contra a corrente</a:t>
            </a:r>
            <a:r>
              <a:rPr lang="pt-PT" sz="4000" b="0" dirty="0">
                <a:latin typeface="Arial" pitchFamily="34" charset="0"/>
                <a:cs typeface="Arial" pitchFamily="34" charset="0"/>
              </a:rPr>
              <a:t>, Ed. Guerra e Paz</a:t>
            </a:r>
          </a:p>
          <a:p>
            <a:pPr>
              <a:lnSpc>
                <a:spcPct val="170000"/>
              </a:lnSpc>
            </a:pPr>
            <a:r>
              <a:rPr lang="pt-PT" b="0" dirty="0">
                <a:latin typeface="Arial" pitchFamily="34" charset="0"/>
                <a:cs typeface="Arial" pitchFamily="34" charset="0"/>
              </a:rPr>
              <a:t> 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9000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3064" descr="C:\Users\Vera\Documents\Minhas digitalizações\Digitalizar0015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 rot="20756994">
            <a:off x="395276" y="541362"/>
            <a:ext cx="396044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l_fi" descr="http://4.bp.blogspot.com/_eLjfP0vHGO8/TEM7N9-n_6I/AAAAAAAAA3o/sSRY9-spwvo/s1600/foto_casa+sousa+mendes.jpg"/>
          <p:cNvPicPr/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 rot="382354">
            <a:off x="4578907" y="1800118"/>
            <a:ext cx="42672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4716016" y="4365104"/>
            <a:ext cx="24117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/>
              <a:t> </a:t>
            </a:r>
            <a:endParaRPr lang="pt-PT" dirty="0"/>
          </a:p>
          <a:p>
            <a:r>
              <a:rPr lang="pt-PT" sz="800" dirty="0">
                <a:latin typeface="Arial" pitchFamily="34" charset="0"/>
                <a:cs typeface="Arial" pitchFamily="34" charset="0"/>
              </a:rPr>
              <a:t>Casa da família Sousa Mendes em Cabanas do Viriato (Viseu)</a:t>
            </a:r>
          </a:p>
        </p:txBody>
      </p:sp>
    </p:spTree>
    <p:extLst>
      <p:ext uri="{BB962C8B-B14F-4D97-AF65-F5344CB8AC3E}">
        <p14:creationId xmlns:p14="http://schemas.microsoft.com/office/powerpoint/2010/main" val="244599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692696"/>
            <a:ext cx="7488832" cy="3816424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r>
              <a:rPr lang="pt-PT" dirty="0"/>
              <a:t/>
            </a:r>
            <a:br>
              <a:rPr lang="pt-PT" dirty="0"/>
            </a:br>
            <a:endParaRPr lang="pt-PT" dirty="0"/>
          </a:p>
          <a:p>
            <a:r>
              <a:rPr lang="pt-PT" dirty="0"/>
              <a:t> </a:t>
            </a:r>
          </a:p>
          <a:p>
            <a:pPr>
              <a:lnSpc>
                <a:spcPct val="170000"/>
              </a:lnSpc>
            </a:pPr>
            <a:r>
              <a:rPr lang="pt-PT" sz="1300" b="0" dirty="0">
                <a:latin typeface="Arial" pitchFamily="34" charset="0"/>
                <a:cs typeface="Arial" pitchFamily="34" charset="0"/>
              </a:rPr>
              <a:t>SOUSA MENDES </a:t>
            </a:r>
            <a:endParaRPr lang="pt-PT" sz="1300" b="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endParaRPr lang="pt-PT" sz="1300" b="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r>
              <a:rPr lang="pt-PT" sz="1300" b="0" dirty="0">
                <a:latin typeface="Arial" pitchFamily="34" charset="0"/>
                <a:cs typeface="Arial" pitchFamily="34" charset="0"/>
              </a:rPr>
              <a:t>Famílias reabilitam cônsul </a:t>
            </a:r>
          </a:p>
          <a:p>
            <a:pPr>
              <a:lnSpc>
                <a:spcPct val="170000"/>
              </a:lnSpc>
            </a:pPr>
            <a:r>
              <a:rPr lang="pt-PT" sz="1300" b="0" dirty="0">
                <a:latin typeface="Arial" pitchFamily="34" charset="0"/>
                <a:cs typeface="Arial" pitchFamily="34" charset="0"/>
              </a:rPr>
              <a:t>A </a:t>
            </a:r>
            <a:r>
              <a:rPr lang="pt-PT" sz="1300" b="0" dirty="0" smtClean="0">
                <a:latin typeface="Arial" pitchFamily="34" charset="0"/>
                <a:cs typeface="Arial" pitchFamily="34" charset="0"/>
              </a:rPr>
              <a:t>«Sousa </a:t>
            </a:r>
            <a:r>
              <a:rPr lang="pt-PT" sz="1300" b="0" dirty="0">
                <a:latin typeface="Arial" pitchFamily="34" charset="0"/>
                <a:cs typeface="Arial" pitchFamily="34" charset="0"/>
              </a:rPr>
              <a:t>Mendes </a:t>
            </a:r>
            <a:r>
              <a:rPr lang="pt-PT" sz="1300" b="0" dirty="0" smtClean="0">
                <a:latin typeface="Arial" pitchFamily="34" charset="0"/>
                <a:cs typeface="Arial" pitchFamily="34" charset="0"/>
              </a:rPr>
              <a:t>Foundation», </a:t>
            </a:r>
            <a:r>
              <a:rPr lang="pt-PT" sz="1300" b="0" dirty="0">
                <a:latin typeface="Arial" pitchFamily="34" charset="0"/>
                <a:cs typeface="Arial" pitchFamily="34" charset="0"/>
              </a:rPr>
              <a:t>sediada nos Estados Unidos, já contactou cerca de cem pessoas descendentes dos judeus salvos na II Guerra por Aristides Sousa Mendes, o cônsul português em Bordéus. Um deles, Eric Moed, 24 anos, residente em Nova Iorque, fez uma tese de licenciatura em Arquitetura com um estudo sobre a reabilitação da Casa do Passal, a desgastada casa da família Sousa Mendes em Cabanas de Viriato, Viseu. </a:t>
            </a:r>
            <a:r>
              <a:rPr lang="pt-PT" sz="1300" b="0" dirty="0" smtClean="0">
                <a:latin typeface="Arial" pitchFamily="34" charset="0"/>
                <a:cs typeface="Arial" pitchFamily="34" charset="0"/>
              </a:rPr>
              <a:t>«Tornou-se </a:t>
            </a:r>
            <a:r>
              <a:rPr lang="pt-PT" sz="1300" b="0" dirty="0">
                <a:latin typeface="Arial" pitchFamily="34" charset="0"/>
                <a:cs typeface="Arial" pitchFamily="34" charset="0"/>
              </a:rPr>
              <a:t>uma questão pessoal para mim. E, quando li sobre a Casa, aí imediatamente soube que a minha tarefa era fazer </a:t>
            </a:r>
            <a:r>
              <a:rPr lang="pt-PT" sz="1300" b="0" dirty="0" smtClean="0">
                <a:latin typeface="Arial" pitchFamily="34" charset="0"/>
                <a:cs typeface="Arial" pitchFamily="34" charset="0"/>
              </a:rPr>
              <a:t>isto», </a:t>
            </a:r>
            <a:r>
              <a:rPr lang="pt-PT" sz="1300" b="0" dirty="0">
                <a:latin typeface="Arial" pitchFamily="34" charset="0"/>
                <a:cs typeface="Arial" pitchFamily="34" charset="0"/>
              </a:rPr>
              <a:t>disse à Lusa o jovem norte-americano, neto do arquiteto Leon Moed, que recebeu um visto de Aristides de Sousa Mendes enquanto criança, que lhe permitiu viajar de Antuérpia para os EUA através de Portugal. A localização de pessoas como Eric tem sido tarefa de Olívia Mattis, da </a:t>
            </a:r>
            <a:r>
              <a:rPr lang="pt-PT" sz="1300" b="0" dirty="0" smtClean="0">
                <a:latin typeface="Arial" pitchFamily="34" charset="0"/>
                <a:cs typeface="Arial" pitchFamily="34" charset="0"/>
              </a:rPr>
              <a:t>«Sousa </a:t>
            </a:r>
            <a:r>
              <a:rPr lang="pt-PT" sz="1300" b="0" dirty="0">
                <a:latin typeface="Arial" pitchFamily="34" charset="0"/>
                <a:cs typeface="Arial" pitchFamily="34" charset="0"/>
              </a:rPr>
              <a:t>Mendes </a:t>
            </a:r>
            <a:r>
              <a:rPr lang="pt-PT" sz="1300" b="0" dirty="0" smtClean="0">
                <a:latin typeface="Arial" pitchFamily="34" charset="0"/>
                <a:cs typeface="Arial" pitchFamily="34" charset="0"/>
              </a:rPr>
              <a:t>Foundation», </a:t>
            </a:r>
            <a:r>
              <a:rPr lang="pt-PT" sz="1300" b="0" dirty="0">
                <a:latin typeface="Arial" pitchFamily="34" charset="0"/>
                <a:cs typeface="Arial" pitchFamily="34" charset="0"/>
              </a:rPr>
              <a:t>que há cerca de seis meses vem cruzando a lista original dos dois mil vistos passados pelo cônsul. </a:t>
            </a:r>
          </a:p>
          <a:p>
            <a:pPr>
              <a:lnSpc>
                <a:spcPct val="170000"/>
              </a:lnSpc>
            </a:pPr>
            <a:r>
              <a:rPr lang="pt-PT" sz="1300" b="0" dirty="0">
                <a:latin typeface="Arial" pitchFamily="34" charset="0"/>
                <a:cs typeface="Arial" pitchFamily="34" charset="0"/>
              </a:rPr>
              <a:t>Diário de Notícias, m</a:t>
            </a:r>
            <a:r>
              <a:rPr lang="pt-PT" sz="1300" b="0" dirty="0" smtClean="0">
                <a:latin typeface="Arial" pitchFamily="34" charset="0"/>
                <a:cs typeface="Arial" pitchFamily="34" charset="0"/>
              </a:rPr>
              <a:t>aio </a:t>
            </a:r>
            <a:r>
              <a:rPr lang="pt-PT" sz="1300" b="0" dirty="0">
                <a:latin typeface="Arial" pitchFamily="34" charset="0"/>
                <a:cs typeface="Arial" pitchFamily="34" charset="0"/>
              </a:rPr>
              <a:t>2012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3876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98</TotalTime>
  <Words>826</Words>
  <Application>Microsoft Office PowerPoint</Application>
  <PresentationFormat>Apresentação no Ecrã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Angles</vt:lpstr>
      <vt:lpstr>outras atividades  NOTA BIOGRÁFICA Com base na biografia de Aristides de Sousa Mendes  redige uma caixa biográfica destinada a um folheto publicitário de um filme baseado na sua vida.  DEPOIMENTO AUTOBIOGRÁFICO Lê atentamente este texto autobiográfico.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outras atividades  NOTA BIOGRÁFICA Com base na biografia de Aristides de Sousa Mendes  redige uma caixa biográfica destinada a um folheto publicitário de um filme baseado na sua vida.  DEPOIMENTO AUTOBIOGRÁFICO Lê atentamente este texto autobiográfico.</dc:title>
  <dc:creator>Lúcia Tomás</dc:creator>
  <cp:lastModifiedBy>Mónica Duarte Reis</cp:lastModifiedBy>
  <cp:revision>7</cp:revision>
  <dcterms:created xsi:type="dcterms:W3CDTF">2012-07-02T11:57:05Z</dcterms:created>
  <dcterms:modified xsi:type="dcterms:W3CDTF">2014-06-23T14:34:49Z</dcterms:modified>
</cp:coreProperties>
</file>