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5" r:id="rId4"/>
    <p:sldId id="267" r:id="rId5"/>
    <p:sldId id="268" r:id="rId6"/>
    <p:sldId id="269" r:id="rId7"/>
    <p:sldId id="271" r:id="rId8"/>
    <p:sldId id="272" r:id="rId9"/>
    <p:sldId id="273" r:id="rId10"/>
    <p:sldId id="274" r:id="rId11"/>
    <p:sldId id="275" r:id="rId12"/>
    <p:sldId id="277" r:id="rId13"/>
    <p:sldId id="276" r:id="rId14"/>
    <p:sldId id="280" r:id="rId15"/>
    <p:sldId id="281" r:id="rId16"/>
    <p:sldId id="282" r:id="rId17"/>
    <p:sldId id="283" r:id="rId18"/>
    <p:sldId id="284" r:id="rId19"/>
    <p:sldId id="286" r:id="rId20"/>
    <p:sldId id="287" r:id="rId21"/>
    <p:sldId id="288" r:id="rId22"/>
    <p:sldId id="290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266" r:id="rId33"/>
  </p:sldIdLst>
  <p:sldSz cx="9144000" cy="6858000" type="screen4x3"/>
  <p:notesSz cx="6858000" cy="9144000"/>
  <p:custDataLst>
    <p:tags r:id="rId3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AEED"/>
    <a:srgbClr val="8FBD37"/>
    <a:srgbClr val="E8B806"/>
    <a:srgbClr val="FBB24C"/>
    <a:srgbClr val="333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>
        <p:scale>
          <a:sx n="117" d="100"/>
          <a:sy n="117" d="100"/>
        </p:scale>
        <p:origin x="-72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82734"/>
            <a:ext cx="9143998" cy="196453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3475886"/>
            <a:ext cx="7038574" cy="667271"/>
          </a:xfrm>
          <a:prstGeom prst="rect">
            <a:avLst/>
          </a:prstGeom>
          <a:solidFill>
            <a:srgbClr val="8FBD37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" y="1634121"/>
            <a:ext cx="7038573" cy="1734411"/>
          </a:xfrm>
        </p:spPr>
        <p:txBody>
          <a:bodyPr anchor="ctr">
            <a:normAutofit/>
          </a:bodyPr>
          <a:lstStyle>
            <a:lvl1pPr algn="ctr">
              <a:defRPr sz="4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0" y="3468203"/>
            <a:ext cx="6858000" cy="674954"/>
          </a:xfrm>
        </p:spPr>
        <p:txBody>
          <a:bodyPr anchor="ctr">
            <a:noAutofit/>
          </a:bodyPr>
          <a:lstStyle>
            <a:lvl1pPr marL="130175" indent="0" algn="l">
              <a:lnSpc>
                <a:spcPct val="100000"/>
              </a:lnSpc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99" y="1702375"/>
            <a:ext cx="1775801" cy="156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80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44645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 userDrawn="1"/>
        </p:nvSpPr>
        <p:spPr>
          <a:xfrm>
            <a:off x="486415" y="957789"/>
            <a:ext cx="8244254" cy="5716611"/>
          </a:xfrm>
          <a:prstGeom prst="roundRect">
            <a:avLst>
              <a:gd name="adj" fmla="val 2939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6300" y="1143328"/>
            <a:ext cx="7889049" cy="5081514"/>
          </a:xfrm>
        </p:spPr>
        <p:txBody>
          <a:bodyPr anchor="t"/>
          <a:lstStyle>
            <a:lvl1pPr marL="0" indent="0">
              <a:lnSpc>
                <a:spcPct val="100000"/>
              </a:lnSpc>
              <a:buClr>
                <a:srgbClr val="8FBD37"/>
              </a:buClr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>
              <a:lnSpc>
                <a:spcPct val="100000"/>
              </a:lnSpc>
              <a:buClr>
                <a:srgbClr val="8FBD37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ct val="100000"/>
              </a:lnSpc>
              <a:buClr>
                <a:srgbClr val="8FBD37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00000"/>
              </a:lnSpc>
              <a:buClr>
                <a:srgbClr val="8FBD37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00000"/>
              </a:lnSpc>
              <a:buClr>
                <a:srgbClr val="8FBD37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62559" y="446451"/>
            <a:ext cx="8681441" cy="46160"/>
          </a:xfrm>
          <a:prstGeom prst="rect">
            <a:avLst/>
          </a:prstGeom>
          <a:solidFill>
            <a:srgbClr val="333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angle 13"/>
          <p:cNvSpPr/>
          <p:nvPr userDrawn="1"/>
        </p:nvSpPr>
        <p:spPr>
          <a:xfrm>
            <a:off x="0" y="446451"/>
            <a:ext cx="432092" cy="45719"/>
          </a:xfrm>
          <a:prstGeom prst="rect">
            <a:avLst/>
          </a:prstGeom>
          <a:solidFill>
            <a:srgbClr val="8FBD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7554" y="23171"/>
            <a:ext cx="88022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900" b="1" dirty="0" smtClean="0">
                <a:solidFill>
                  <a:srgbClr val="8FBD37"/>
                </a:solidFill>
              </a:rPr>
              <a:t>QUAL</a:t>
            </a:r>
            <a:r>
              <a:rPr lang="pt-PT" sz="1900" b="1" baseline="0" dirty="0" smtClean="0">
                <a:solidFill>
                  <a:srgbClr val="8FBD37"/>
                </a:solidFill>
              </a:rPr>
              <a:t> A IMPORTÂNCIA DO SISTEMA URINÁRIO PARA O EQUILÍBRIO DO ORGANISMO?</a:t>
            </a:r>
            <a:endParaRPr lang="pt-PT" sz="1900" b="1" dirty="0">
              <a:solidFill>
                <a:srgbClr val="8FBD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51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949593"/>
            <a:ext cx="7886700" cy="50714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30198" y="1694372"/>
            <a:ext cx="8083605" cy="2009332"/>
          </a:xfrm>
          <a:prstGeom prst="rect">
            <a:avLst/>
          </a:prstGeom>
          <a:solidFill>
            <a:srgbClr val="333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angle 7"/>
          <p:cNvSpPr/>
          <p:nvPr userDrawn="1"/>
        </p:nvSpPr>
        <p:spPr>
          <a:xfrm>
            <a:off x="8690643" y="1694372"/>
            <a:ext cx="476409" cy="2009332"/>
          </a:xfrm>
          <a:prstGeom prst="rect">
            <a:avLst/>
          </a:prstGeom>
          <a:solidFill>
            <a:srgbClr val="8FBD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angle 8"/>
          <p:cNvSpPr/>
          <p:nvPr userDrawn="1"/>
        </p:nvSpPr>
        <p:spPr>
          <a:xfrm>
            <a:off x="-17208" y="1694371"/>
            <a:ext cx="476409" cy="2009332"/>
          </a:xfrm>
          <a:prstGeom prst="rect">
            <a:avLst/>
          </a:prstGeom>
          <a:solidFill>
            <a:srgbClr val="8FBD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59644"/>
            <a:ext cx="7886700" cy="1867220"/>
          </a:xfrm>
        </p:spPr>
        <p:txBody>
          <a:bodyPr anchor="ctr"/>
          <a:lstStyle>
            <a:lvl1pPr algn="ctr">
              <a:lnSpc>
                <a:spcPct val="100000"/>
              </a:lnSpc>
              <a:defRPr sz="6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44645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extBox 9"/>
          <p:cNvSpPr txBox="1"/>
          <p:nvPr userDrawn="1"/>
        </p:nvSpPr>
        <p:spPr>
          <a:xfrm>
            <a:off x="57554" y="23171"/>
            <a:ext cx="88022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900" b="1" dirty="0" smtClean="0">
                <a:solidFill>
                  <a:srgbClr val="8FBD37"/>
                </a:solidFill>
              </a:rPr>
              <a:t>QUAL</a:t>
            </a:r>
            <a:r>
              <a:rPr lang="pt-PT" sz="1900" b="1" baseline="0" dirty="0" smtClean="0">
                <a:solidFill>
                  <a:srgbClr val="8FBD37"/>
                </a:solidFill>
              </a:rPr>
              <a:t> A IMPORTÂNCIA DO SISTEMA URINÁRIO PARA O EQUILÍBRIO DO ORGANISMO?</a:t>
            </a:r>
            <a:endParaRPr lang="pt-PT" sz="1900" b="1" dirty="0">
              <a:solidFill>
                <a:srgbClr val="8FBD37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86415" y="957789"/>
            <a:ext cx="8244254" cy="5716611"/>
          </a:xfrm>
          <a:prstGeom prst="roundRect">
            <a:avLst>
              <a:gd name="adj" fmla="val 2939"/>
            </a:avLst>
          </a:prstGeom>
          <a:solidFill>
            <a:schemeClr val="bg1">
              <a:alpha val="97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626301" y="1121891"/>
            <a:ext cx="7889049" cy="4938179"/>
          </a:xfrm>
        </p:spPr>
        <p:txBody>
          <a:bodyPr/>
          <a:lstStyle>
            <a:lvl1pPr>
              <a:lnSpc>
                <a:spcPct val="100000"/>
              </a:lnSpc>
              <a:buClr>
                <a:srgbClr val="8FBD37"/>
              </a:buClr>
              <a:defRPr sz="2400"/>
            </a:lvl1pPr>
            <a:lvl2pPr>
              <a:lnSpc>
                <a:spcPct val="100000"/>
              </a:lnSpc>
              <a:buClr>
                <a:srgbClr val="8FBD37"/>
              </a:buClr>
              <a:defRPr/>
            </a:lvl2pPr>
            <a:lvl3pPr>
              <a:lnSpc>
                <a:spcPct val="100000"/>
              </a:lnSpc>
              <a:buClr>
                <a:srgbClr val="8FBD37"/>
              </a:buClr>
              <a:defRPr/>
            </a:lvl3pPr>
            <a:lvl4pPr>
              <a:lnSpc>
                <a:spcPct val="100000"/>
              </a:lnSpc>
              <a:buClr>
                <a:srgbClr val="8FBD37"/>
              </a:buClr>
              <a:defRPr/>
            </a:lvl4pPr>
            <a:lvl5pPr>
              <a:lnSpc>
                <a:spcPct val="100000"/>
              </a:lnSpc>
              <a:buClr>
                <a:srgbClr val="8FBD37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486415" y="446451"/>
            <a:ext cx="8726524" cy="410214"/>
          </a:xfrm>
          <a:prstGeom prst="rect">
            <a:avLst/>
          </a:prstGeom>
          <a:solidFill>
            <a:srgbClr val="333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angle 13"/>
          <p:cNvSpPr/>
          <p:nvPr userDrawn="1"/>
        </p:nvSpPr>
        <p:spPr>
          <a:xfrm>
            <a:off x="0" y="446451"/>
            <a:ext cx="453599" cy="410214"/>
          </a:xfrm>
          <a:prstGeom prst="rect">
            <a:avLst/>
          </a:prstGeom>
          <a:solidFill>
            <a:srgbClr val="8FBD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555510" y="467960"/>
            <a:ext cx="7976280" cy="371008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7136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E8771-5DD9-4F20-A85D-1A5A85657BE0}" type="datetimeFigureOut">
              <a:rPr lang="pt-PT" smtClean="0"/>
              <a:t>24-07-2015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A9A47-3E01-4FC7-A04F-E6B965144D6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385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3200" dirty="0" smtClean="0"/>
              <a:t>Qual a importância do sistema urinário para o equilíbrio do organismo?</a:t>
            </a:r>
            <a:endParaRPr lang="pt-PT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628650" indent="-498475"/>
            <a:r>
              <a:rPr lang="pt-PT" sz="2200" b="1" dirty="0" smtClean="0">
                <a:solidFill>
                  <a:schemeClr val="bg1"/>
                </a:solidFill>
              </a:rPr>
              <a:t>2.9. </a:t>
            </a:r>
            <a:r>
              <a:rPr lang="pt-PT" dirty="0"/>
              <a:t>A importância da função excretora na regulação do organismo humano</a:t>
            </a:r>
            <a:endParaRPr lang="pt-PT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4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968404"/>
            <a:ext cx="7886700" cy="1439839"/>
          </a:xfrm>
        </p:spPr>
        <p:txBody>
          <a:bodyPr>
            <a:noAutofit/>
          </a:bodyPr>
          <a:lstStyle/>
          <a:p>
            <a:r>
              <a:rPr lang="pt-PT" sz="4000" dirty="0"/>
              <a:t>Quais </a:t>
            </a:r>
            <a:r>
              <a:rPr lang="pt-PT" sz="4000" dirty="0" smtClean="0"/>
              <a:t>as principais vias excretoras do corpo humano?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185163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 anchor="t" anchorCtr="0">
            <a:noAutofit/>
          </a:bodyPr>
          <a:lstStyle/>
          <a:p>
            <a:r>
              <a:rPr lang="pt-PT" sz="2000" dirty="0"/>
              <a:t>Quais as principais vias excretoras do corpo humano?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91" y="1955740"/>
            <a:ext cx="2787237" cy="38711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5691" y="1474500"/>
            <a:ext cx="278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Sistema urinário</a:t>
            </a:r>
            <a:endParaRPr lang="pt-PT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14441" y="1997359"/>
            <a:ext cx="393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Sistema </a:t>
            </a:r>
            <a:r>
              <a:rPr lang="pt-PT" b="1" dirty="0"/>
              <a:t>tegumentário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642896" y="2461668"/>
            <a:ext cx="3933825" cy="2352675"/>
            <a:chOff x="4642896" y="2461668"/>
            <a:chExt cx="3933825" cy="235267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2896" y="2461668"/>
              <a:ext cx="3933825" cy="2352675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7250566" y="3069746"/>
              <a:ext cx="4952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400" dirty="0" smtClean="0"/>
                <a:t>Pele</a:t>
              </a:r>
              <a:endParaRPr lang="pt-PT" sz="14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6774873" y="2921330"/>
              <a:ext cx="635330" cy="172192"/>
            </a:xfrm>
            <a:prstGeom prst="line">
              <a:avLst/>
            </a:prstGeom>
            <a:ln w="28575" cap="rnd">
              <a:solidFill>
                <a:srgbClr val="28AEED"/>
              </a:solidFill>
              <a:round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114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 smtClean="0"/>
              <a:t>Quais são </a:t>
            </a:r>
            <a:r>
              <a:rPr lang="pt-PT" sz="4000" dirty="0" smtClean="0"/>
              <a:t>os </a:t>
            </a:r>
            <a:r>
              <a:rPr lang="pt-PT" sz="4000" dirty="0" smtClean="0"/>
              <a:t>constituintes do sistema urinário?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112884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 anchor="t" anchorCtr="0">
            <a:noAutofit/>
          </a:bodyPr>
          <a:lstStyle/>
          <a:p>
            <a:r>
              <a:rPr lang="pt-PT" sz="2000" dirty="0"/>
              <a:t>Quais são </a:t>
            </a:r>
            <a:r>
              <a:rPr lang="pt-PT" sz="2000" dirty="0" smtClean="0"/>
              <a:t>os </a:t>
            </a:r>
            <a:r>
              <a:rPr lang="pt-PT" sz="2000" dirty="0"/>
              <a:t>constituintes do sistema urinário?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7" b="8611"/>
          <a:stretch/>
        </p:blipFill>
        <p:spPr>
          <a:xfrm>
            <a:off x="919730" y="1900053"/>
            <a:ext cx="3183198" cy="475935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458432" y="2679273"/>
            <a:ext cx="1203889" cy="1203889"/>
          </a:xfrm>
          <a:prstGeom prst="ellipse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1" name="Group 30"/>
          <p:cNvGrpSpPr/>
          <p:nvPr/>
        </p:nvGrpSpPr>
        <p:grpSpPr>
          <a:xfrm>
            <a:off x="591945" y="1235034"/>
            <a:ext cx="2355869" cy="2439987"/>
            <a:chOff x="252549" y="1235034"/>
            <a:chExt cx="2695265" cy="2439987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509414" y="3675021"/>
              <a:ext cx="24384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13806" y="3281217"/>
              <a:ext cx="0" cy="39380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09414" y="3281217"/>
              <a:ext cx="114765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252549" y="3478119"/>
              <a:ext cx="261257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256940" y="1235034"/>
              <a:ext cx="0" cy="2243088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626301" y="1043698"/>
            <a:ext cx="6134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Rins</a:t>
            </a:r>
            <a:r>
              <a:rPr lang="pt-PT" sz="1600" dirty="0" smtClean="0"/>
              <a:t> - Órgãos </a:t>
            </a:r>
            <a:r>
              <a:rPr lang="pt-PT" sz="1600" dirty="0"/>
              <a:t>situados na parte posterior da </a:t>
            </a:r>
            <a:r>
              <a:rPr lang="pt-PT" sz="1600" dirty="0" smtClean="0"/>
              <a:t>cavidade abdominal</a:t>
            </a:r>
            <a:r>
              <a:rPr lang="pt-PT" sz="1600" dirty="0"/>
              <a:t>. </a:t>
            </a:r>
            <a:endParaRPr lang="pt-PT" sz="1600" dirty="0" smtClean="0"/>
          </a:p>
          <a:p>
            <a:r>
              <a:rPr lang="pt-PT" sz="1600" dirty="0" smtClean="0"/>
              <a:t>Cada </a:t>
            </a:r>
            <a:r>
              <a:rPr lang="pt-PT" sz="1600" dirty="0"/>
              <a:t>rim tem um bordo </a:t>
            </a:r>
            <a:r>
              <a:rPr lang="pt-PT" sz="1600" dirty="0" smtClean="0"/>
              <a:t>lateral convexo </a:t>
            </a:r>
            <a:r>
              <a:rPr lang="pt-PT" sz="1600" dirty="0"/>
              <a:t>e um bordo mediano côncavo. </a:t>
            </a:r>
            <a:endParaRPr lang="pt-PT" sz="1600" dirty="0" smtClean="0"/>
          </a:p>
          <a:p>
            <a:r>
              <a:rPr lang="pt-PT" sz="1600" dirty="0" smtClean="0"/>
              <a:t>É por este </a:t>
            </a:r>
            <a:r>
              <a:rPr lang="pt-PT" sz="1600" dirty="0"/>
              <a:t>último que a artéria e a veia </a:t>
            </a:r>
            <a:r>
              <a:rPr lang="pt-PT" sz="1600" dirty="0" smtClean="0"/>
              <a:t>renais desembocam </a:t>
            </a:r>
            <a:r>
              <a:rPr lang="pt-PT" sz="1600" dirty="0"/>
              <a:t>num orifício designado hilo.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072" y="1572716"/>
            <a:ext cx="6245476" cy="3752460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4787295" y="3471820"/>
            <a:ext cx="925803" cy="761822"/>
            <a:chOff x="4906055" y="3465882"/>
            <a:chExt cx="925803" cy="761822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419305" y="3790335"/>
              <a:ext cx="138761" cy="437369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>
              <a:off x="4906055" y="3465882"/>
              <a:ext cx="925803" cy="369332"/>
              <a:chOff x="4784135" y="5363125"/>
              <a:chExt cx="925803" cy="369332"/>
            </a:xfrm>
          </p:grpSpPr>
          <p:sp>
            <p:nvSpPr>
              <p:cNvPr id="29" name="Rounded Rectangle 28"/>
              <p:cNvSpPr/>
              <p:nvPr/>
            </p:nvSpPr>
            <p:spPr>
              <a:xfrm>
                <a:off x="4858362" y="5412020"/>
                <a:ext cx="771183" cy="301511"/>
              </a:xfrm>
              <a:prstGeom prst="roundRect">
                <a:avLst/>
              </a:prstGeom>
              <a:solidFill>
                <a:schemeClr val="bg1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4784135" y="5363125"/>
                <a:ext cx="9258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dirty="0" smtClean="0"/>
                  <a:t>Uréter</a:t>
                </a:r>
                <a:endParaRPr lang="pt-PT" dirty="0"/>
              </a:p>
            </p:txBody>
          </p:sp>
        </p:grpSp>
      </p:grpSp>
      <p:cxnSp>
        <p:nvCxnSpPr>
          <p:cNvPr id="39" name="Straight Connector 38"/>
          <p:cNvCxnSpPr/>
          <p:nvPr/>
        </p:nvCxnSpPr>
        <p:spPr>
          <a:xfrm flipH="1" flipV="1">
            <a:off x="5626510" y="3073392"/>
            <a:ext cx="567813" cy="44138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047581" y="2780043"/>
            <a:ext cx="771183" cy="369332"/>
            <a:chOff x="5004218" y="815333"/>
            <a:chExt cx="771183" cy="369332"/>
          </a:xfrm>
        </p:grpSpPr>
        <p:sp>
          <p:nvSpPr>
            <p:cNvPr id="28" name="Rounded Rectangle 27"/>
            <p:cNvSpPr/>
            <p:nvPr/>
          </p:nvSpPr>
          <p:spPr>
            <a:xfrm>
              <a:off x="5004218" y="854830"/>
              <a:ext cx="771183" cy="301511"/>
            </a:xfrm>
            <a:prstGeom prst="round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04218" y="815333"/>
              <a:ext cx="7711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 smtClean="0"/>
                <a:t>Hilo</a:t>
              </a:r>
              <a:endParaRPr lang="pt-PT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570504" y="2054431"/>
            <a:ext cx="2220528" cy="2626746"/>
            <a:chOff x="6742706" y="1991032"/>
            <a:chExt cx="2269102" cy="2684207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6742706" y="1991032"/>
              <a:ext cx="1180707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742706" y="4658032"/>
              <a:ext cx="1170875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7923413" y="1991032"/>
              <a:ext cx="0" cy="2684207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936303" y="3281217"/>
              <a:ext cx="166618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/>
            <p:cNvGrpSpPr/>
            <p:nvPr/>
          </p:nvGrpSpPr>
          <p:grpSpPr>
            <a:xfrm>
              <a:off x="8064462" y="3114547"/>
              <a:ext cx="947346" cy="646897"/>
              <a:chOff x="8064462" y="3114547"/>
              <a:chExt cx="947346" cy="646897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8102921" y="3114547"/>
                <a:ext cx="858614" cy="646897"/>
              </a:xfrm>
              <a:prstGeom prst="round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8064462" y="3115532"/>
                <a:ext cx="947346" cy="597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dirty="0" smtClean="0"/>
                  <a:t>Lado </a:t>
                </a:r>
              </a:p>
              <a:p>
                <a:pPr algn="ctr"/>
                <a:r>
                  <a:rPr lang="pt-PT" sz="1600" dirty="0" smtClean="0"/>
                  <a:t>convexo</a:t>
                </a:r>
                <a:endParaRPr lang="pt-PT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309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 anchor="t" anchorCtr="0">
            <a:noAutofit/>
          </a:bodyPr>
          <a:lstStyle/>
          <a:p>
            <a:r>
              <a:rPr lang="pt-PT" sz="2000" dirty="0"/>
              <a:t>Quais são </a:t>
            </a:r>
            <a:r>
              <a:rPr lang="pt-PT" sz="2000" dirty="0" smtClean="0"/>
              <a:t>os </a:t>
            </a:r>
            <a:r>
              <a:rPr lang="pt-PT" sz="2000" dirty="0"/>
              <a:t>constituintes do sistema urinário?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8" b="8297"/>
          <a:stretch/>
        </p:blipFill>
        <p:spPr>
          <a:xfrm>
            <a:off x="872226" y="1770515"/>
            <a:ext cx="3243776" cy="486741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768784" y="5429486"/>
            <a:ext cx="1203889" cy="1203889"/>
          </a:xfrm>
          <a:prstGeom prst="ellipse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534390" y="995872"/>
            <a:ext cx="5320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Ureteres - </a:t>
            </a:r>
            <a:r>
              <a:rPr lang="pt-PT" sz="1600" dirty="0" smtClean="0"/>
              <a:t>Canais </a:t>
            </a:r>
            <a:r>
              <a:rPr lang="pt-PT" sz="1600" dirty="0"/>
              <a:t>que transportam </a:t>
            </a:r>
            <a:r>
              <a:rPr lang="pt-PT" sz="1600" dirty="0" smtClean="0"/>
              <a:t>a urina </a:t>
            </a:r>
            <a:r>
              <a:rPr lang="pt-PT" sz="1600" dirty="0"/>
              <a:t>para a bexiga. </a:t>
            </a:r>
            <a:r>
              <a:rPr lang="pt-PT" sz="1600" dirty="0" smtClean="0"/>
              <a:t/>
            </a:r>
            <a:br>
              <a:rPr lang="pt-PT" sz="1600" dirty="0" smtClean="0"/>
            </a:br>
            <a:r>
              <a:rPr lang="pt-PT" sz="1600" dirty="0" smtClean="0"/>
              <a:t>Os movimentos </a:t>
            </a:r>
            <a:r>
              <a:rPr lang="pt-PT" sz="1600" dirty="0"/>
              <a:t>peristálticos, </a:t>
            </a:r>
            <a:r>
              <a:rPr lang="pt-PT" sz="1600" dirty="0" smtClean="0"/>
              <a:t>da camada </a:t>
            </a:r>
            <a:r>
              <a:rPr lang="pt-PT" sz="1600" dirty="0"/>
              <a:t>de tecido </a:t>
            </a:r>
            <a:r>
              <a:rPr lang="pt-PT" sz="1600" dirty="0" smtClean="0"/>
              <a:t>muscular do </a:t>
            </a:r>
            <a:r>
              <a:rPr lang="pt-PT" sz="1600" dirty="0"/>
              <a:t>uréter, impulsionam </a:t>
            </a:r>
            <a:r>
              <a:rPr lang="pt-PT" sz="1600" dirty="0" smtClean="0"/>
              <a:t>a urina</a:t>
            </a:r>
            <a:r>
              <a:rPr lang="pt-PT" sz="1600" dirty="0"/>
              <a:t>, em jatos, até à bexiga</a:t>
            </a:r>
            <a:r>
              <a:rPr lang="pt-PT" sz="1600" i="1" dirty="0"/>
              <a:t>.</a:t>
            </a:r>
            <a:endParaRPr lang="pt-PT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203" y="3115558"/>
            <a:ext cx="6245473" cy="3752460"/>
          </a:xfrm>
          <a:prstGeom prst="rect">
            <a:avLst/>
          </a:prstGeom>
        </p:spPr>
      </p:pic>
      <p:grpSp>
        <p:nvGrpSpPr>
          <p:cNvPr id="61" name="Group 60"/>
          <p:cNvGrpSpPr/>
          <p:nvPr/>
        </p:nvGrpSpPr>
        <p:grpSpPr>
          <a:xfrm>
            <a:off x="1006273" y="1826869"/>
            <a:ext cx="2042666" cy="3256073"/>
            <a:chOff x="1006273" y="1826869"/>
            <a:chExt cx="2042666" cy="3256073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606163" y="5074920"/>
              <a:ext cx="33395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2807169" y="5074920"/>
              <a:ext cx="24177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1606163" y="4502400"/>
              <a:ext cx="143839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1606163" y="4499620"/>
              <a:ext cx="4383" cy="58332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3044556" y="4495609"/>
              <a:ext cx="4383" cy="58332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1754930" y="4235116"/>
              <a:ext cx="0" cy="26728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1010656" y="4243138"/>
              <a:ext cx="75229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1006273" y="1826869"/>
              <a:ext cx="0" cy="242262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7064095" y="3393340"/>
            <a:ext cx="1539791" cy="338554"/>
            <a:chOff x="7064095" y="3482410"/>
            <a:chExt cx="1539791" cy="338554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7064095" y="3667076"/>
              <a:ext cx="875421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7875353" y="3482410"/>
              <a:ext cx="7285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1600" dirty="0"/>
                <a:t>Uréter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626384" y="3729861"/>
            <a:ext cx="2065760" cy="338554"/>
            <a:chOff x="6626384" y="3818931"/>
            <a:chExt cx="2065760" cy="338554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6626384" y="4004252"/>
              <a:ext cx="131313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7892843" y="3818931"/>
              <a:ext cx="799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Bexiga</a:t>
              </a: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5119437" y="2164825"/>
            <a:ext cx="35683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/>
              <a:t>Bexiga - </a:t>
            </a:r>
            <a:r>
              <a:rPr lang="pt-PT" sz="1400" dirty="0" smtClean="0"/>
              <a:t>Local </a:t>
            </a:r>
            <a:r>
              <a:rPr lang="pt-PT" sz="1400" dirty="0"/>
              <a:t>para onde é lançada </a:t>
            </a:r>
            <a:r>
              <a:rPr lang="pt-PT" sz="1400" dirty="0" smtClean="0"/>
              <a:t>a urina</a:t>
            </a:r>
            <a:r>
              <a:rPr lang="pt-PT" sz="1400" dirty="0"/>
              <a:t>. </a:t>
            </a:r>
            <a:r>
              <a:rPr lang="pt-PT" sz="1400" dirty="0" smtClean="0"/>
              <a:t/>
            </a:r>
            <a:br>
              <a:rPr lang="pt-PT" sz="1400" dirty="0" smtClean="0"/>
            </a:br>
            <a:r>
              <a:rPr lang="pt-PT" sz="1400" dirty="0" smtClean="0"/>
              <a:t>A </a:t>
            </a:r>
            <a:r>
              <a:rPr lang="pt-PT" sz="1400" dirty="0"/>
              <a:t>bexiga é </a:t>
            </a:r>
            <a:r>
              <a:rPr lang="pt-PT" sz="1400" dirty="0" smtClean="0"/>
              <a:t>um reservatório </a:t>
            </a:r>
            <a:r>
              <a:rPr lang="pt-PT" sz="1400" dirty="0"/>
              <a:t>muscular oco </a:t>
            </a:r>
            <a:r>
              <a:rPr lang="pt-PT" sz="1400" dirty="0" smtClean="0"/>
              <a:t>e caracteriza-se pela capacidade </a:t>
            </a:r>
            <a:r>
              <a:rPr lang="pt-PT" sz="1400" dirty="0"/>
              <a:t>de se distender </a:t>
            </a:r>
            <a:r>
              <a:rPr lang="pt-PT" sz="1400" dirty="0" smtClean="0"/>
              <a:t>à medida </a:t>
            </a:r>
            <a:r>
              <a:rPr lang="pt-PT" sz="1400" dirty="0"/>
              <a:t>que vai recebendo </a:t>
            </a:r>
            <a:r>
              <a:rPr lang="pt-PT" sz="1400" dirty="0" smtClean="0"/>
              <a:t>a urina</a:t>
            </a:r>
            <a:r>
              <a:rPr lang="pt-PT" sz="1400" dirty="0"/>
              <a:t>.</a:t>
            </a:r>
          </a:p>
        </p:txBody>
      </p:sp>
      <p:grpSp>
        <p:nvGrpSpPr>
          <p:cNvPr id="84" name="Group 83"/>
          <p:cNvGrpSpPr/>
          <p:nvPr/>
        </p:nvGrpSpPr>
        <p:grpSpPr>
          <a:xfrm>
            <a:off x="7268796" y="3095364"/>
            <a:ext cx="1376440" cy="822734"/>
            <a:chOff x="7268796" y="3184434"/>
            <a:chExt cx="1376440" cy="822734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7268796" y="3184434"/>
              <a:ext cx="91071" cy="201459"/>
            </a:xfrm>
            <a:prstGeom prst="line">
              <a:avLst/>
            </a:prstGeom>
            <a:ln w="12700">
              <a:headEnd type="oval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359292" y="3388121"/>
              <a:ext cx="1285944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645236" y="3385893"/>
              <a:ext cx="0" cy="618359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>
              <a:off x="8552895" y="4004772"/>
              <a:ext cx="90000" cy="239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5255850" y="4553269"/>
            <a:ext cx="1398950" cy="369332"/>
            <a:chOff x="5255850" y="4642339"/>
            <a:chExt cx="1398950" cy="369332"/>
          </a:xfrm>
        </p:grpSpPr>
        <p:cxnSp>
          <p:nvCxnSpPr>
            <p:cNvPr id="95" name="Straight Connector 94"/>
            <p:cNvCxnSpPr/>
            <p:nvPr/>
          </p:nvCxnSpPr>
          <p:spPr>
            <a:xfrm flipH="1">
              <a:off x="5963138" y="4861169"/>
              <a:ext cx="691662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5255850" y="4642339"/>
              <a:ext cx="8052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/>
                <a:t>Uretra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3681611" y="3048727"/>
            <a:ext cx="2033670" cy="1683617"/>
            <a:chOff x="3681611" y="3153699"/>
            <a:chExt cx="2033670" cy="1683617"/>
          </a:xfrm>
        </p:grpSpPr>
        <p:sp>
          <p:nvSpPr>
            <p:cNvPr id="98" name="TextBox 97"/>
            <p:cNvSpPr txBox="1"/>
            <p:nvPr/>
          </p:nvSpPr>
          <p:spPr>
            <a:xfrm>
              <a:off x="3681611" y="3153699"/>
              <a:ext cx="20336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b="1" dirty="0" smtClean="0"/>
                <a:t>Uretra - </a:t>
              </a:r>
              <a:r>
                <a:rPr lang="pt-PT" sz="1400" dirty="0" smtClean="0"/>
                <a:t>Canal </a:t>
              </a:r>
              <a:r>
                <a:rPr lang="pt-PT" sz="1400" dirty="0"/>
                <a:t>estreito que conduz </a:t>
              </a:r>
              <a:r>
                <a:rPr lang="pt-PT" sz="1400" dirty="0" smtClean="0"/>
                <a:t>a urina </a:t>
              </a:r>
              <a:r>
                <a:rPr lang="pt-PT" sz="1400" dirty="0"/>
                <a:t>da bexiga para </a:t>
              </a:r>
              <a:r>
                <a:rPr lang="pt-PT" sz="1400" dirty="0" smtClean="0"/>
                <a:t>o exterior</a:t>
              </a:r>
              <a:r>
                <a:rPr lang="pt-PT" sz="1400" dirty="0"/>
                <a:t>.</a:t>
              </a:r>
            </a:p>
          </p:txBody>
        </p:sp>
        <p:cxnSp>
          <p:nvCxnSpPr>
            <p:cNvPr id="101" name="Straight Connector 100"/>
            <p:cNvCxnSpPr/>
            <p:nvPr/>
          </p:nvCxnSpPr>
          <p:spPr>
            <a:xfrm flipH="1" flipV="1">
              <a:off x="4720274" y="3959194"/>
              <a:ext cx="591200" cy="878122"/>
            </a:xfrm>
            <a:prstGeom prst="line">
              <a:avLst/>
            </a:prstGeom>
            <a:ln w="12700">
              <a:headEnd type="none"/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7" name="Group 106"/>
          <p:cNvGrpSpPr/>
          <p:nvPr/>
        </p:nvGrpSpPr>
        <p:grpSpPr>
          <a:xfrm>
            <a:off x="6662751" y="6093126"/>
            <a:ext cx="1856163" cy="528350"/>
            <a:chOff x="6662751" y="6182196"/>
            <a:chExt cx="1856163" cy="528350"/>
          </a:xfrm>
        </p:grpSpPr>
        <p:cxnSp>
          <p:nvCxnSpPr>
            <p:cNvPr id="104" name="Straight Connector 103"/>
            <p:cNvCxnSpPr/>
            <p:nvPr/>
          </p:nvCxnSpPr>
          <p:spPr>
            <a:xfrm flipV="1">
              <a:off x="6662751" y="6454244"/>
              <a:ext cx="866205" cy="26069"/>
            </a:xfrm>
            <a:prstGeom prst="line">
              <a:avLst/>
            </a:prstGeom>
            <a:ln w="12700">
              <a:headEnd type="none"/>
              <a:tail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7443249" y="6182196"/>
              <a:ext cx="107566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pt-PT" dirty="0" smtClean="0"/>
                <a:t>Orifício </a:t>
              </a:r>
              <a:br>
                <a:rPr lang="pt-PT" dirty="0" smtClean="0"/>
              </a:br>
              <a:r>
                <a:rPr lang="pt-PT" dirty="0" smtClean="0"/>
                <a:t>externo</a:t>
              </a:r>
              <a:endParaRPr lang="pt-PT" dirty="0"/>
            </a:p>
          </p:txBody>
        </p:sp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594" y="954322"/>
            <a:ext cx="1837285" cy="1221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61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/>
              <a:t>Qual é a função do sistema urinário na regulação </a:t>
            </a:r>
            <a:r>
              <a:rPr lang="pt-PT" sz="4000" dirty="0" smtClean="0"/>
              <a:t>do</a:t>
            </a:r>
            <a:r>
              <a:rPr lang="pt-PT" sz="4000" dirty="0"/>
              <a:t> </a:t>
            </a:r>
            <a:r>
              <a:rPr lang="pt-PT" sz="4000" dirty="0" smtClean="0"/>
              <a:t>organismo</a:t>
            </a:r>
            <a:r>
              <a:rPr lang="pt-PT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868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6301" y="3921167"/>
            <a:ext cx="7889049" cy="2677656"/>
          </a:xfrm>
        </p:spPr>
        <p:txBody>
          <a:bodyPr>
            <a:spAutoFit/>
          </a:bodyPr>
          <a:lstStyle/>
          <a:p>
            <a:r>
              <a:rPr lang="pt-PT" dirty="0"/>
              <a:t>Os rins são responsáveis pela </a:t>
            </a:r>
            <a:r>
              <a:rPr lang="pt-PT" b="1" dirty="0"/>
              <a:t>manutenção </a:t>
            </a:r>
            <a:r>
              <a:rPr lang="pt-PT" dirty="0"/>
              <a:t>da </a:t>
            </a:r>
            <a:r>
              <a:rPr lang="pt-PT" b="1" dirty="0"/>
              <a:t>homeostasia </a:t>
            </a:r>
            <a:r>
              <a:rPr lang="pt-PT" dirty="0"/>
              <a:t>dos </a:t>
            </a:r>
            <a:r>
              <a:rPr lang="pt-PT" b="1" dirty="0"/>
              <a:t>fluidos </a:t>
            </a:r>
            <a:r>
              <a:rPr lang="pt-PT" b="1" dirty="0" smtClean="0"/>
              <a:t>corporais</a:t>
            </a:r>
            <a:r>
              <a:rPr lang="pt-PT" dirty="0" smtClean="0"/>
              <a:t>, nomeadamente</a:t>
            </a:r>
            <a:r>
              <a:rPr lang="pt-PT" dirty="0"/>
              <a:t>, do sangue e da linfa. Regulam o </a:t>
            </a:r>
            <a:r>
              <a:rPr lang="pt-PT" b="1" dirty="0"/>
              <a:t>teor </a:t>
            </a:r>
            <a:r>
              <a:rPr lang="pt-PT" dirty="0"/>
              <a:t>de determinadas </a:t>
            </a:r>
            <a:r>
              <a:rPr lang="pt-PT" b="1" dirty="0" smtClean="0"/>
              <a:t>substâncias </a:t>
            </a:r>
            <a:r>
              <a:rPr lang="pt-PT" dirty="0" smtClean="0"/>
              <a:t>(</a:t>
            </a:r>
            <a:r>
              <a:rPr lang="pt-PT" b="1" dirty="0" smtClean="0"/>
              <a:t>sais</a:t>
            </a:r>
            <a:r>
              <a:rPr lang="pt-PT" dirty="0"/>
              <a:t>, como, por exemplo, o </a:t>
            </a:r>
            <a:r>
              <a:rPr lang="pt-PT" b="1" dirty="0"/>
              <a:t>cloreto </a:t>
            </a:r>
            <a:r>
              <a:rPr lang="pt-PT" dirty="0"/>
              <a:t>de </a:t>
            </a:r>
            <a:r>
              <a:rPr lang="pt-PT" b="1" dirty="0"/>
              <a:t>sódio </a:t>
            </a:r>
            <a:r>
              <a:rPr lang="pt-PT" dirty="0"/>
              <a:t>e </a:t>
            </a:r>
            <a:r>
              <a:rPr lang="pt-PT" b="1" dirty="0"/>
              <a:t>potássio</a:t>
            </a:r>
            <a:r>
              <a:rPr lang="pt-PT" dirty="0"/>
              <a:t>), o </a:t>
            </a:r>
            <a:r>
              <a:rPr lang="pt-PT" b="1" dirty="0"/>
              <a:t>volume </a:t>
            </a:r>
            <a:r>
              <a:rPr lang="pt-PT" dirty="0"/>
              <a:t>de água e </a:t>
            </a:r>
            <a:r>
              <a:rPr lang="pt-PT" b="1" dirty="0"/>
              <a:t>pH </a:t>
            </a:r>
            <a:r>
              <a:rPr lang="pt-PT" dirty="0" smtClean="0"/>
              <a:t>dos fluidos </a:t>
            </a:r>
            <a:r>
              <a:rPr lang="pt-PT" dirty="0"/>
              <a:t>do </a:t>
            </a:r>
            <a:r>
              <a:rPr lang="pt-PT" b="1" dirty="0"/>
              <a:t>organismo</a:t>
            </a:r>
            <a:r>
              <a:rPr lang="pt-PT" dirty="0"/>
              <a:t>. Além disso, </a:t>
            </a:r>
            <a:r>
              <a:rPr lang="pt-PT" b="1" dirty="0"/>
              <a:t>eliminam </a:t>
            </a:r>
            <a:r>
              <a:rPr lang="pt-PT" dirty="0"/>
              <a:t>produtos </a:t>
            </a:r>
            <a:r>
              <a:rPr lang="pt-PT" b="1" dirty="0"/>
              <a:t>tóxicos </a:t>
            </a:r>
            <a:r>
              <a:rPr lang="pt-PT" dirty="0"/>
              <a:t>resultantes do </a:t>
            </a:r>
            <a:r>
              <a:rPr lang="pt-PT" dirty="0" smtClean="0"/>
              <a:t>metabolismo celular</a:t>
            </a:r>
            <a:r>
              <a:rPr lang="pt-PT" dirty="0"/>
              <a:t>, como, por exemplo, a </a:t>
            </a:r>
            <a:r>
              <a:rPr lang="pt-PT" b="1" dirty="0"/>
              <a:t>ureia </a:t>
            </a:r>
            <a:r>
              <a:rPr lang="pt-PT" dirty="0"/>
              <a:t>e o </a:t>
            </a:r>
            <a:r>
              <a:rPr lang="pt-PT" b="1" dirty="0"/>
              <a:t>ácido úrico</a:t>
            </a:r>
            <a:r>
              <a:rPr lang="pt-PT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Qual é a função do sistema urinário na regulação do organismo?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4013"/>
          <a:stretch/>
        </p:blipFill>
        <p:spPr>
          <a:xfrm>
            <a:off x="1898713" y="1055410"/>
            <a:ext cx="2002086" cy="2877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10386"/>
          <a:stretch/>
        </p:blipFill>
        <p:spPr>
          <a:xfrm>
            <a:off x="5254232" y="981092"/>
            <a:ext cx="2202295" cy="2951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557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 smtClean="0"/>
              <a:t>Qual é a anatomia e a morfologia </a:t>
            </a:r>
            <a:br>
              <a:rPr lang="pt-PT" sz="4000" dirty="0" smtClean="0"/>
            </a:br>
            <a:r>
              <a:rPr lang="pt-PT" sz="4000" dirty="0" smtClean="0"/>
              <a:t>do rim?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25016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262" y="1122363"/>
            <a:ext cx="6017888" cy="4937125"/>
          </a:xfr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Qual é a anatomia e a morfologia </a:t>
            </a:r>
            <a:r>
              <a:rPr lang="pt-PT" dirty="0" smtClean="0"/>
              <a:t>do </a:t>
            </a:r>
            <a:r>
              <a:rPr lang="pt-PT" dirty="0"/>
              <a:t>rim?</a:t>
            </a:r>
          </a:p>
        </p:txBody>
      </p:sp>
    </p:spTree>
    <p:extLst>
      <p:ext uri="{BB962C8B-B14F-4D97-AF65-F5344CB8AC3E}">
        <p14:creationId xmlns:p14="http://schemas.microsoft.com/office/powerpoint/2010/main" val="320010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 smtClean="0"/>
              <a:t>Como se forma a urina?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58021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Como se forma a urina?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01" y="1001168"/>
            <a:ext cx="8217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8FBD37"/>
              </a:buClr>
            </a:pPr>
            <a:r>
              <a:rPr lang="pt-PT" sz="2000" dirty="0" smtClean="0"/>
              <a:t>A urina é formada </a:t>
            </a:r>
            <a:r>
              <a:rPr lang="pt-PT" sz="2000" dirty="0"/>
              <a:t>ao longo da </a:t>
            </a:r>
            <a:r>
              <a:rPr lang="pt-PT" sz="2000" b="1" dirty="0"/>
              <a:t>unidade </a:t>
            </a:r>
            <a:r>
              <a:rPr lang="pt-PT" sz="2000" b="1" dirty="0" smtClean="0"/>
              <a:t>anatómica </a:t>
            </a:r>
            <a:r>
              <a:rPr lang="pt-PT" sz="2000" dirty="0" smtClean="0"/>
              <a:t>e </a:t>
            </a:r>
            <a:r>
              <a:rPr lang="pt-PT" sz="2000" b="1" dirty="0"/>
              <a:t>funcional </a:t>
            </a:r>
            <a:r>
              <a:rPr lang="pt-PT" sz="2000" dirty="0"/>
              <a:t>do </a:t>
            </a:r>
            <a:r>
              <a:rPr lang="pt-PT" sz="2000" b="1" dirty="0"/>
              <a:t>rim </a:t>
            </a:r>
            <a:r>
              <a:rPr lang="pt-PT" sz="2000" dirty="0"/>
              <a:t>designada </a:t>
            </a:r>
            <a:r>
              <a:rPr lang="pt-PT" sz="2000" b="1" dirty="0" smtClean="0"/>
              <a:t>nefrónio</a:t>
            </a:r>
            <a:r>
              <a:rPr lang="pt-PT" sz="2000" dirty="0" smtClean="0"/>
              <a:t>.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486890" y="1686296"/>
            <a:ext cx="8247412" cy="4999512"/>
            <a:chOff x="486890" y="892388"/>
            <a:chExt cx="8247412" cy="4999512"/>
          </a:xfrm>
        </p:grpSpPr>
        <p:sp>
          <p:nvSpPr>
            <p:cNvPr id="54" name="Round Same Side Corner Rectangle 53"/>
            <p:cNvSpPr/>
            <p:nvPr/>
          </p:nvSpPr>
          <p:spPr>
            <a:xfrm>
              <a:off x="486890" y="892388"/>
              <a:ext cx="8247412" cy="4999512"/>
            </a:xfrm>
            <a:prstGeom prst="round2SameRect">
              <a:avLst>
                <a:gd name="adj1" fmla="val 0"/>
                <a:gd name="adj2" fmla="val 3460"/>
              </a:avLst>
            </a:prstGeom>
            <a:solidFill>
              <a:schemeClr val="accent3">
                <a:alpha val="27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5109" y="956223"/>
              <a:ext cx="3854112" cy="4493331"/>
            </a:xfrm>
            <a:prstGeom prst="rect">
              <a:avLst/>
            </a:prstGeom>
          </p:spPr>
        </p:pic>
      </p:grpSp>
      <p:pic>
        <p:nvPicPr>
          <p:cNvPr id="56" name="Pictur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595" y="3421791"/>
            <a:ext cx="432000" cy="42336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553" y="1687846"/>
            <a:ext cx="864000" cy="41623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692" y="1684745"/>
            <a:ext cx="864000" cy="416234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3301" y="3343732"/>
            <a:ext cx="1078450" cy="51954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5"/>
          <a:stretch/>
        </p:blipFill>
        <p:spPr>
          <a:xfrm rot="1628009">
            <a:off x="4423402" y="4331379"/>
            <a:ext cx="707457" cy="481689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336" y="4087743"/>
            <a:ext cx="432000" cy="462139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5"/>
          <a:stretch/>
        </p:blipFill>
        <p:spPr>
          <a:xfrm rot="9131715">
            <a:off x="4430246" y="4962525"/>
            <a:ext cx="707457" cy="481689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5"/>
          <a:stretch/>
        </p:blipFill>
        <p:spPr>
          <a:xfrm>
            <a:off x="6426242" y="5674000"/>
            <a:ext cx="707457" cy="48168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5"/>
          <a:stretch/>
        </p:blipFill>
        <p:spPr>
          <a:xfrm rot="5400000">
            <a:off x="4073783" y="6068466"/>
            <a:ext cx="707457" cy="48168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076" y="5230747"/>
            <a:ext cx="432000" cy="452571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2116932" y="1691293"/>
            <a:ext cx="1548473" cy="898970"/>
            <a:chOff x="1806791" y="1009798"/>
            <a:chExt cx="1548473" cy="89897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622488">
              <a:off x="2475286" y="1119288"/>
              <a:ext cx="898970" cy="679990"/>
            </a:xfrm>
            <a:prstGeom prst="rect">
              <a:avLst/>
            </a:prstGeom>
          </p:spPr>
        </p:pic>
        <p:sp>
          <p:nvSpPr>
            <p:cNvPr id="68" name="TextBox 67"/>
            <p:cNvSpPr txBox="1"/>
            <p:nvPr/>
          </p:nvSpPr>
          <p:spPr>
            <a:xfrm>
              <a:off x="1806791" y="1565679"/>
              <a:ext cx="15484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b="1" dirty="0"/>
                <a:t>Arteríola aferente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641529" y="1818943"/>
            <a:ext cx="2061902" cy="898970"/>
            <a:chOff x="5641529" y="1025035"/>
            <a:chExt cx="2061902" cy="898970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47009">
              <a:off x="5532039" y="1134525"/>
              <a:ext cx="898970" cy="679990"/>
            </a:xfrm>
            <a:prstGeom prst="rect">
              <a:avLst/>
            </a:prstGeom>
          </p:spPr>
        </p:pic>
        <p:sp>
          <p:nvSpPr>
            <p:cNvPr id="71" name="Rectangle 70"/>
            <p:cNvSpPr/>
            <p:nvPr/>
          </p:nvSpPr>
          <p:spPr>
            <a:xfrm>
              <a:off x="6189555" y="1320631"/>
              <a:ext cx="151387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1400" b="1" dirty="0"/>
                <a:t>Arteríola eferente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194366" y="2298697"/>
            <a:ext cx="1872506" cy="747989"/>
            <a:chOff x="2077299" y="1664738"/>
            <a:chExt cx="1872506" cy="74798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30686">
              <a:off x="2960938" y="1664738"/>
              <a:ext cx="988867" cy="747989"/>
            </a:xfrm>
            <a:prstGeom prst="rect">
              <a:avLst/>
            </a:prstGeom>
          </p:spPr>
        </p:pic>
        <p:sp>
          <p:nvSpPr>
            <p:cNvPr id="74" name="Rectangle 73"/>
            <p:cNvSpPr/>
            <p:nvPr/>
          </p:nvSpPr>
          <p:spPr>
            <a:xfrm>
              <a:off x="2077299" y="1863423"/>
              <a:ext cx="11064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t-PT" sz="1400" b="1" dirty="0" smtClean="0"/>
                <a:t>Glomérulo </a:t>
              </a:r>
            </a:p>
            <a:p>
              <a:pPr algn="r"/>
              <a:r>
                <a:rPr lang="pt-PT" sz="1400" b="1" dirty="0" smtClean="0"/>
                <a:t>de </a:t>
              </a:r>
              <a:r>
                <a:rPr lang="pt-PT" sz="1400" b="1" dirty="0" err="1" smtClean="0"/>
                <a:t>Malpighi</a:t>
              </a:r>
              <a:endParaRPr lang="pt-PT" sz="1400" b="1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729767" y="3161585"/>
            <a:ext cx="1118368" cy="1081874"/>
            <a:chOff x="2506723" y="2760011"/>
            <a:chExt cx="1118368" cy="1081874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649144">
              <a:off x="2835611" y="2869501"/>
              <a:ext cx="898970" cy="679990"/>
            </a:xfrm>
            <a:prstGeom prst="rect">
              <a:avLst/>
            </a:prstGeom>
          </p:spPr>
        </p:pic>
        <p:sp>
          <p:nvSpPr>
            <p:cNvPr id="77" name="Rectangle 76"/>
            <p:cNvSpPr/>
            <p:nvPr/>
          </p:nvSpPr>
          <p:spPr>
            <a:xfrm>
              <a:off x="2506723" y="3318665"/>
              <a:ext cx="9900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1400" b="1" dirty="0">
                  <a:ea typeface="MingLiU_HKSCS-ExtB" panose="02020500000000000000" pitchFamily="18" charset="-120"/>
                </a:rPr>
                <a:t>Cápsula </a:t>
              </a:r>
              <a:r>
                <a:rPr lang="pt-PT" sz="1400" b="1" dirty="0" smtClean="0">
                  <a:ea typeface="MingLiU_HKSCS-ExtB" panose="02020500000000000000" pitchFamily="18" charset="-120"/>
                </a:rPr>
                <a:t>de</a:t>
              </a:r>
            </a:p>
            <a:p>
              <a:r>
                <a:rPr lang="pt-PT" sz="1400" b="1" dirty="0" smtClean="0">
                  <a:ea typeface="MingLiU_HKSCS-ExtB" panose="02020500000000000000" pitchFamily="18" charset="-120"/>
                </a:rPr>
                <a:t> </a:t>
              </a:r>
              <a:r>
                <a:rPr lang="pt-PT" sz="1400" b="1" dirty="0" err="1">
                  <a:ea typeface="MingLiU_HKSCS-ExtB" panose="02020500000000000000" pitchFamily="18" charset="-120"/>
                </a:rPr>
                <a:t>Bowman</a:t>
              </a:r>
              <a:endParaRPr lang="pt-PT" sz="1400" b="1" dirty="0">
                <a:ea typeface="MingLiU_HKSCS-ExtB" panose="02020500000000000000" pitchFamily="18" charset="-12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351061" y="4168061"/>
            <a:ext cx="1846378" cy="728415"/>
            <a:chOff x="5557634" y="4063904"/>
            <a:chExt cx="1846378" cy="728415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302002">
              <a:off x="5557634" y="4063904"/>
              <a:ext cx="898970" cy="679990"/>
            </a:xfrm>
            <a:prstGeom prst="rect">
              <a:avLst/>
            </a:prstGeom>
          </p:spPr>
        </p:pic>
        <p:sp>
          <p:nvSpPr>
            <p:cNvPr id="80" name="Rectangle 79"/>
            <p:cNvSpPr/>
            <p:nvPr/>
          </p:nvSpPr>
          <p:spPr>
            <a:xfrm>
              <a:off x="6216251" y="4269099"/>
              <a:ext cx="118776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sz="1400" b="1" dirty="0"/>
                <a:t>Capilares</a:t>
              </a:r>
            </a:p>
            <a:p>
              <a:r>
                <a:rPr lang="pt-PT" sz="1400" b="1" dirty="0" err="1"/>
                <a:t>peritubulares</a:t>
              </a:r>
              <a:endParaRPr lang="pt-PT" sz="1400" b="1" dirty="0"/>
            </a:p>
          </p:txBody>
        </p:sp>
      </p:grpSp>
      <p:sp>
        <p:nvSpPr>
          <p:cNvPr id="81" name="Rectangle 80"/>
          <p:cNvSpPr/>
          <p:nvPr/>
        </p:nvSpPr>
        <p:spPr>
          <a:xfrm>
            <a:off x="7010018" y="5790999"/>
            <a:ext cx="925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/>
              <a:t>Veia renal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003439" y="6433738"/>
            <a:ext cx="8363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/>
              <a:t>Excreção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06465" y="5234911"/>
            <a:ext cx="1727036" cy="1317864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4" name="Group 83"/>
          <p:cNvGrpSpPr/>
          <p:nvPr/>
        </p:nvGrpSpPr>
        <p:grpSpPr>
          <a:xfrm>
            <a:off x="726455" y="5274890"/>
            <a:ext cx="1527448" cy="424295"/>
            <a:chOff x="1094460" y="5252726"/>
            <a:chExt cx="1527448" cy="424295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460" y="5252726"/>
              <a:ext cx="432955" cy="424295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1440550" y="5290393"/>
              <a:ext cx="11813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Filtração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723424" y="5693310"/>
            <a:ext cx="1517131" cy="398318"/>
            <a:chOff x="1091429" y="5671146"/>
            <a:chExt cx="1517131" cy="398318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429" y="5671146"/>
              <a:ext cx="372341" cy="398318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1427202" y="5695815"/>
              <a:ext cx="11813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Reabsorção</a:t>
              </a:r>
              <a:endParaRPr lang="pt-PT" sz="1600" b="1" dirty="0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22991" y="6121638"/>
            <a:ext cx="1522129" cy="381000"/>
            <a:chOff x="1090996" y="6099474"/>
            <a:chExt cx="1522129" cy="381000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996" y="6099474"/>
              <a:ext cx="363682" cy="381000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1431767" y="6120697"/>
              <a:ext cx="11813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dirty="0"/>
                <a:t>Secreção</a:t>
              </a:r>
              <a:endParaRPr lang="pt-PT" sz="1600" b="1" dirty="0"/>
            </a:p>
          </p:txBody>
        </p:sp>
      </p:grpSp>
      <p:pic>
        <p:nvPicPr>
          <p:cNvPr id="93" name="Picture 92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55510" y="4310327"/>
            <a:ext cx="3589116" cy="947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47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01996 -0.0004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96296E-6 L -0.00086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00746 0.0067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-0.00434 0.00394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259E-6 L -1.38889E-6 0.01967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1" grpId="0"/>
      <p:bldP spid="82" grpId="0"/>
      <p:bldP spid="8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6" y="4870450"/>
            <a:ext cx="1637672" cy="17754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629" y="4296711"/>
            <a:ext cx="2617913" cy="19573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614" y="935952"/>
            <a:ext cx="5472336" cy="5586513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Como se forma a urina?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498451" y="2256683"/>
            <a:ext cx="4724549" cy="487706"/>
            <a:chOff x="1498451" y="2256683"/>
            <a:chExt cx="4724549" cy="487706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2705100" y="2556129"/>
              <a:ext cx="3517900" cy="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/>
            <p:cNvGrpSpPr/>
            <p:nvPr/>
          </p:nvGrpSpPr>
          <p:grpSpPr>
            <a:xfrm>
              <a:off x="1498451" y="2256683"/>
              <a:ext cx="1241519" cy="487706"/>
              <a:chOff x="1498451" y="2256683"/>
              <a:chExt cx="1241519" cy="487706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1498451" y="2256683"/>
                <a:ext cx="1241519" cy="48770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558193" y="2306004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dirty="0"/>
                  <a:t>2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758950" y="2318946"/>
                <a:ext cx="898471" cy="402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Cápsula de </a:t>
                </a:r>
                <a:r>
                  <a:rPr lang="pt-PT" sz="1200" b="1" dirty="0" err="1" smtClean="0"/>
                  <a:t>Bowman</a:t>
                </a:r>
                <a:endParaRPr lang="pt-PT" sz="1200" b="1" dirty="0"/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1498451" y="3216270"/>
            <a:ext cx="3727599" cy="597342"/>
            <a:chOff x="1498451" y="3216270"/>
            <a:chExt cx="3727599" cy="597342"/>
          </a:xfrm>
        </p:grpSpPr>
        <p:cxnSp>
          <p:nvCxnSpPr>
            <p:cNvPr id="13" name="Straight Connector 12"/>
            <p:cNvCxnSpPr/>
            <p:nvPr/>
          </p:nvCxnSpPr>
          <p:spPr>
            <a:xfrm flipH="1">
              <a:off x="2705100" y="3575050"/>
              <a:ext cx="2520950" cy="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1498451" y="3216270"/>
              <a:ext cx="1241520" cy="597342"/>
              <a:chOff x="1498451" y="3305170"/>
              <a:chExt cx="1241520" cy="597342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498451" y="3305170"/>
                <a:ext cx="1241519" cy="58791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58950" y="3346334"/>
                <a:ext cx="981021" cy="556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Túbulo contornado distal</a:t>
                </a:r>
                <a:endParaRPr lang="pt-PT" sz="1200" b="1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558193" y="3361952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dirty="0" smtClean="0"/>
                  <a:t>5</a:t>
                </a:r>
                <a:endParaRPr lang="pt-PT" sz="1400" b="1" dirty="0"/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1498451" y="3916976"/>
            <a:ext cx="3308499" cy="362924"/>
            <a:chOff x="1498451" y="3916976"/>
            <a:chExt cx="3308499" cy="362924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2705100" y="4121150"/>
              <a:ext cx="2101850" cy="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/>
            <p:cNvGrpSpPr/>
            <p:nvPr/>
          </p:nvGrpSpPr>
          <p:grpSpPr>
            <a:xfrm>
              <a:off x="1498451" y="3916976"/>
              <a:ext cx="1276500" cy="362924"/>
              <a:chOff x="1498451" y="3916976"/>
              <a:chExt cx="1276500" cy="362924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498451" y="3916976"/>
                <a:ext cx="1241519" cy="36292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758950" y="3986662"/>
                <a:ext cx="101600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Tubo coletor</a:t>
                </a:r>
                <a:endParaRPr lang="pt-PT" sz="1200" b="1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558193" y="3986662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dirty="0" smtClean="0"/>
                  <a:t>6</a:t>
                </a:r>
                <a:endParaRPr lang="pt-PT" sz="1400" b="1" dirty="0"/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6851650" y="1056107"/>
            <a:ext cx="1774920" cy="597342"/>
            <a:chOff x="6851650" y="1056107"/>
            <a:chExt cx="1774920" cy="597342"/>
          </a:xfrm>
        </p:grpSpPr>
        <p:cxnSp>
          <p:nvCxnSpPr>
            <p:cNvPr id="18" name="Straight Connector 17"/>
            <p:cNvCxnSpPr/>
            <p:nvPr/>
          </p:nvCxnSpPr>
          <p:spPr>
            <a:xfrm flipH="1">
              <a:off x="6851650" y="1162050"/>
              <a:ext cx="756000" cy="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/>
            <p:cNvGrpSpPr/>
            <p:nvPr/>
          </p:nvGrpSpPr>
          <p:grpSpPr>
            <a:xfrm>
              <a:off x="7385050" y="1056107"/>
              <a:ext cx="1241520" cy="597342"/>
              <a:chOff x="1498451" y="3305170"/>
              <a:chExt cx="1241520" cy="597342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1498451" y="3305170"/>
                <a:ext cx="1241519" cy="58791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758950" y="3346334"/>
                <a:ext cx="981021" cy="556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Túbulo contornado proximal</a:t>
                </a:r>
                <a:endParaRPr lang="pt-PT" sz="1200" b="1" dirty="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558193" y="3361952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dirty="0"/>
                  <a:t>3</a:t>
                </a: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6921500" y="2144389"/>
            <a:ext cx="1705070" cy="460166"/>
            <a:chOff x="6921500" y="2144389"/>
            <a:chExt cx="1705070" cy="460166"/>
          </a:xfrm>
        </p:grpSpPr>
        <p:cxnSp>
          <p:nvCxnSpPr>
            <p:cNvPr id="19" name="Straight Connector 18"/>
            <p:cNvCxnSpPr/>
            <p:nvPr/>
          </p:nvCxnSpPr>
          <p:spPr>
            <a:xfrm flipH="1">
              <a:off x="6921500" y="2549779"/>
              <a:ext cx="648000" cy="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/>
            <p:cNvGrpSpPr/>
            <p:nvPr/>
          </p:nvGrpSpPr>
          <p:grpSpPr>
            <a:xfrm>
              <a:off x="7385050" y="2144389"/>
              <a:ext cx="1241520" cy="460166"/>
              <a:chOff x="1498451" y="3305171"/>
              <a:chExt cx="1241520" cy="460166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1498451" y="3305171"/>
                <a:ext cx="1241519" cy="46016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758950" y="3346334"/>
                <a:ext cx="981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Glomérulo de </a:t>
                </a:r>
                <a:r>
                  <a:rPr lang="pt-PT" sz="1200" b="1" dirty="0" err="1" smtClean="0"/>
                  <a:t>Malpighi</a:t>
                </a:r>
                <a:endParaRPr lang="pt-PT" sz="1200" b="1" dirty="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558193" y="3361952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dirty="0" smtClean="0"/>
                  <a:t>1</a:t>
                </a:r>
                <a:endParaRPr lang="pt-PT" sz="1400" b="1" dirty="0"/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5741082" y="5116811"/>
            <a:ext cx="2032682" cy="477540"/>
            <a:chOff x="5741082" y="5116811"/>
            <a:chExt cx="2032682" cy="477540"/>
          </a:xfrm>
        </p:grpSpPr>
        <p:cxnSp>
          <p:nvCxnSpPr>
            <p:cNvPr id="23" name="Straight Connector 22"/>
            <p:cNvCxnSpPr/>
            <p:nvPr/>
          </p:nvCxnSpPr>
          <p:spPr>
            <a:xfrm flipH="1">
              <a:off x="5741082" y="5248529"/>
              <a:ext cx="1029982" cy="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6123064" y="5515229"/>
              <a:ext cx="648000" cy="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/>
            <p:cNvGrpSpPr/>
            <p:nvPr/>
          </p:nvGrpSpPr>
          <p:grpSpPr>
            <a:xfrm>
              <a:off x="6654801" y="5116811"/>
              <a:ext cx="1118963" cy="477540"/>
              <a:chOff x="1498452" y="3305171"/>
              <a:chExt cx="1118963" cy="477540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1498452" y="3305171"/>
                <a:ext cx="1003300" cy="47754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758950" y="3346334"/>
                <a:ext cx="8584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Ansa de </a:t>
                </a:r>
                <a:r>
                  <a:rPr lang="pt-PT" sz="1200" b="1" dirty="0" err="1" smtClean="0"/>
                  <a:t>Henle</a:t>
                </a:r>
                <a:endParaRPr lang="pt-PT" sz="1200" b="1" dirty="0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558193" y="3361952"/>
                <a:ext cx="216000" cy="216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dirty="0" smtClean="0"/>
                  <a:t>4</a:t>
                </a:r>
                <a:endParaRPr lang="pt-PT" sz="1400" b="1" dirty="0"/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6256439" y="3467100"/>
            <a:ext cx="798411" cy="753347"/>
            <a:chOff x="6256439" y="3467100"/>
            <a:chExt cx="798411" cy="753347"/>
          </a:xfrm>
        </p:grpSpPr>
        <p:cxnSp>
          <p:nvCxnSpPr>
            <p:cNvPr id="20" name="Straight Connector 19"/>
            <p:cNvCxnSpPr/>
            <p:nvPr/>
          </p:nvCxnSpPr>
          <p:spPr>
            <a:xfrm flipH="1" flipV="1">
              <a:off x="6644100" y="3467100"/>
              <a:ext cx="10700" cy="32400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/>
            <p:cNvGrpSpPr/>
            <p:nvPr/>
          </p:nvGrpSpPr>
          <p:grpSpPr>
            <a:xfrm>
              <a:off x="6256439" y="3760832"/>
              <a:ext cx="798411" cy="459615"/>
              <a:chOff x="1758950" y="3305170"/>
              <a:chExt cx="798411" cy="459615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1763611" y="3305170"/>
                <a:ext cx="736600" cy="45961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758950" y="3346334"/>
                <a:ext cx="7984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Arteríola eferente</a:t>
                </a:r>
                <a:endParaRPr lang="pt-PT" sz="1200" b="1" dirty="0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7097909" y="3581400"/>
            <a:ext cx="798411" cy="639047"/>
            <a:chOff x="7097909" y="3581400"/>
            <a:chExt cx="798411" cy="639047"/>
          </a:xfrm>
        </p:grpSpPr>
        <p:cxnSp>
          <p:nvCxnSpPr>
            <p:cNvPr id="22" name="Straight Connector 21"/>
            <p:cNvCxnSpPr/>
            <p:nvPr/>
          </p:nvCxnSpPr>
          <p:spPr>
            <a:xfrm flipH="1" flipV="1">
              <a:off x="7374350" y="3581400"/>
              <a:ext cx="10700" cy="254000"/>
            </a:xfrm>
            <a:prstGeom prst="line">
              <a:avLst/>
            </a:prstGeom>
            <a:ln w="19050" cap="rnd">
              <a:solidFill>
                <a:schemeClr val="tx1"/>
              </a:solidFill>
              <a:round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/>
            <p:cNvGrpSpPr/>
            <p:nvPr/>
          </p:nvGrpSpPr>
          <p:grpSpPr>
            <a:xfrm>
              <a:off x="7097909" y="3760832"/>
              <a:ext cx="798411" cy="459615"/>
              <a:chOff x="1758950" y="3305170"/>
              <a:chExt cx="798411" cy="459615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63611" y="3305170"/>
                <a:ext cx="736600" cy="45961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sz="1400" b="1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758950" y="3346334"/>
                <a:ext cx="7984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pt-PT" sz="1200" b="1" dirty="0" smtClean="0"/>
                  <a:t>Arteríola aferente</a:t>
                </a:r>
                <a:endParaRPr lang="pt-PT" sz="12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955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3600" dirty="0" smtClean="0"/>
              <a:t>Contributos da ciência e da tecnologia para minimizar problemas associados à função renal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116649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42076" y="455577"/>
            <a:ext cx="8517699" cy="371008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pt-PT" sz="1700" dirty="0"/>
              <a:t>Contributos da ciência e da tecnologia para minimizar problemas associados à função renal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76" y="1040407"/>
            <a:ext cx="3096715" cy="36692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234" y="3227408"/>
            <a:ext cx="2705071" cy="33920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037" y="1118612"/>
            <a:ext cx="3122738" cy="36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02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 smtClean="0"/>
              <a:t>Qual a importância do </a:t>
            </a:r>
            <a:r>
              <a:rPr lang="pt-PT" sz="4000" dirty="0"/>
              <a:t>sistema</a:t>
            </a:r>
            <a:br>
              <a:rPr lang="pt-PT" sz="4000" dirty="0"/>
            </a:br>
            <a:r>
              <a:rPr lang="pt-PT" sz="4000" dirty="0" smtClean="0"/>
              <a:t>tegumentário para o equilíbrio do organismo?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410465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t-PT" dirty="0"/>
              <a:t>O sistema tegumentário é o sistema de </a:t>
            </a:r>
            <a:r>
              <a:rPr lang="pt-PT" b="1" dirty="0"/>
              <a:t>proteção </a:t>
            </a:r>
            <a:r>
              <a:rPr lang="pt-PT" b="1" dirty="0" smtClean="0"/>
              <a:t>exterior </a:t>
            </a:r>
            <a:r>
              <a:rPr lang="pt-PT" dirty="0" smtClean="0"/>
              <a:t>do </a:t>
            </a:r>
            <a:r>
              <a:rPr lang="pt-PT" dirty="0"/>
              <a:t>corpo humano face ao </a:t>
            </a:r>
            <a:r>
              <a:rPr lang="pt-PT" b="1" dirty="0"/>
              <a:t>meio ambiente</a:t>
            </a:r>
            <a:r>
              <a:rPr lang="pt-PT" dirty="0"/>
              <a:t>. </a:t>
            </a:r>
            <a:r>
              <a:rPr lang="pt-PT" dirty="0" smtClean="0"/>
              <a:t>Compreende os </a:t>
            </a:r>
            <a:r>
              <a:rPr lang="pt-PT" dirty="0"/>
              <a:t>seguintes órgãos: </a:t>
            </a:r>
            <a:r>
              <a:rPr lang="pt-PT" b="1" dirty="0"/>
              <a:t>pele</a:t>
            </a:r>
            <a:r>
              <a:rPr lang="pt-PT" dirty="0"/>
              <a:t> e </a:t>
            </a:r>
            <a:r>
              <a:rPr lang="pt-PT" b="1" dirty="0"/>
              <a:t>estruturas anexas </a:t>
            </a:r>
            <a:r>
              <a:rPr lang="pt-PT" dirty="0"/>
              <a:t>(</a:t>
            </a:r>
            <a:r>
              <a:rPr lang="pt-PT" b="1" dirty="0" smtClean="0"/>
              <a:t>pelos</a:t>
            </a:r>
            <a:r>
              <a:rPr lang="pt-PT" dirty="0" smtClean="0"/>
              <a:t>, </a:t>
            </a:r>
            <a:r>
              <a:rPr lang="pt-PT" b="1" dirty="0" smtClean="0"/>
              <a:t>unhas</a:t>
            </a:r>
            <a:r>
              <a:rPr lang="pt-PT" dirty="0"/>
              <a:t>, </a:t>
            </a:r>
            <a:r>
              <a:rPr lang="pt-PT" b="1" dirty="0"/>
              <a:t>glândulas sudoríparas </a:t>
            </a:r>
            <a:r>
              <a:rPr lang="pt-PT" dirty="0"/>
              <a:t>e </a:t>
            </a:r>
            <a:r>
              <a:rPr lang="pt-PT" b="1" dirty="0"/>
              <a:t>sebáceas</a:t>
            </a:r>
            <a:r>
              <a:rPr lang="pt-PT" dirty="0"/>
              <a:t>).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PT" dirty="0"/>
              <a:t>Qual a importância do </a:t>
            </a:r>
            <a:r>
              <a:rPr lang="pt-PT" dirty="0" smtClean="0"/>
              <a:t>sistema tegumentário </a:t>
            </a:r>
            <a:r>
              <a:rPr lang="pt-PT" dirty="0"/>
              <a:t>para o equilíbrio do organismo?</a:t>
            </a:r>
          </a:p>
        </p:txBody>
      </p:sp>
    </p:spTree>
    <p:extLst>
      <p:ext uri="{BB962C8B-B14F-4D97-AF65-F5344CB8AC3E}">
        <p14:creationId xmlns:p14="http://schemas.microsoft.com/office/powerpoint/2010/main" val="7636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PT" dirty="0"/>
              <a:t>Qual a importância do </a:t>
            </a:r>
            <a:r>
              <a:rPr lang="pt-PT" dirty="0" smtClean="0"/>
              <a:t>sistema tegumentário </a:t>
            </a:r>
            <a:r>
              <a:rPr lang="pt-PT" dirty="0"/>
              <a:t>para o equilíbrio do organismo?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" t="11190" r="5629"/>
          <a:stretch/>
        </p:blipFill>
        <p:spPr>
          <a:xfrm>
            <a:off x="991589" y="1075872"/>
            <a:ext cx="7267699" cy="54587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01578" y="5620718"/>
            <a:ext cx="3579395" cy="1073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543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 smtClean="0"/>
              <a:t>Quais as camadas </a:t>
            </a:r>
            <a:br>
              <a:rPr lang="pt-PT" sz="4000" dirty="0" smtClean="0"/>
            </a:br>
            <a:r>
              <a:rPr lang="pt-PT" sz="4000" dirty="0" smtClean="0"/>
              <a:t>fundamentais da pele?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70633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 smtClean="0"/>
              <a:t>EPIDERME</a:t>
            </a:r>
          </a:p>
          <a:p>
            <a:r>
              <a:rPr lang="pt-PT" sz="2300" dirty="0" smtClean="0"/>
              <a:t>Camada </a:t>
            </a:r>
            <a:r>
              <a:rPr lang="pt-PT" sz="2300" dirty="0"/>
              <a:t>da pele </a:t>
            </a:r>
            <a:r>
              <a:rPr lang="pt-PT" sz="2300" b="1" dirty="0"/>
              <a:t>mais </a:t>
            </a:r>
            <a:r>
              <a:rPr lang="pt-PT" sz="2300" b="1" dirty="0" smtClean="0"/>
              <a:t>superficial</a:t>
            </a:r>
            <a:r>
              <a:rPr lang="pt-PT" sz="2300" dirty="0" smtClean="0"/>
              <a:t>, constituída à superfície, por uma </a:t>
            </a:r>
            <a:r>
              <a:rPr lang="pt-PT" sz="2300" b="1" dirty="0"/>
              <a:t>camada </a:t>
            </a:r>
            <a:r>
              <a:rPr lang="pt-PT" sz="2300" dirty="0"/>
              <a:t>de células </a:t>
            </a:r>
            <a:r>
              <a:rPr lang="pt-PT" sz="2300" dirty="0" smtClean="0"/>
              <a:t>mortas </a:t>
            </a:r>
            <a:r>
              <a:rPr lang="pt-PT" sz="2300" dirty="0"/>
              <a:t>denominada </a:t>
            </a:r>
            <a:r>
              <a:rPr lang="pt-PT" sz="2300" b="1" dirty="0"/>
              <a:t>camada </a:t>
            </a:r>
            <a:r>
              <a:rPr lang="pt-PT" sz="2300" b="1" dirty="0" smtClean="0"/>
              <a:t>córnea</a:t>
            </a:r>
            <a:r>
              <a:rPr lang="pt-PT" sz="2300" dirty="0" smtClean="0"/>
              <a:t>; por debaixo desta camada existem várias camadas constituídas por </a:t>
            </a:r>
            <a:r>
              <a:rPr lang="pt-PT" sz="2300" b="1" dirty="0" smtClean="0"/>
              <a:t>células vivas </a:t>
            </a:r>
            <a:r>
              <a:rPr lang="pt-PT" sz="2300" dirty="0" smtClean="0"/>
              <a:t>dispostas de modo </a:t>
            </a:r>
            <a:r>
              <a:rPr lang="pt-PT" sz="2300" b="1" dirty="0" smtClean="0"/>
              <a:t>estratificado </a:t>
            </a:r>
            <a:r>
              <a:rPr lang="pt-PT" sz="2300" dirty="0" smtClean="0"/>
              <a:t>e quase </a:t>
            </a:r>
            <a:r>
              <a:rPr lang="pt-PT" sz="2300" b="1" dirty="0" smtClean="0"/>
              <a:t>sem</a:t>
            </a:r>
            <a:r>
              <a:rPr lang="pt-PT" sz="2300" dirty="0" smtClean="0"/>
              <a:t> </a:t>
            </a:r>
            <a:r>
              <a:rPr lang="pt-PT" sz="2300" b="1" dirty="0"/>
              <a:t>espaço </a:t>
            </a:r>
            <a:r>
              <a:rPr lang="pt-PT" sz="2300" b="1" dirty="0" smtClean="0"/>
              <a:t>intercelular.</a:t>
            </a:r>
            <a:endParaRPr lang="pt-PT" sz="23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Quais as camadas fundamentais </a:t>
            </a:r>
            <a:r>
              <a:rPr lang="pt-PT" dirty="0" smtClean="0"/>
              <a:t>da </a:t>
            </a:r>
            <a:r>
              <a:rPr lang="pt-PT" dirty="0"/>
              <a:t>pele?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4"/>
          <a:stretch/>
        </p:blipFill>
        <p:spPr>
          <a:xfrm>
            <a:off x="2150642" y="3580408"/>
            <a:ext cx="4523290" cy="2833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2000" endPos="8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120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 smtClean="0"/>
              <a:t>DERME</a:t>
            </a:r>
          </a:p>
          <a:p>
            <a:r>
              <a:rPr lang="pt-PT" dirty="0"/>
              <a:t>Camada da pele que apresenta </a:t>
            </a:r>
            <a:r>
              <a:rPr lang="pt-PT" b="1" dirty="0"/>
              <a:t>grande vascularização </a:t>
            </a:r>
            <a:r>
              <a:rPr lang="pt-PT" dirty="0" smtClean="0"/>
              <a:t>e </a:t>
            </a:r>
            <a:r>
              <a:rPr lang="pt-PT" b="1" dirty="0" smtClean="0"/>
              <a:t>enervação constituída apenas por células vivas.</a:t>
            </a:r>
            <a:br>
              <a:rPr lang="pt-PT" b="1" dirty="0" smtClean="0"/>
            </a:br>
            <a:endParaRPr lang="pt-PT" dirty="0" smtClean="0"/>
          </a:p>
          <a:p>
            <a:r>
              <a:rPr lang="pt-PT" dirty="0" smtClean="0"/>
              <a:t>É nesta camada que se encontram:</a:t>
            </a:r>
          </a:p>
          <a:p>
            <a:pPr lvl="1"/>
            <a:r>
              <a:rPr lang="pt-PT" b="1" dirty="0"/>
              <a:t>glândulas </a:t>
            </a:r>
            <a:r>
              <a:rPr lang="pt-PT" b="1" dirty="0" smtClean="0"/>
              <a:t>sudoríparas</a:t>
            </a:r>
          </a:p>
          <a:p>
            <a:pPr lvl="1"/>
            <a:r>
              <a:rPr lang="pt-PT" b="1" dirty="0" smtClean="0"/>
              <a:t>glândulas sebáceas</a:t>
            </a:r>
          </a:p>
          <a:p>
            <a:pPr lvl="1"/>
            <a:r>
              <a:rPr lang="pt-PT" b="1" dirty="0"/>
              <a:t>folículos </a:t>
            </a:r>
            <a:r>
              <a:rPr lang="pt-PT" b="1" dirty="0" smtClean="0"/>
              <a:t>capilares</a:t>
            </a:r>
          </a:p>
          <a:p>
            <a:pPr lvl="1"/>
            <a:r>
              <a:rPr lang="pt-PT" b="1" dirty="0"/>
              <a:t>músculos eretores</a:t>
            </a:r>
            <a:endParaRPr lang="pt-PT" b="1" dirty="0" smtClean="0"/>
          </a:p>
          <a:p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Quais as camadas fundamentais </a:t>
            </a:r>
            <a:r>
              <a:rPr lang="pt-PT" dirty="0" smtClean="0"/>
              <a:t>da </a:t>
            </a:r>
            <a:r>
              <a:rPr lang="pt-PT" dirty="0"/>
              <a:t>pele?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893" y="2753839"/>
            <a:ext cx="2956457" cy="295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2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b="1" dirty="0" smtClean="0"/>
              <a:t>HIPODERME</a:t>
            </a:r>
          </a:p>
          <a:p>
            <a:r>
              <a:rPr lang="pt-PT" dirty="0"/>
              <a:t>Camada </a:t>
            </a:r>
            <a:r>
              <a:rPr lang="pt-PT" dirty="0" smtClean="0"/>
              <a:t>mais profunda da pele, essencialmente, </a:t>
            </a:r>
            <a:r>
              <a:rPr lang="pt-PT" dirty="0"/>
              <a:t>formada por </a:t>
            </a:r>
            <a:r>
              <a:rPr lang="pt-PT" dirty="0" smtClean="0"/>
              <a:t>adipócitos que fica em contacto com vasos </a:t>
            </a:r>
            <a:r>
              <a:rPr lang="pt-PT" b="1" dirty="0" smtClean="0"/>
              <a:t>sanguíneos </a:t>
            </a:r>
            <a:r>
              <a:rPr lang="pt-PT" dirty="0" smtClean="0"/>
              <a:t>e </a:t>
            </a:r>
            <a:r>
              <a:rPr lang="pt-PT" b="1" dirty="0" smtClean="0"/>
              <a:t>linfáticos</a:t>
            </a:r>
            <a:r>
              <a:rPr lang="pt-PT" dirty="0" smtClean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Quais as camadas fundamentais </a:t>
            </a:r>
            <a:r>
              <a:rPr lang="pt-PT" dirty="0" smtClean="0"/>
              <a:t>da </a:t>
            </a:r>
            <a:r>
              <a:rPr lang="pt-PT" dirty="0"/>
              <a:t>pele?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86" y="3277544"/>
            <a:ext cx="2047875" cy="2047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533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6300" y="991262"/>
            <a:ext cx="7889049" cy="461665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pt-PT" b="1" dirty="0"/>
              <a:t>ESTRUTURAS </a:t>
            </a:r>
            <a:r>
              <a:rPr lang="pt-PT" b="1" dirty="0" smtClean="0"/>
              <a:t>ANEXAS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Quais as camadas fundamentais </a:t>
            </a:r>
            <a:r>
              <a:rPr lang="pt-PT" dirty="0" smtClean="0"/>
              <a:t>da </a:t>
            </a:r>
            <a:r>
              <a:rPr lang="pt-PT" dirty="0"/>
              <a:t>pele?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55" y="1409439"/>
            <a:ext cx="3980307" cy="25076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32" y="3966866"/>
            <a:ext cx="3840493" cy="26751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621" y="957829"/>
            <a:ext cx="2684318" cy="28338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62" y="3864913"/>
            <a:ext cx="2676446" cy="27630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53008" y="1442291"/>
            <a:ext cx="88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Cabelo</a:t>
            </a:r>
            <a:endParaRPr lang="pt-PT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54169" y="4187081"/>
            <a:ext cx="882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Unha</a:t>
            </a:r>
            <a:endParaRPr lang="pt-PT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9939" y="2482182"/>
            <a:ext cx="1077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Glândula </a:t>
            </a:r>
          </a:p>
          <a:p>
            <a:pPr algn="ctr"/>
            <a:r>
              <a:rPr lang="pt-PT" b="1" dirty="0" smtClean="0"/>
              <a:t>sebácea</a:t>
            </a:r>
            <a:endParaRPr lang="pt-PT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00136" y="4788799"/>
            <a:ext cx="1305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Glândula </a:t>
            </a:r>
          </a:p>
          <a:p>
            <a:pPr algn="ctr"/>
            <a:r>
              <a:rPr lang="pt-PT" b="1" dirty="0" smtClean="0"/>
              <a:t>sudorípara</a:t>
            </a:r>
            <a:endParaRPr lang="pt-PT" b="1" dirty="0"/>
          </a:p>
        </p:txBody>
      </p:sp>
      <p:cxnSp>
        <p:nvCxnSpPr>
          <p:cNvPr id="16" name="Conexão reta 15"/>
          <p:cNvCxnSpPr>
            <a:endCxn id="12" idx="1"/>
          </p:cNvCxnSpPr>
          <p:nvPr/>
        </p:nvCxnSpPr>
        <p:spPr>
          <a:xfrm>
            <a:off x="6029303" y="2581737"/>
            <a:ext cx="1530636" cy="223611"/>
          </a:xfrm>
          <a:prstGeom prst="line">
            <a:avLst/>
          </a:prstGeom>
          <a:ln w="19050">
            <a:solidFill>
              <a:schemeClr val="tx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ta 18"/>
          <p:cNvCxnSpPr/>
          <p:nvPr/>
        </p:nvCxnSpPr>
        <p:spPr>
          <a:xfrm>
            <a:off x="5734959" y="5111965"/>
            <a:ext cx="1530636" cy="223611"/>
          </a:xfrm>
          <a:prstGeom prst="line">
            <a:avLst/>
          </a:prstGeom>
          <a:ln w="15875">
            <a:solidFill>
              <a:schemeClr val="tx1"/>
            </a:solidFill>
            <a:headEnd type="triangl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96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880050" y="1097827"/>
            <a:ext cx="4791462" cy="461665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b="1" dirty="0" smtClean="0"/>
              <a:t>Resumo – Funções da pele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Quais as camadas fundamentais </a:t>
            </a:r>
            <a:r>
              <a:rPr lang="pt-PT" dirty="0" smtClean="0"/>
              <a:t>da </a:t>
            </a:r>
            <a:r>
              <a:rPr lang="pt-PT" dirty="0"/>
              <a:t>pele?</a:t>
            </a:r>
          </a:p>
        </p:txBody>
      </p:sp>
      <p:sp>
        <p:nvSpPr>
          <p:cNvPr id="15" name="Content Placeholder 5"/>
          <p:cNvSpPr txBox="1">
            <a:spLocks/>
          </p:cNvSpPr>
          <p:nvPr/>
        </p:nvSpPr>
        <p:spPr>
          <a:xfrm>
            <a:off x="1428206" y="2751906"/>
            <a:ext cx="7087144" cy="3805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pt-PT" sz="2200" dirty="0"/>
              <a:t>Em suma, a pele apresenta várias funções:</a:t>
            </a:r>
          </a:p>
          <a:p>
            <a:pPr>
              <a:lnSpc>
                <a:spcPct val="120000"/>
              </a:lnSpc>
            </a:pPr>
            <a:r>
              <a:rPr lang="pt-PT" sz="2200" b="1" dirty="0" smtClean="0"/>
              <a:t>proteção</a:t>
            </a:r>
            <a:r>
              <a:rPr lang="pt-PT" sz="2200" dirty="0"/>
              <a:t>;</a:t>
            </a:r>
          </a:p>
          <a:p>
            <a:pPr>
              <a:lnSpc>
                <a:spcPct val="120000"/>
              </a:lnSpc>
            </a:pPr>
            <a:r>
              <a:rPr lang="pt-PT" sz="2200" b="1" dirty="0" smtClean="0"/>
              <a:t>sensação </a:t>
            </a:r>
            <a:r>
              <a:rPr lang="pt-PT" sz="2200" dirty="0"/>
              <a:t>(apresenta recetores nervosos a </a:t>
            </a:r>
            <a:r>
              <a:rPr lang="pt-PT" sz="2200" dirty="0" smtClean="0"/>
              <a:t>estímulos mecânicos</a:t>
            </a:r>
            <a:r>
              <a:rPr lang="pt-PT" sz="2200" dirty="0"/>
              <a:t>, térmicos e da dor);</a:t>
            </a:r>
          </a:p>
          <a:p>
            <a:pPr>
              <a:lnSpc>
                <a:spcPct val="120000"/>
              </a:lnSpc>
            </a:pPr>
            <a:r>
              <a:rPr lang="pt-PT" sz="2200" b="1" dirty="0" smtClean="0"/>
              <a:t>termorregulação </a:t>
            </a:r>
            <a:r>
              <a:rPr lang="pt-PT" sz="2200" dirty="0"/>
              <a:t>(participa nos </a:t>
            </a:r>
            <a:r>
              <a:rPr lang="pt-PT" sz="2200" dirty="0" smtClean="0"/>
              <a:t>mecanismos </a:t>
            </a:r>
            <a:r>
              <a:rPr lang="pt-PT" sz="2200" dirty="0"/>
              <a:t>de </a:t>
            </a:r>
            <a:r>
              <a:rPr lang="pt-PT" sz="2200" dirty="0" smtClean="0"/>
              <a:t>regulação da </a:t>
            </a:r>
            <a:r>
              <a:rPr lang="pt-PT" sz="2200" dirty="0"/>
              <a:t>temperatura corporal</a:t>
            </a:r>
            <a:r>
              <a:rPr lang="pt-PT" sz="2200" dirty="0" smtClean="0"/>
              <a:t>);</a:t>
            </a:r>
            <a:endParaRPr lang="pt-PT" sz="22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0" r="23719" b="5117"/>
          <a:stretch/>
        </p:blipFill>
        <p:spPr>
          <a:xfrm>
            <a:off x="174458" y="681737"/>
            <a:ext cx="2237874" cy="247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9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4" r="24334" b="5347"/>
          <a:stretch/>
        </p:blipFill>
        <p:spPr>
          <a:xfrm>
            <a:off x="132347" y="681737"/>
            <a:ext cx="2255921" cy="247053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PT" dirty="0"/>
              <a:t>Quais as camadas fundamentais </a:t>
            </a:r>
            <a:r>
              <a:rPr lang="pt-PT" dirty="0" smtClean="0"/>
              <a:t>da </a:t>
            </a:r>
            <a:r>
              <a:rPr lang="pt-PT" dirty="0"/>
              <a:t>pele?</a:t>
            </a:r>
          </a:p>
        </p:txBody>
      </p:sp>
      <p:sp>
        <p:nvSpPr>
          <p:cNvPr id="15" name="Content Placeholder 5"/>
          <p:cNvSpPr txBox="1">
            <a:spLocks/>
          </p:cNvSpPr>
          <p:nvPr/>
        </p:nvSpPr>
        <p:spPr>
          <a:xfrm>
            <a:off x="1428206" y="2721826"/>
            <a:ext cx="7234531" cy="38056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200" b="1" dirty="0" smtClean="0"/>
              <a:t>excreção </a:t>
            </a:r>
            <a:r>
              <a:rPr lang="pt-PT" sz="2200" dirty="0"/>
              <a:t>(para além da água, o suor contém </a:t>
            </a:r>
            <a:r>
              <a:rPr lang="pt-PT" sz="2200" dirty="0" smtClean="0"/>
              <a:t>praticamente os </a:t>
            </a:r>
            <a:r>
              <a:rPr lang="pt-PT" sz="2200" dirty="0"/>
              <a:t>mesmos compostos inorgânicos do </a:t>
            </a:r>
            <a:r>
              <a:rPr lang="pt-PT" sz="2200" dirty="0" smtClean="0"/>
              <a:t>plasma sanguíneo</a:t>
            </a:r>
            <a:r>
              <a:rPr lang="pt-PT" sz="2200" dirty="0"/>
              <a:t>, além de pequenas quantidades de </a:t>
            </a:r>
            <a:r>
              <a:rPr lang="pt-PT" sz="2200" dirty="0" smtClean="0"/>
              <a:t>ureia, ácido </a:t>
            </a:r>
            <a:r>
              <a:rPr lang="pt-PT" sz="2200" dirty="0"/>
              <a:t>úrico e amónia, entre outros constituintes </a:t>
            </a:r>
            <a:r>
              <a:rPr lang="pt-PT" sz="2200" dirty="0" smtClean="0"/>
              <a:t>orgânicos, por </a:t>
            </a:r>
            <a:r>
              <a:rPr lang="pt-PT" sz="2200" dirty="0"/>
              <a:t>isso, é um meio para a eliminação de </a:t>
            </a:r>
            <a:r>
              <a:rPr lang="pt-PT" sz="2200" dirty="0" smtClean="0"/>
              <a:t>compostos tóxicos </a:t>
            </a:r>
            <a:r>
              <a:rPr lang="pt-PT" sz="2200" dirty="0"/>
              <a:t>resultantes do metabolismo celular</a:t>
            </a:r>
            <a:r>
              <a:rPr lang="pt-PT" sz="2200" dirty="0" smtClean="0"/>
              <a:t>);</a:t>
            </a:r>
            <a:br>
              <a:rPr lang="pt-PT" sz="2200" dirty="0" smtClean="0"/>
            </a:br>
            <a:endParaRPr lang="pt-PT" sz="2200" dirty="0"/>
          </a:p>
          <a:p>
            <a:r>
              <a:rPr lang="pt-PT" sz="2200" b="1" dirty="0" smtClean="0"/>
              <a:t>defesa </a:t>
            </a:r>
            <a:r>
              <a:rPr lang="pt-PT" sz="2200" b="1" dirty="0"/>
              <a:t>imunitária </a:t>
            </a:r>
            <a:r>
              <a:rPr lang="pt-PT" sz="2200" dirty="0"/>
              <a:t>(o pH ácido do suor e a presença </a:t>
            </a:r>
            <a:r>
              <a:rPr lang="pt-PT" sz="2200" dirty="0" smtClean="0"/>
              <a:t>de leucócitos </a:t>
            </a:r>
            <a:r>
              <a:rPr lang="pt-PT" sz="2200" dirty="0"/>
              <a:t>na derme </a:t>
            </a:r>
            <a:r>
              <a:rPr lang="pt-PT" sz="2200" dirty="0" smtClean="0"/>
              <a:t>constituem </a:t>
            </a:r>
            <a:r>
              <a:rPr lang="pt-PT" sz="2200" dirty="0"/>
              <a:t>uma proteção contra </a:t>
            </a:r>
            <a:r>
              <a:rPr lang="pt-PT" sz="2200" dirty="0" smtClean="0"/>
              <a:t>inúmeros microrganismos</a:t>
            </a:r>
            <a:r>
              <a:rPr lang="pt-PT" sz="2200" dirty="0"/>
              <a:t>).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1880050" y="1097827"/>
            <a:ext cx="4791462" cy="461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FBD3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PT" b="1" dirty="0" smtClean="0"/>
              <a:t>Resumo – Funções da pele</a:t>
            </a:r>
          </a:p>
        </p:txBody>
      </p:sp>
    </p:spTree>
    <p:extLst>
      <p:ext uri="{BB962C8B-B14F-4D97-AF65-F5344CB8AC3E}">
        <p14:creationId xmlns:p14="http://schemas.microsoft.com/office/powerpoint/2010/main" val="287295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 smtClean="0"/>
              <a:t>Quais são os fatores que podem contribuir para o desequilíbrio do sistema excretor?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425387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PT" b="1" dirty="0" smtClean="0"/>
              <a:t>Fatores genéticos;</a:t>
            </a:r>
            <a:br>
              <a:rPr lang="pt-PT" b="1" dirty="0" smtClean="0"/>
            </a:br>
            <a:endParaRPr lang="pt-PT" b="1" dirty="0" smtClean="0"/>
          </a:p>
          <a:p>
            <a:r>
              <a:rPr lang="pt-PT" b="1" dirty="0" smtClean="0"/>
              <a:t>Fatores ambientais;</a:t>
            </a:r>
            <a:br>
              <a:rPr lang="pt-PT" b="1" dirty="0" smtClean="0"/>
            </a:br>
            <a:endParaRPr lang="pt-PT" b="1" dirty="0" smtClean="0"/>
          </a:p>
          <a:p>
            <a:r>
              <a:rPr lang="pt-PT" b="1" dirty="0" smtClean="0"/>
              <a:t>Exposição desprotegida e prolongada ao sol;</a:t>
            </a:r>
            <a:br>
              <a:rPr lang="pt-PT" b="1" dirty="0" smtClean="0"/>
            </a:br>
            <a:endParaRPr lang="pt-PT" b="1" dirty="0" smtClean="0"/>
          </a:p>
          <a:p>
            <a:r>
              <a:rPr lang="pt-PT" b="1" dirty="0" smtClean="0"/>
              <a:t>Alimentação desequilibrada.</a:t>
            </a:r>
          </a:p>
          <a:p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0193" y="467960"/>
            <a:ext cx="8641929" cy="371008"/>
          </a:xfrm>
        </p:spPr>
        <p:txBody>
          <a:bodyPr>
            <a:noAutofit/>
          </a:bodyPr>
          <a:lstStyle/>
          <a:p>
            <a:r>
              <a:rPr lang="pt-PT" sz="1900" dirty="0"/>
              <a:t>Quais são os fatores que podem contribuir para o desequilíbrio do sistema excretor?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443" y="3443258"/>
            <a:ext cx="2121907" cy="2257710"/>
          </a:xfrm>
          <a:prstGeom prst="ellipse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7"/>
          <a:stretch/>
        </p:blipFill>
        <p:spPr>
          <a:xfrm>
            <a:off x="6483926" y="1121891"/>
            <a:ext cx="1955233" cy="19622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255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PT" b="1" dirty="0" smtClean="0"/>
              <a:t>Podem contribuir para o aparecimento de:</a:t>
            </a:r>
          </a:p>
          <a:p>
            <a:endParaRPr lang="pt-PT" dirty="0"/>
          </a:p>
          <a:p>
            <a:pPr marL="0" indent="0">
              <a:buNone/>
            </a:pP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0192" y="467960"/>
            <a:ext cx="8653804" cy="371008"/>
          </a:xfrm>
        </p:spPr>
        <p:txBody>
          <a:bodyPr>
            <a:noAutofit/>
          </a:bodyPr>
          <a:lstStyle/>
          <a:p>
            <a:r>
              <a:rPr lang="pt-PT" sz="1900" dirty="0"/>
              <a:t>Quais são os fatores que podem contribuir para o desequilíbrio do sistema excretor?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5478" t="23102" r="11275" b="16294"/>
          <a:stretch/>
        </p:blipFill>
        <p:spPr>
          <a:xfrm>
            <a:off x="922746" y="1803470"/>
            <a:ext cx="3744685" cy="3364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2745" y="5190309"/>
            <a:ext cx="3744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Insuficiência renal crónica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479876" y="1615427"/>
            <a:ext cx="2381250" cy="2127766"/>
            <a:chOff x="4766038" y="1685806"/>
            <a:chExt cx="2381250" cy="212776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6038" y="1685806"/>
              <a:ext cx="2381250" cy="194309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199018" y="3444240"/>
              <a:ext cx="18636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/>
                <a:t>Melanoma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7764" t="2986" r="3774" b="42758"/>
          <a:stretch/>
        </p:blipFill>
        <p:spPr>
          <a:xfrm>
            <a:off x="5238527" y="4026116"/>
            <a:ext cx="3164375" cy="22840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38527" y="6338087"/>
            <a:ext cx="316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Litíase</a:t>
            </a:r>
          </a:p>
        </p:txBody>
      </p:sp>
    </p:spTree>
    <p:extLst>
      <p:ext uri="{BB962C8B-B14F-4D97-AF65-F5344CB8AC3E}">
        <p14:creationId xmlns:p14="http://schemas.microsoft.com/office/powerpoint/2010/main" val="244454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PT" sz="4000" dirty="0" smtClean="0"/>
              <a:t>Medidas de prevenção que contribuem para o funcionamento da função excretora</a:t>
            </a:r>
            <a:endParaRPr lang="pt-PT" sz="4000" dirty="0"/>
          </a:p>
        </p:txBody>
      </p:sp>
    </p:spTree>
    <p:extLst>
      <p:ext uri="{BB962C8B-B14F-4D97-AF65-F5344CB8AC3E}">
        <p14:creationId xmlns:p14="http://schemas.microsoft.com/office/powerpoint/2010/main" val="418908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pt-PT" sz="1800" dirty="0"/>
              <a:t>Medidas de prevenção que contribuem para o funcionamento da função excretora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1317" t="5591" r="7640" b="13881"/>
          <a:stretch/>
        </p:blipFill>
        <p:spPr>
          <a:xfrm>
            <a:off x="774870" y="1014719"/>
            <a:ext cx="2971393" cy="2583483"/>
          </a:xfrm>
          <a:prstGeom prst="roundRect">
            <a:avLst>
              <a:gd name="adj" fmla="val 8163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774870" y="3605456"/>
            <a:ext cx="3119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Ingerir </a:t>
            </a:r>
            <a:r>
              <a:rPr lang="pt-PT" dirty="0" smtClean="0"/>
              <a:t>com </a:t>
            </a:r>
            <a:r>
              <a:rPr lang="pt-PT" dirty="0"/>
              <a:t>regularidade água</a:t>
            </a:r>
          </a:p>
          <a:p>
            <a:r>
              <a:rPr lang="pt-PT" dirty="0"/>
              <a:t>simples.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9933"/>
          <a:stretch/>
        </p:blipFill>
        <p:spPr>
          <a:xfrm>
            <a:off x="4726793" y="1014718"/>
            <a:ext cx="3489504" cy="2583483"/>
          </a:xfrm>
          <a:prstGeom prst="roundRect">
            <a:avLst>
              <a:gd name="adj" fmla="val 6554"/>
            </a:avLst>
          </a:prstGeom>
        </p:spPr>
      </p:pic>
      <p:sp>
        <p:nvSpPr>
          <p:cNvPr id="9" name="TextBox 8"/>
          <p:cNvSpPr txBox="1"/>
          <p:nvPr/>
        </p:nvSpPr>
        <p:spPr>
          <a:xfrm>
            <a:off x="4726793" y="3605456"/>
            <a:ext cx="3847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Aumentar </a:t>
            </a:r>
            <a:r>
              <a:rPr lang="pt-PT" dirty="0" smtClean="0"/>
              <a:t>a </a:t>
            </a:r>
            <a:r>
              <a:rPr lang="pt-PT" dirty="0"/>
              <a:t>ingestão de </a:t>
            </a:r>
            <a:r>
              <a:rPr lang="pt-PT" dirty="0" smtClean="0"/>
              <a:t>hortaliça, legumes </a:t>
            </a:r>
            <a:r>
              <a:rPr lang="pt-PT" dirty="0"/>
              <a:t>e </a:t>
            </a:r>
            <a:r>
              <a:rPr lang="pt-PT" dirty="0" smtClean="0"/>
              <a:t>fruta.</a:t>
            </a:r>
            <a:endParaRPr lang="pt-PT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4328" t="10010" r="22981" b="12579"/>
          <a:stretch/>
        </p:blipFill>
        <p:spPr>
          <a:xfrm>
            <a:off x="774870" y="4259041"/>
            <a:ext cx="2850077" cy="2348621"/>
          </a:xfrm>
          <a:prstGeom prst="roundRect">
            <a:avLst>
              <a:gd name="adj" fmla="val 7566"/>
            </a:avLst>
          </a:prstGeom>
        </p:spPr>
      </p:pic>
      <p:sp>
        <p:nvSpPr>
          <p:cNvPr id="11" name="TextBox 10"/>
          <p:cNvSpPr txBox="1"/>
          <p:nvPr/>
        </p:nvSpPr>
        <p:spPr>
          <a:xfrm>
            <a:off x="3676801" y="5684332"/>
            <a:ext cx="3695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Evitar </a:t>
            </a:r>
            <a:r>
              <a:rPr lang="pt-PT" dirty="0" smtClean="0"/>
              <a:t>a exposição desprotegida </a:t>
            </a:r>
            <a:r>
              <a:rPr lang="pt-PT" dirty="0"/>
              <a:t>da </a:t>
            </a:r>
            <a:r>
              <a:rPr lang="pt-PT" dirty="0" smtClean="0"/>
              <a:t>pele ao </a:t>
            </a:r>
            <a:r>
              <a:rPr lang="pt-PT" dirty="0"/>
              <a:t>sol, </a:t>
            </a:r>
            <a:r>
              <a:rPr lang="pt-PT" dirty="0" smtClean="0"/>
              <a:t>sobretudo entre </a:t>
            </a:r>
            <a:r>
              <a:rPr lang="pt-PT" dirty="0"/>
              <a:t>as 11 horas e </a:t>
            </a:r>
            <a:r>
              <a:rPr lang="pt-PT" dirty="0" smtClean="0"/>
              <a:t>as 17 horas.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8409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pt-PT" sz="1800" dirty="0"/>
              <a:t>Medidas de prevenção que contribuem para o funcionamento da função excretora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" r="5982"/>
          <a:stretch/>
        </p:blipFill>
        <p:spPr>
          <a:xfrm>
            <a:off x="510639" y="986223"/>
            <a:ext cx="8205849" cy="1104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3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07407E-6 L -3.88889E-6 -0.701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Qual a importância do sistema urinário para o equilíbrio do organismo?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pt-PT" sz="2200" b="1" dirty="0" smtClean="0">
                <a:solidFill>
                  <a:schemeClr val="bg1"/>
                </a:solidFill>
              </a:rPr>
              <a:t>2.9. </a:t>
            </a:r>
            <a:r>
              <a:rPr lang="pt-PT" dirty="0"/>
              <a:t>A importância da função excretora na regulação do organismo humano</a:t>
            </a:r>
            <a:endParaRPr lang="pt-PT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7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76d68cc35e9cec33a94cfc7024ec9468d49f8c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2006</TotalTime>
  <Words>823</Words>
  <Application>Microsoft Office PowerPoint</Application>
  <PresentationFormat>On-screen Show (4:3)</PresentationFormat>
  <Paragraphs>119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Qual a importância do sistema urinário para o equilíbrio do organismo?</vt:lpstr>
      <vt:lpstr>Quais as principais vias excretoras do corpo humano?</vt:lpstr>
      <vt:lpstr>PowerPoint Presentation</vt:lpstr>
      <vt:lpstr>Quais são os constituintes do sistema urinário?</vt:lpstr>
      <vt:lpstr>PowerPoint Presentation</vt:lpstr>
      <vt:lpstr>PowerPoint Presentation</vt:lpstr>
      <vt:lpstr>Qual é a função do sistema urinário na regulação do organismo?</vt:lpstr>
      <vt:lpstr>PowerPoint Presentation</vt:lpstr>
      <vt:lpstr>Qual é a anatomia e a morfologia  do rim?</vt:lpstr>
      <vt:lpstr>PowerPoint Presentation</vt:lpstr>
      <vt:lpstr>Como se forma a urina?</vt:lpstr>
      <vt:lpstr>PowerPoint Presentation</vt:lpstr>
      <vt:lpstr>PowerPoint Presentation</vt:lpstr>
      <vt:lpstr>Contributos da ciência e da tecnologia para minimizar problemas associados à função renal</vt:lpstr>
      <vt:lpstr>PowerPoint Presentation</vt:lpstr>
      <vt:lpstr>Qual a importância do sistema tegumentário para o equilíbrio do organismo?</vt:lpstr>
      <vt:lpstr>PowerPoint Presentation</vt:lpstr>
      <vt:lpstr>PowerPoint Presentation</vt:lpstr>
      <vt:lpstr>Quais as camadas  fundamentais da pele?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Quais são os fatores que podem contribuir para o desequilíbrio do sistema excretor?</vt:lpstr>
      <vt:lpstr>PowerPoint Presentation</vt:lpstr>
      <vt:lpstr>PowerPoint Presentation</vt:lpstr>
      <vt:lpstr>Medidas de prevenção que contribuem para o funcionamento da função excretora</vt:lpstr>
      <vt:lpstr>PowerPoint Presentation</vt:lpstr>
      <vt:lpstr>PowerPoint Presentation</vt:lpstr>
      <vt:lpstr>Qual a importância do sistema urinário para o equilíbrio do organismo?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vgfugffyf</dc:title>
  <dc:creator>Sofia Veiga Barbosa</dc:creator>
  <cp:lastModifiedBy>VPaixao</cp:lastModifiedBy>
  <cp:revision>298</cp:revision>
  <dcterms:created xsi:type="dcterms:W3CDTF">2015-07-08T09:21:42Z</dcterms:created>
  <dcterms:modified xsi:type="dcterms:W3CDTF">2015-07-24T16:09:44Z</dcterms:modified>
</cp:coreProperties>
</file>