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324" r:id="rId3"/>
    <p:sldId id="326" r:id="rId4"/>
    <p:sldId id="380" r:id="rId5"/>
    <p:sldId id="381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448" r:id="rId14"/>
    <p:sldId id="449" r:id="rId15"/>
    <p:sldId id="450" r:id="rId16"/>
    <p:sldId id="389" r:id="rId17"/>
    <p:sldId id="451" r:id="rId18"/>
    <p:sldId id="390" r:id="rId19"/>
    <p:sldId id="452" r:id="rId20"/>
    <p:sldId id="453" r:id="rId21"/>
    <p:sldId id="454" r:id="rId22"/>
    <p:sldId id="455" r:id="rId23"/>
    <p:sldId id="391" r:id="rId24"/>
    <p:sldId id="392" r:id="rId25"/>
    <p:sldId id="456" r:id="rId26"/>
    <p:sldId id="457" r:id="rId27"/>
    <p:sldId id="458" r:id="rId28"/>
    <p:sldId id="459" r:id="rId29"/>
    <p:sldId id="460" r:id="rId30"/>
    <p:sldId id="393" r:id="rId31"/>
    <p:sldId id="344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EDF2"/>
    <a:srgbClr val="25FD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90" autoAdjust="0"/>
  </p:normalViewPr>
  <p:slideViewPr>
    <p:cSldViewPr snapToGrid="0" snapToObjects="1"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98DD2-AF70-9A4F-A726-3124665F6601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07BB1-9FD1-EF4B-8DD0-C09B7D863A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8429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4724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858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2416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2304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587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2761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51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485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1781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2725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770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78C4A-BAF2-9B4A-998A-52E0BE8FC20D}" type="datetimeFigureOut">
              <a:rPr lang="en-US" smtClean="0"/>
              <a:t>7/10/2015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7147B-6C25-B54B-8019-DE7452D010D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90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3294" y="1228161"/>
            <a:ext cx="6355977" cy="3059956"/>
          </a:xfrm>
        </p:spPr>
        <p:txBody>
          <a:bodyPr>
            <a:normAutofit/>
          </a:bodyPr>
          <a:lstStyle/>
          <a:p>
            <a:r>
              <a:rPr lang="pt-PT" sz="5400" b="1" dirty="0" smtClean="0">
                <a:solidFill>
                  <a:schemeClr val="tx1"/>
                </a:solidFill>
              </a:rPr>
              <a:t>Ciências Naturais</a:t>
            </a:r>
            <a:endParaRPr lang="pt-PT" sz="5400" b="1" dirty="0">
              <a:solidFill>
                <a:schemeClr val="tx1"/>
              </a:solidFill>
            </a:endParaRPr>
          </a:p>
          <a:p>
            <a:r>
              <a:rPr lang="pt-PT" sz="5400" b="1" dirty="0" smtClean="0">
                <a:solidFill>
                  <a:srgbClr val="00B0F0"/>
                </a:solidFill>
              </a:rPr>
              <a:t>9.</a:t>
            </a:r>
            <a:r>
              <a:rPr lang="pt-PT" sz="5400" b="1" baseline="30000" dirty="0" smtClean="0">
                <a:solidFill>
                  <a:srgbClr val="00B0F0"/>
                </a:solidFill>
              </a:rPr>
              <a:t>o</a:t>
            </a:r>
            <a:r>
              <a:rPr lang="pt-PT" sz="5400" b="1" dirty="0" smtClean="0">
                <a:solidFill>
                  <a:srgbClr val="00B0F0"/>
                </a:solidFill>
              </a:rPr>
              <a:t> ano</a:t>
            </a:r>
            <a:endParaRPr lang="pt-PT" sz="4400" b="1" dirty="0">
              <a:solidFill>
                <a:srgbClr val="00B0F0"/>
              </a:solidFill>
            </a:endParaRPr>
          </a:p>
        </p:txBody>
      </p:sp>
      <p:pic>
        <p:nvPicPr>
          <p:cNvPr id="6" name="Picture 5" descr="logoPE_2010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2904"/>
            <a:ext cx="2401399" cy="730250"/>
          </a:xfrm>
          <a:prstGeom prst="rect">
            <a:avLst/>
          </a:prstGeom>
        </p:spPr>
      </p:pic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2859995" y="4656848"/>
            <a:ext cx="597666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/>
            <a:r>
              <a:rPr lang="pt-PT" dirty="0">
                <a:solidFill>
                  <a:srgbClr val="00B0F0"/>
                </a:solidFill>
                <a:latin typeface="Arial" charset="0"/>
                <a:cs typeface="Arial" charset="0"/>
              </a:rPr>
              <a:t>Ilídio André Costa, José Américo Barros</a:t>
            </a:r>
            <a:r>
              <a:rPr lang="pt-PT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, </a:t>
            </a:r>
          </a:p>
          <a:p>
            <a:pPr algn="r" eaLnBrk="1" hangingPunct="1"/>
            <a:r>
              <a:rPr lang="pt-PT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Lucinda Motta, Maria </a:t>
            </a:r>
            <a:r>
              <a:rPr lang="pt-PT" dirty="0">
                <a:solidFill>
                  <a:srgbClr val="00B0F0"/>
                </a:solidFill>
                <a:latin typeface="Arial" charset="0"/>
                <a:cs typeface="Arial" charset="0"/>
              </a:rPr>
              <a:t>dos Anjos Viana</a:t>
            </a:r>
            <a:r>
              <a:rPr lang="pt-PT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,</a:t>
            </a:r>
          </a:p>
          <a:p>
            <a:pPr algn="r" eaLnBrk="1" hangingPunct="1"/>
            <a:r>
              <a:rPr lang="pt-PT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 </a:t>
            </a:r>
            <a:r>
              <a:rPr lang="pt-PT" dirty="0">
                <a:solidFill>
                  <a:srgbClr val="00B0F0"/>
                </a:solidFill>
                <a:latin typeface="Arial" charset="0"/>
                <a:cs typeface="Arial" charset="0"/>
              </a:rPr>
              <a:t>Rui </a:t>
            </a:r>
            <a:r>
              <a:rPr lang="pt-PT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Polónia  </a:t>
            </a:r>
            <a:endParaRPr lang="pt-PT" dirty="0">
              <a:solidFill>
                <a:srgbClr val="00B0F0"/>
              </a:solidFill>
              <a:latin typeface="Arial" charset="0"/>
              <a:cs typeface="Arial" charset="0"/>
            </a:endParaRPr>
          </a:p>
        </p:txBody>
      </p:sp>
      <p:pic>
        <p:nvPicPr>
          <p:cNvPr id="8" name="Picture 7" descr="VTER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918" y="3584859"/>
            <a:ext cx="1390447" cy="99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3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7_obj3_ppt_v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0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43772_VD_F71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084"/>
          <a:stretch/>
        </p:blipFill>
        <p:spPr>
          <a:xfrm>
            <a:off x="478118" y="-14941"/>
            <a:ext cx="6962588" cy="6962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0" y="2299167"/>
            <a:ext cx="3920565" cy="2422245"/>
          </a:xfrm>
        </p:spPr>
        <p:txBody>
          <a:bodyPr>
            <a:noAutofit/>
          </a:bodyPr>
          <a:lstStyle/>
          <a:p>
            <a:r>
              <a:rPr lang="pt-PT" sz="3200" b="1" dirty="0" smtClean="0">
                <a:solidFill>
                  <a:schemeClr val="bg1"/>
                </a:solidFill>
              </a:rPr>
              <a:t>Quais são os níveis estruturais do corpo humano?</a:t>
            </a:r>
            <a:endParaRPr lang="pt-PT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42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43772_VD_F76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4069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4470" y="2112401"/>
            <a:ext cx="4563035" cy="1742421"/>
          </a:xfrm>
        </p:spPr>
        <p:txBody>
          <a:bodyPr>
            <a:normAutofit/>
          </a:bodyPr>
          <a:lstStyle/>
          <a:p>
            <a:r>
              <a:rPr lang="pt-PT" sz="3600" b="1" dirty="0" smtClean="0">
                <a:solidFill>
                  <a:srgbClr val="0000FF"/>
                </a:solidFill>
              </a:rPr>
              <a:t>O que é um sistema?</a:t>
            </a:r>
            <a:endParaRPr lang="pt-PT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6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600" b="1" dirty="0" smtClean="0">
                <a:solidFill>
                  <a:srgbClr val="0000FF"/>
                </a:solidFill>
              </a:rPr>
              <a:t>O que é um sistema aberto?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70458" y="2163141"/>
            <a:ext cx="4040188" cy="2616581"/>
          </a:xfrm>
        </p:spPr>
        <p:txBody>
          <a:bodyPr/>
          <a:lstStyle/>
          <a:p>
            <a:pPr marL="0" indent="0">
              <a:buNone/>
            </a:pPr>
            <a:r>
              <a:rPr lang="pt-PT" dirty="0">
                <a:solidFill>
                  <a:srgbClr val="0000FF"/>
                </a:solidFill>
              </a:rPr>
              <a:t>Todos os sistemas vivos</a:t>
            </a:r>
            <a:r>
              <a:rPr lang="pt-PT" dirty="0"/>
              <a:t>, desde a célula até ao ecossistema, são </a:t>
            </a:r>
            <a:r>
              <a:rPr lang="pt-PT" b="1" dirty="0">
                <a:solidFill>
                  <a:srgbClr val="FF6600"/>
                </a:solidFill>
              </a:rPr>
              <a:t>sistemas </a:t>
            </a:r>
            <a:r>
              <a:rPr lang="pt-PT" b="1" dirty="0" smtClean="0">
                <a:solidFill>
                  <a:srgbClr val="FF6600"/>
                </a:solidFill>
              </a:rPr>
              <a:t>abertos,</a:t>
            </a:r>
            <a:r>
              <a:rPr lang="pt-PT" dirty="0" smtClean="0"/>
              <a:t> </a:t>
            </a:r>
            <a:r>
              <a:rPr lang="pt-PT" dirty="0"/>
              <a:t>pois realizam continuamente </a:t>
            </a:r>
            <a:r>
              <a:rPr lang="pt-PT" dirty="0">
                <a:solidFill>
                  <a:srgbClr val="0000FF"/>
                </a:solidFill>
              </a:rPr>
              <a:t>trocas de matéria e de energia com </a:t>
            </a:r>
            <a:r>
              <a:rPr lang="pt-PT" dirty="0" smtClean="0">
                <a:solidFill>
                  <a:srgbClr val="0000FF"/>
                </a:solidFill>
              </a:rPr>
              <a:t/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o </a:t>
            </a:r>
            <a:r>
              <a:rPr lang="pt-PT" dirty="0">
                <a:solidFill>
                  <a:srgbClr val="0000FF"/>
                </a:solidFill>
              </a:rPr>
              <a:t>exterior</a:t>
            </a:r>
            <a:r>
              <a:rPr lang="pt-PT" dirty="0"/>
              <a:t>. </a:t>
            </a:r>
          </a:p>
        </p:txBody>
      </p:sp>
      <p:pic>
        <p:nvPicPr>
          <p:cNvPr id="5" name="Picture 4" descr="20143772_VD_F7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3882"/>
            <a:ext cx="4243294" cy="424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7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423" r="12393"/>
          <a:stretch/>
        </p:blipFill>
        <p:spPr>
          <a:xfrm>
            <a:off x="1" y="1530626"/>
            <a:ext cx="3289852" cy="532737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144293" y="1857222"/>
            <a:ext cx="4040188" cy="3951288"/>
          </a:xfrm>
        </p:spPr>
        <p:txBody>
          <a:bodyPr/>
          <a:lstStyle/>
          <a:p>
            <a:r>
              <a:rPr lang="pt-PT" dirty="0"/>
              <a:t>O organismo é um </a:t>
            </a:r>
            <a:r>
              <a:rPr lang="pt-PT" b="1" dirty="0">
                <a:solidFill>
                  <a:srgbClr val="FF6600"/>
                </a:solidFill>
              </a:rPr>
              <a:t>sistema </a:t>
            </a:r>
            <a:r>
              <a:rPr lang="pt-PT" b="1" dirty="0" smtClean="0">
                <a:solidFill>
                  <a:srgbClr val="FF6600"/>
                </a:solidFill>
              </a:rPr>
              <a:t>aberto,</a:t>
            </a:r>
            <a:r>
              <a:rPr lang="pt-PT" dirty="0" smtClean="0"/>
              <a:t> </a:t>
            </a:r>
            <a:r>
              <a:rPr lang="pt-PT" dirty="0"/>
              <a:t>pois realiza </a:t>
            </a:r>
            <a:r>
              <a:rPr lang="pt-PT" dirty="0" smtClean="0"/>
              <a:t>continuamente</a:t>
            </a:r>
            <a:r>
              <a:rPr lang="pt-PT" b="1" dirty="0" smtClean="0"/>
              <a:t> </a:t>
            </a:r>
            <a:r>
              <a:rPr lang="pt-PT" b="1" dirty="0" smtClean="0">
                <a:solidFill>
                  <a:srgbClr val="0000FF"/>
                </a:solidFill>
              </a:rPr>
              <a:t>trocas </a:t>
            </a:r>
            <a:br>
              <a:rPr lang="pt-PT" b="1" dirty="0" smtClean="0">
                <a:solidFill>
                  <a:srgbClr val="0000FF"/>
                </a:solidFill>
              </a:rPr>
            </a:br>
            <a:r>
              <a:rPr lang="pt-PT" b="1" dirty="0" smtClean="0">
                <a:solidFill>
                  <a:srgbClr val="0000FF"/>
                </a:solidFill>
              </a:rPr>
              <a:t>de matéria</a:t>
            </a:r>
            <a:r>
              <a:rPr lang="pt-PT" dirty="0" smtClean="0">
                <a:solidFill>
                  <a:srgbClr val="0000FF"/>
                </a:solidFill>
              </a:rPr>
              <a:t>  - entrada </a:t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de </a:t>
            </a:r>
            <a:r>
              <a:rPr lang="pt-PT" dirty="0">
                <a:solidFill>
                  <a:srgbClr val="0000FF"/>
                </a:solidFill>
              </a:rPr>
              <a:t>nutrientes e saída de produtos de excreção </a:t>
            </a:r>
            <a:r>
              <a:rPr lang="pt-PT" dirty="0" smtClean="0"/>
              <a:t>– </a:t>
            </a:r>
            <a:br>
              <a:rPr lang="pt-PT" dirty="0" smtClean="0"/>
            </a:br>
            <a:r>
              <a:rPr lang="pt-PT" b="1" dirty="0" smtClean="0">
                <a:solidFill>
                  <a:srgbClr val="0000FF"/>
                </a:solidFill>
              </a:rPr>
              <a:t>e </a:t>
            </a:r>
            <a:r>
              <a:rPr lang="pt-PT" b="1" dirty="0">
                <a:solidFill>
                  <a:srgbClr val="0000FF"/>
                </a:solidFill>
              </a:rPr>
              <a:t>de energia</a:t>
            </a:r>
            <a:r>
              <a:rPr lang="pt-PT" dirty="0"/>
              <a:t> </a:t>
            </a:r>
            <a:r>
              <a:rPr lang="pt-PT" dirty="0">
                <a:solidFill>
                  <a:srgbClr val="0000FF"/>
                </a:solidFill>
              </a:rPr>
              <a:t>com o exterior</a:t>
            </a:r>
            <a:r>
              <a:rPr lang="pt-PT" dirty="0"/>
              <a:t>. </a:t>
            </a:r>
            <a:endParaRPr lang="pt-PT" dirty="0" smtClean="0"/>
          </a:p>
          <a:p>
            <a:r>
              <a:rPr lang="pt-PT" dirty="0" smtClean="0"/>
              <a:t>Estas trocas conduzem </a:t>
            </a:r>
            <a:br>
              <a:rPr lang="pt-PT" dirty="0" smtClean="0"/>
            </a:br>
            <a:r>
              <a:rPr lang="pt-PT" dirty="0" smtClean="0"/>
              <a:t>a </a:t>
            </a:r>
            <a:r>
              <a:rPr lang="pt-PT" b="1" dirty="0">
                <a:solidFill>
                  <a:srgbClr val="0000FF"/>
                </a:solidFill>
              </a:rPr>
              <a:t>alterações </a:t>
            </a:r>
            <a:r>
              <a:rPr lang="pt-PT" b="1" dirty="0" smtClean="0">
                <a:solidFill>
                  <a:srgbClr val="0000FF"/>
                </a:solidFill>
              </a:rPr>
              <a:t>internas</a:t>
            </a:r>
            <a:r>
              <a:rPr lang="pt-PT" dirty="0" smtClean="0"/>
              <a:t>. </a:t>
            </a:r>
            <a:endParaRPr lang="pt-PT" dirty="0"/>
          </a:p>
          <a:p>
            <a:endParaRPr lang="pt-P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Porque se considera o organismo humano um sistema aberto?</a:t>
            </a:r>
            <a:endParaRPr lang="pt-PT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02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O que é a homeostasia?</a:t>
            </a:r>
            <a:endParaRPr lang="pt-PT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83878" y="2174875"/>
            <a:ext cx="3826768" cy="2177669"/>
          </a:xfrm>
        </p:spPr>
        <p:txBody>
          <a:bodyPr/>
          <a:lstStyle/>
          <a:p>
            <a:pPr marL="0" indent="0">
              <a:buNone/>
            </a:pPr>
            <a:r>
              <a:rPr lang="pt-PT" dirty="0"/>
              <a:t>A </a:t>
            </a:r>
            <a:r>
              <a:rPr lang="pt-PT" b="1" dirty="0">
                <a:solidFill>
                  <a:srgbClr val="FF6600"/>
                </a:solidFill>
              </a:rPr>
              <a:t>homeostasia</a:t>
            </a:r>
            <a:r>
              <a:rPr lang="pt-PT" dirty="0">
                <a:solidFill>
                  <a:srgbClr val="FF6600"/>
                </a:solidFill>
              </a:rPr>
              <a:t> </a:t>
            </a:r>
            <a:r>
              <a:rPr lang="pt-PT" dirty="0"/>
              <a:t>é a </a:t>
            </a:r>
            <a:r>
              <a:rPr lang="pt-PT" dirty="0">
                <a:solidFill>
                  <a:srgbClr val="0000FF"/>
                </a:solidFill>
              </a:rPr>
              <a:t>capacidade de um organismo regular o seu meio interno</a:t>
            </a:r>
            <a:r>
              <a:rPr lang="pt-PT" dirty="0"/>
              <a:t>, mantendo-se em </a:t>
            </a:r>
            <a:r>
              <a:rPr lang="pt-PT" dirty="0">
                <a:solidFill>
                  <a:srgbClr val="0000FF"/>
                </a:solidFill>
              </a:rPr>
              <a:t>equilíbrio com o meio externo</a:t>
            </a:r>
            <a:r>
              <a:rPr lang="pt-PT" dirty="0"/>
              <a:t>. </a:t>
            </a:r>
          </a:p>
        </p:txBody>
      </p:sp>
      <p:pic>
        <p:nvPicPr>
          <p:cNvPr id="5" name="Picture 4" descr="20143772_VD_F69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30632"/>
            <a:ext cx="4879788" cy="41220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30466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dirty="0" smtClean="0">
                <a:solidFill>
                  <a:srgbClr val="0000FF"/>
                </a:solidFill>
              </a:rPr>
              <a:t>Manutenção da homeostasia: </a:t>
            </a:r>
            <a:br>
              <a:rPr lang="pt-PT" sz="3200" dirty="0" smtClean="0">
                <a:solidFill>
                  <a:srgbClr val="0000FF"/>
                </a:solidFill>
              </a:rPr>
            </a:br>
            <a:r>
              <a:rPr lang="pt-PT" sz="3600" b="1" dirty="0" smtClean="0">
                <a:solidFill>
                  <a:srgbClr val="0000FF"/>
                </a:solidFill>
              </a:rPr>
              <a:t>temperatura corporal</a:t>
            </a:r>
            <a:endParaRPr lang="pt-PT" sz="48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00275" y="1991519"/>
            <a:ext cx="4040188" cy="3951288"/>
          </a:xfrm>
        </p:spPr>
        <p:txBody>
          <a:bodyPr>
            <a:normAutofit fontScale="92500" lnSpcReduction="10000"/>
          </a:bodyPr>
          <a:lstStyle/>
          <a:p>
            <a:r>
              <a:rPr lang="pt-PT" dirty="0"/>
              <a:t> </a:t>
            </a:r>
            <a:r>
              <a:rPr lang="pt-PT" dirty="0" smtClean="0"/>
              <a:t>O </a:t>
            </a:r>
            <a:r>
              <a:rPr lang="pt-PT" dirty="0" smtClean="0">
                <a:solidFill>
                  <a:srgbClr val="0000FF"/>
                </a:solidFill>
              </a:rPr>
              <a:t>ser </a:t>
            </a:r>
            <a:r>
              <a:rPr lang="pt-PT" dirty="0">
                <a:solidFill>
                  <a:srgbClr val="0000FF"/>
                </a:solidFill>
              </a:rPr>
              <a:t>humano é um animal </a:t>
            </a:r>
            <a:r>
              <a:rPr lang="pt-PT" b="1" dirty="0">
                <a:solidFill>
                  <a:srgbClr val="FF6600"/>
                </a:solidFill>
              </a:rPr>
              <a:t>homeotérmico</a:t>
            </a:r>
            <a:r>
              <a:rPr lang="pt-PT" dirty="0"/>
              <a:t>, ou seja, tem 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a </a:t>
            </a:r>
            <a:r>
              <a:rPr lang="pt-PT" dirty="0">
                <a:solidFill>
                  <a:srgbClr val="0000FF"/>
                </a:solidFill>
              </a:rPr>
              <a:t>capacidade de manter a sua temperatura interna constante mesmo quando a temperatura ambiental varia</a:t>
            </a:r>
            <a:r>
              <a:rPr lang="pt-PT" dirty="0"/>
              <a:t>. </a:t>
            </a:r>
            <a:endParaRPr lang="pt-PT" dirty="0" smtClean="0"/>
          </a:p>
          <a:p>
            <a:r>
              <a:rPr lang="pt-PT" dirty="0" smtClean="0"/>
              <a:t>A </a:t>
            </a:r>
            <a:r>
              <a:rPr lang="pt-PT" dirty="0"/>
              <a:t>uma subida de </a:t>
            </a:r>
            <a:r>
              <a:rPr lang="pt-PT" dirty="0" smtClean="0"/>
              <a:t>temperatura, </a:t>
            </a:r>
            <a:r>
              <a:rPr lang="pt-PT" dirty="0"/>
              <a:t>o organismo responde com uma diminuição e vice-versa, de modo a manter o equilíbrio – </a:t>
            </a:r>
            <a:r>
              <a:rPr lang="pt-PT" dirty="0">
                <a:solidFill>
                  <a:srgbClr val="0000FF"/>
                </a:solidFill>
              </a:rPr>
              <a:t>mecanismo de </a:t>
            </a:r>
            <a:r>
              <a:rPr lang="pt-PT" i="1" dirty="0">
                <a:solidFill>
                  <a:srgbClr val="0000FF"/>
                </a:solidFill>
              </a:rPr>
              <a:t>feedback </a:t>
            </a:r>
            <a:r>
              <a:rPr lang="pt-PT" dirty="0">
                <a:solidFill>
                  <a:srgbClr val="0000FF"/>
                </a:solidFill>
              </a:rPr>
              <a:t>negativo ou retroalimentação</a:t>
            </a:r>
            <a:r>
              <a:rPr lang="pt-PT" dirty="0"/>
              <a:t>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441" y="3967163"/>
            <a:ext cx="2159000" cy="215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20143772_VD_F7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941" y="1711698"/>
            <a:ext cx="1679000" cy="25250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797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3600" b="1" dirty="0" smtClean="0">
                <a:solidFill>
                  <a:srgbClr val="0000FF"/>
                </a:solidFill>
              </a:rPr>
              <a:t>Como descrever a posição relativa </a:t>
            </a:r>
            <a:br>
              <a:rPr lang="pt-PT" sz="3600" b="1" dirty="0" smtClean="0">
                <a:solidFill>
                  <a:srgbClr val="0000FF"/>
                </a:solidFill>
              </a:rPr>
            </a:br>
            <a:r>
              <a:rPr lang="pt-PT" sz="3600" b="1" dirty="0" smtClean="0">
                <a:solidFill>
                  <a:srgbClr val="0000FF"/>
                </a:solidFill>
              </a:rPr>
              <a:t>dos órgãos no corpo humano?</a:t>
            </a:r>
            <a:endParaRPr lang="pt-PT" sz="48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pic>
        <p:nvPicPr>
          <p:cNvPr id="5" name="Picture 4" descr="20143772_VD_F76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7711"/>
            <a:ext cx="9144000" cy="517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4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143772_VD_F86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5765"/>
            <a:ext cx="5370021" cy="32220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Posição relativa dos órgãos no corpo humano: </a:t>
            </a:r>
            <a:r>
              <a:rPr lang="pt-PT" sz="4000" b="1" dirty="0" smtClean="0">
                <a:solidFill>
                  <a:srgbClr val="0000FF"/>
                </a:solidFill>
              </a:rPr>
              <a:t>cavidades e direções anatómicas</a:t>
            </a:r>
            <a:endParaRPr lang="pt-PT" sz="4900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229412" y="1856823"/>
            <a:ext cx="3690564" cy="3951288"/>
          </a:xfrm>
        </p:spPr>
        <p:txBody>
          <a:bodyPr>
            <a:normAutofit fontScale="85000" lnSpcReduction="10000"/>
          </a:bodyPr>
          <a:lstStyle/>
          <a:p>
            <a:r>
              <a:rPr lang="pt-PT" dirty="0"/>
              <a:t> As </a:t>
            </a:r>
            <a:r>
              <a:rPr lang="pt-PT" b="1" dirty="0">
                <a:solidFill>
                  <a:srgbClr val="FF6600"/>
                </a:solidFill>
              </a:rPr>
              <a:t>direções anatómicas </a:t>
            </a:r>
            <a:r>
              <a:rPr lang="pt-PT" b="1" dirty="0" smtClean="0">
                <a:solidFill>
                  <a:srgbClr val="FF6600"/>
                </a:solidFill>
              </a:rPr>
              <a:t/>
            </a:r>
            <a:br>
              <a:rPr lang="pt-PT" b="1" dirty="0" smtClean="0">
                <a:solidFill>
                  <a:srgbClr val="FF6600"/>
                </a:solidFill>
              </a:rPr>
            </a:br>
            <a:r>
              <a:rPr lang="pt-PT" dirty="0" smtClean="0"/>
              <a:t>e </a:t>
            </a:r>
            <a:r>
              <a:rPr lang="pt-PT" dirty="0"/>
              <a:t>as </a:t>
            </a:r>
            <a:r>
              <a:rPr lang="pt-PT" b="1" dirty="0">
                <a:solidFill>
                  <a:srgbClr val="FF6600"/>
                </a:solidFill>
              </a:rPr>
              <a:t>cavidades</a:t>
            </a:r>
            <a:r>
              <a:rPr lang="pt-PT" dirty="0">
                <a:solidFill>
                  <a:srgbClr val="FF6600"/>
                </a:solidFill>
              </a:rPr>
              <a:t> </a:t>
            </a:r>
            <a:r>
              <a:rPr lang="pt-PT" dirty="0"/>
              <a:t>são usadas pelos médicos como </a:t>
            </a:r>
            <a:r>
              <a:rPr lang="pt-PT" dirty="0">
                <a:solidFill>
                  <a:srgbClr val="0000FF"/>
                </a:solidFill>
              </a:rPr>
              <a:t>pontos de referência para localizar </a:t>
            </a:r>
            <a:r>
              <a:rPr lang="pt-PT" dirty="0" smtClean="0">
                <a:solidFill>
                  <a:srgbClr val="0000FF"/>
                </a:solidFill>
              </a:rPr>
              <a:t/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os </a:t>
            </a:r>
            <a:r>
              <a:rPr lang="pt-PT" dirty="0">
                <a:solidFill>
                  <a:srgbClr val="0000FF"/>
                </a:solidFill>
              </a:rPr>
              <a:t>órgãos</a:t>
            </a:r>
            <a:r>
              <a:rPr lang="pt-PT" dirty="0"/>
              <a:t>. </a:t>
            </a:r>
            <a:endParaRPr lang="pt-PT" dirty="0" smtClean="0"/>
          </a:p>
          <a:p>
            <a:r>
              <a:rPr lang="pt-PT" dirty="0" smtClean="0"/>
              <a:t>No </a:t>
            </a:r>
            <a:r>
              <a:rPr lang="pt-PT" dirty="0"/>
              <a:t>corpo humano </a:t>
            </a:r>
            <a:r>
              <a:rPr lang="pt-PT" dirty="0" smtClean="0"/>
              <a:t>identificam-</a:t>
            </a:r>
            <a:br>
              <a:rPr lang="pt-PT" dirty="0" smtClean="0"/>
            </a:br>
            <a:r>
              <a:rPr lang="pt-PT" dirty="0" smtClean="0"/>
              <a:t>-se </a:t>
            </a:r>
            <a:r>
              <a:rPr lang="pt-PT" dirty="0"/>
              <a:t>as </a:t>
            </a:r>
            <a:r>
              <a:rPr lang="pt-PT" b="1" dirty="0">
                <a:solidFill>
                  <a:srgbClr val="FF6600"/>
                </a:solidFill>
              </a:rPr>
              <a:t>direções</a:t>
            </a:r>
            <a:r>
              <a:rPr lang="pt-PT" b="1" dirty="0">
                <a:solidFill>
                  <a:srgbClr val="0000FF"/>
                </a:solidFill>
              </a:rPr>
              <a:t> anatómicas superior, inferior, anterior </a:t>
            </a:r>
            <a:r>
              <a:rPr lang="pt-PT" b="1" dirty="0" smtClean="0">
                <a:solidFill>
                  <a:srgbClr val="0000FF"/>
                </a:solidFill>
              </a:rPr>
              <a:t/>
            </a:r>
            <a:br>
              <a:rPr lang="pt-PT" b="1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e</a:t>
            </a:r>
            <a:r>
              <a:rPr lang="pt-PT" b="1" dirty="0" smtClean="0">
                <a:solidFill>
                  <a:srgbClr val="0000FF"/>
                </a:solidFill>
              </a:rPr>
              <a:t> posterior.</a:t>
            </a:r>
            <a:endParaRPr lang="pt-PT" b="1" dirty="0">
              <a:solidFill>
                <a:srgbClr val="0000FF"/>
              </a:solidFill>
            </a:endParaRPr>
          </a:p>
          <a:p>
            <a:r>
              <a:rPr lang="pt-PT" dirty="0" smtClean="0"/>
              <a:t>No </a:t>
            </a:r>
            <a:r>
              <a:rPr lang="pt-PT" dirty="0"/>
              <a:t>corpo humano </a:t>
            </a:r>
            <a:r>
              <a:rPr lang="pt-PT" dirty="0" smtClean="0"/>
              <a:t>identificam-</a:t>
            </a:r>
            <a:br>
              <a:rPr lang="pt-PT" dirty="0" smtClean="0"/>
            </a:br>
            <a:r>
              <a:rPr lang="pt-PT" dirty="0" smtClean="0"/>
              <a:t>-se </a:t>
            </a:r>
            <a:r>
              <a:rPr lang="pt-PT" dirty="0"/>
              <a:t>as </a:t>
            </a:r>
            <a:r>
              <a:rPr lang="pt-PT" b="1" dirty="0">
                <a:solidFill>
                  <a:srgbClr val="FF6600"/>
                </a:solidFill>
              </a:rPr>
              <a:t>cavidades</a:t>
            </a:r>
            <a:r>
              <a:rPr lang="pt-PT" b="1" dirty="0">
                <a:solidFill>
                  <a:srgbClr val="0000FF"/>
                </a:solidFill>
              </a:rPr>
              <a:t> craniana, </a:t>
            </a:r>
            <a:r>
              <a:rPr lang="pt-PT" b="1" dirty="0" smtClean="0">
                <a:solidFill>
                  <a:srgbClr val="0000FF"/>
                </a:solidFill>
              </a:rPr>
              <a:t>espinhal</a:t>
            </a:r>
            <a:r>
              <a:rPr lang="pt-PT" b="1" dirty="0">
                <a:solidFill>
                  <a:srgbClr val="0000FF"/>
                </a:solidFill>
              </a:rPr>
              <a:t>, torácica, abdominal </a:t>
            </a:r>
            <a:r>
              <a:rPr lang="pt-PT" dirty="0">
                <a:solidFill>
                  <a:srgbClr val="0000FF"/>
                </a:solidFill>
              </a:rPr>
              <a:t>e</a:t>
            </a:r>
            <a:r>
              <a:rPr lang="pt-PT" b="1" dirty="0">
                <a:solidFill>
                  <a:srgbClr val="0000FF"/>
                </a:solidFill>
              </a:rPr>
              <a:t> pélvica</a:t>
            </a:r>
            <a:r>
              <a:rPr lang="pt-PT" dirty="0"/>
              <a:t>. 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219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O que são as direções anatómicas?</a:t>
            </a:r>
            <a:endParaRPr lang="pt-PT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103907" y="1905933"/>
            <a:ext cx="3875740" cy="3951288"/>
          </a:xfrm>
        </p:spPr>
        <p:txBody>
          <a:bodyPr>
            <a:normAutofit lnSpcReduction="10000"/>
          </a:bodyPr>
          <a:lstStyle/>
          <a:p>
            <a:r>
              <a:rPr lang="pt-PT" dirty="0"/>
              <a:t>As </a:t>
            </a:r>
            <a:r>
              <a:rPr lang="pt-PT" b="1" dirty="0">
                <a:solidFill>
                  <a:srgbClr val="FF6600"/>
                </a:solidFill>
              </a:rPr>
              <a:t>direções anatómicas </a:t>
            </a:r>
            <a:r>
              <a:rPr lang="pt-PT" dirty="0"/>
              <a:t>são as </a:t>
            </a:r>
            <a:r>
              <a:rPr lang="pt-PT" dirty="0">
                <a:solidFill>
                  <a:srgbClr val="0000FF"/>
                </a:solidFill>
              </a:rPr>
              <a:t>posições relativas das diferentes partes do corpo</a:t>
            </a:r>
            <a:r>
              <a:rPr lang="pt-PT" dirty="0"/>
              <a:t>. </a:t>
            </a:r>
            <a:endParaRPr lang="pt-PT" dirty="0" smtClean="0"/>
          </a:p>
          <a:p>
            <a:r>
              <a:rPr lang="pt-PT" dirty="0"/>
              <a:t>A </a:t>
            </a:r>
            <a:r>
              <a:rPr lang="pt-PT" b="1" dirty="0">
                <a:solidFill>
                  <a:schemeClr val="accent6">
                    <a:lumMod val="75000"/>
                  </a:schemeClr>
                </a:solidFill>
              </a:rPr>
              <a:t>posição anatómica </a:t>
            </a:r>
            <a:r>
              <a:rPr lang="pt-PT" dirty="0"/>
              <a:t>consiste em estar </a:t>
            </a:r>
            <a:r>
              <a:rPr lang="pt-PT" dirty="0">
                <a:solidFill>
                  <a:srgbClr val="0000FF"/>
                </a:solidFill>
              </a:rPr>
              <a:t>de pé, ereto, os membros superiores ao longo do corpo e a face, os pés </a:t>
            </a:r>
            <a:r>
              <a:rPr lang="pt-PT" dirty="0" smtClean="0">
                <a:solidFill>
                  <a:srgbClr val="0000FF"/>
                </a:solidFill>
              </a:rPr>
              <a:t/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e </a:t>
            </a:r>
            <a:r>
              <a:rPr lang="pt-PT" dirty="0">
                <a:solidFill>
                  <a:srgbClr val="0000FF"/>
                </a:solidFill>
              </a:rPr>
              <a:t>as palmas das mãos virados para a frente</a:t>
            </a:r>
            <a:r>
              <a:rPr lang="pt-PT" dirty="0"/>
              <a:t>. </a:t>
            </a:r>
            <a:endParaRPr lang="pt-PT" dirty="0" smtClean="0"/>
          </a:p>
          <a:p>
            <a:endParaRPr lang="pt-PT" dirty="0"/>
          </a:p>
        </p:txBody>
      </p:sp>
      <p:pic>
        <p:nvPicPr>
          <p:cNvPr id="4" name="Picture 3" descr="20143772_VD_F7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4499"/>
            <a:ext cx="5065059" cy="514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540" y="410414"/>
            <a:ext cx="8686800" cy="1143000"/>
          </a:xfrm>
        </p:spPr>
        <p:txBody>
          <a:bodyPr>
            <a:noAutofit/>
          </a:bodyPr>
          <a:lstStyle/>
          <a:p>
            <a:r>
              <a:rPr lang="pt-PT" sz="3200" dirty="0" smtClean="0">
                <a:solidFill>
                  <a:srgbClr val="0000FF"/>
                </a:solidFill>
              </a:rPr>
              <a:t>Direções anatómicas do corpo humano: </a:t>
            </a:r>
            <a:br>
              <a:rPr lang="pt-PT" sz="3200" dirty="0" smtClean="0">
                <a:solidFill>
                  <a:srgbClr val="0000FF"/>
                </a:solidFill>
              </a:rPr>
            </a:br>
            <a:r>
              <a:rPr lang="pt-PT" sz="3600" b="1" dirty="0" smtClean="0">
                <a:solidFill>
                  <a:srgbClr val="0000FF"/>
                </a:solidFill>
              </a:rPr>
              <a:t>superior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257800" y="2174875"/>
            <a:ext cx="3662176" cy="2781173"/>
          </a:xfrm>
        </p:spPr>
        <p:txBody>
          <a:bodyPr/>
          <a:lstStyle/>
          <a:p>
            <a:pPr marL="0" indent="0">
              <a:buNone/>
            </a:pP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Direção anatómica superior: </a:t>
            </a:r>
            <a:r>
              <a:rPr lang="pt-PT" dirty="0">
                <a:solidFill>
                  <a:srgbClr val="0000FF"/>
                </a:solidFill>
              </a:rPr>
              <a:t>e</a:t>
            </a:r>
            <a:r>
              <a:rPr lang="pt-PT" dirty="0" smtClean="0">
                <a:solidFill>
                  <a:srgbClr val="0000FF"/>
                </a:solidFill>
              </a:rPr>
              <a:t>m </a:t>
            </a:r>
            <a:r>
              <a:rPr lang="pt-PT" dirty="0">
                <a:solidFill>
                  <a:srgbClr val="0000FF"/>
                </a:solidFill>
              </a:rPr>
              <a:t>direção à cabeça ou a parte superior de uma estrutura</a:t>
            </a:r>
            <a:r>
              <a:rPr lang="pt-PT" dirty="0"/>
              <a:t>. </a:t>
            </a:r>
            <a:endParaRPr lang="pt-PT" dirty="0" smtClean="0"/>
          </a:p>
          <a:p>
            <a:pPr marL="0" indent="0">
              <a:buNone/>
            </a:pPr>
            <a:r>
              <a:rPr lang="pt-PT" dirty="0" smtClean="0"/>
              <a:t>Ex.: </a:t>
            </a:r>
            <a:r>
              <a:rPr lang="pt-PT" dirty="0"/>
              <a:t>o</a:t>
            </a:r>
            <a:r>
              <a:rPr lang="pt-PT" dirty="0" smtClean="0"/>
              <a:t> </a:t>
            </a:r>
            <a:r>
              <a:rPr lang="pt-PT" dirty="0"/>
              <a:t>coração é superior 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ao </a:t>
            </a:r>
            <a:r>
              <a:rPr lang="pt-PT" dirty="0"/>
              <a:t>fígado. </a:t>
            </a:r>
          </a:p>
        </p:txBody>
      </p:sp>
      <p:sp>
        <p:nvSpPr>
          <p:cNvPr id="4" name="Up Arrow 3"/>
          <p:cNvSpPr/>
          <p:nvPr/>
        </p:nvSpPr>
        <p:spPr>
          <a:xfrm>
            <a:off x="4132731" y="2555637"/>
            <a:ext cx="747057" cy="194016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6" descr="20143772_VD_F7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31" y="1923924"/>
            <a:ext cx="3810000" cy="387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5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31" y="410414"/>
            <a:ext cx="8686800" cy="1143000"/>
          </a:xfrm>
        </p:spPr>
        <p:txBody>
          <a:bodyPr>
            <a:noAutofit/>
          </a:bodyPr>
          <a:lstStyle/>
          <a:p>
            <a:r>
              <a:rPr lang="pt-PT" sz="3200" dirty="0" smtClean="0">
                <a:solidFill>
                  <a:srgbClr val="0000FF"/>
                </a:solidFill>
              </a:rPr>
              <a:t>Direções anatómicas do corpo humano: </a:t>
            </a:r>
            <a:br>
              <a:rPr lang="pt-PT" sz="3200" dirty="0" smtClean="0">
                <a:solidFill>
                  <a:srgbClr val="0000FF"/>
                </a:solidFill>
              </a:rPr>
            </a:br>
            <a:r>
              <a:rPr lang="pt-PT" sz="3600" b="1" dirty="0" smtClean="0">
                <a:solidFill>
                  <a:srgbClr val="0000FF"/>
                </a:solidFill>
              </a:rPr>
              <a:t>inferior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123025" y="2373658"/>
            <a:ext cx="3598168" cy="2515997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solidFill>
                  <a:schemeClr val="accent6">
                    <a:lumMod val="75000"/>
                  </a:schemeClr>
                </a:solidFill>
              </a:rPr>
              <a:t>Direção anatómica </a:t>
            </a: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inferior: </a:t>
            </a:r>
            <a:r>
              <a:rPr lang="pt-PT" dirty="0">
                <a:solidFill>
                  <a:srgbClr val="0000FF"/>
                </a:solidFill>
              </a:rPr>
              <a:t>e</a:t>
            </a:r>
            <a:r>
              <a:rPr lang="pt-PT" dirty="0" smtClean="0">
                <a:solidFill>
                  <a:srgbClr val="0000FF"/>
                </a:solidFill>
              </a:rPr>
              <a:t>m </a:t>
            </a:r>
            <a:r>
              <a:rPr lang="pt-PT" dirty="0">
                <a:solidFill>
                  <a:srgbClr val="0000FF"/>
                </a:solidFill>
              </a:rPr>
              <a:t>direção oposta à cabeça ou a parte inferior de uma estrutura</a:t>
            </a:r>
            <a:r>
              <a:rPr lang="pt-PT" dirty="0"/>
              <a:t>. </a:t>
            </a:r>
            <a:endParaRPr lang="pt-PT" dirty="0" smtClean="0"/>
          </a:p>
          <a:p>
            <a:pPr marL="0" indent="0">
              <a:buNone/>
            </a:pPr>
            <a:r>
              <a:rPr lang="pt-PT" dirty="0" smtClean="0"/>
              <a:t>Ex.: </a:t>
            </a:r>
            <a:r>
              <a:rPr lang="en-GB" dirty="0"/>
              <a:t>o</a:t>
            </a:r>
            <a:r>
              <a:rPr lang="en-GB" dirty="0" smtClean="0"/>
              <a:t> </a:t>
            </a:r>
            <a:r>
              <a:rPr lang="en-GB" dirty="0" err="1"/>
              <a:t>estômago</a:t>
            </a:r>
            <a:r>
              <a:rPr lang="en-GB" dirty="0"/>
              <a:t> </a:t>
            </a:r>
            <a:r>
              <a:rPr lang="en-GB" dirty="0" err="1"/>
              <a:t>é</a:t>
            </a:r>
            <a:r>
              <a:rPr lang="en-GB" dirty="0"/>
              <a:t> inferior </a:t>
            </a:r>
            <a:r>
              <a:rPr lang="en-GB" dirty="0" err="1"/>
              <a:t>aos</a:t>
            </a:r>
            <a:r>
              <a:rPr lang="en-GB" dirty="0"/>
              <a:t> </a:t>
            </a:r>
            <a:r>
              <a:rPr lang="en-GB" dirty="0" err="1"/>
              <a:t>pulmões</a:t>
            </a:r>
            <a:r>
              <a:rPr lang="en-GB" dirty="0"/>
              <a:t>.</a:t>
            </a:r>
            <a:r>
              <a:rPr lang="pt-PT" dirty="0"/>
              <a:t> </a:t>
            </a:r>
          </a:p>
        </p:txBody>
      </p:sp>
      <p:pic>
        <p:nvPicPr>
          <p:cNvPr id="8" name="Picture 7" descr="20143772_VD_F7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31" y="1923924"/>
            <a:ext cx="3810000" cy="3873252"/>
          </a:xfrm>
          <a:prstGeom prst="rect">
            <a:avLst/>
          </a:prstGeom>
        </p:spPr>
      </p:pic>
      <p:sp>
        <p:nvSpPr>
          <p:cNvPr id="9" name="Up Arrow 8"/>
          <p:cNvSpPr/>
          <p:nvPr/>
        </p:nvSpPr>
        <p:spPr>
          <a:xfrm rot="10800000">
            <a:off x="4132731" y="2555637"/>
            <a:ext cx="747057" cy="194016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274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92624" y="2174875"/>
            <a:ext cx="3927352" cy="1747901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solidFill>
                  <a:schemeClr val="accent6">
                    <a:lumMod val="75000"/>
                  </a:schemeClr>
                </a:solidFill>
              </a:rPr>
              <a:t>Direção anatómica </a:t>
            </a: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anterior: </a:t>
            </a:r>
            <a:r>
              <a:rPr lang="pt-PT" dirty="0">
                <a:solidFill>
                  <a:srgbClr val="0000FF"/>
                </a:solidFill>
              </a:rPr>
              <a:t>n</a:t>
            </a:r>
            <a:r>
              <a:rPr lang="pt-PT" dirty="0" smtClean="0">
                <a:solidFill>
                  <a:srgbClr val="0000FF"/>
                </a:solidFill>
              </a:rPr>
              <a:t>a </a:t>
            </a:r>
            <a:r>
              <a:rPr lang="pt-PT" dirty="0">
                <a:solidFill>
                  <a:srgbClr val="0000FF"/>
                </a:solidFill>
              </a:rPr>
              <a:t>frente do corpo</a:t>
            </a:r>
            <a:r>
              <a:rPr lang="pt-PT" dirty="0"/>
              <a:t>. </a:t>
            </a:r>
            <a:endParaRPr lang="pt-PT" dirty="0" smtClean="0"/>
          </a:p>
          <a:p>
            <a:pPr marL="0" indent="0">
              <a:buNone/>
            </a:pPr>
            <a:r>
              <a:rPr lang="pt-PT" dirty="0" smtClean="0"/>
              <a:t>Ex.: o </a:t>
            </a:r>
            <a:r>
              <a:rPr lang="pt-PT" dirty="0"/>
              <a:t>esterno é anterior 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ao </a:t>
            </a:r>
            <a:r>
              <a:rPr lang="pt-PT" dirty="0"/>
              <a:t>coração. </a:t>
            </a:r>
          </a:p>
        </p:txBody>
      </p:sp>
      <p:pic>
        <p:nvPicPr>
          <p:cNvPr id="4" name="Picture 3" descr="20143772_VD_F86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5"/>
          <a:stretch/>
        </p:blipFill>
        <p:spPr>
          <a:xfrm>
            <a:off x="2017058" y="1335741"/>
            <a:ext cx="2569882" cy="5486400"/>
          </a:xfrm>
          <a:prstGeom prst="rect">
            <a:avLst/>
          </a:prstGeom>
        </p:spPr>
      </p:pic>
      <p:sp>
        <p:nvSpPr>
          <p:cNvPr id="8" name="Up Arrow 7"/>
          <p:cNvSpPr/>
          <p:nvPr/>
        </p:nvSpPr>
        <p:spPr>
          <a:xfrm rot="8088832">
            <a:off x="1643529" y="3287755"/>
            <a:ext cx="747057" cy="194016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31" y="421927"/>
            <a:ext cx="8686800" cy="1143000"/>
          </a:xfrm>
        </p:spPr>
        <p:txBody>
          <a:bodyPr>
            <a:noAutofit/>
          </a:bodyPr>
          <a:lstStyle/>
          <a:p>
            <a:r>
              <a:rPr lang="pt-PT" sz="3200" dirty="0" smtClean="0">
                <a:solidFill>
                  <a:srgbClr val="0000FF"/>
                </a:solidFill>
              </a:rPr>
              <a:t>Direções anatómicas do corpo humano: </a:t>
            </a:r>
            <a:br>
              <a:rPr lang="pt-PT" sz="3200" dirty="0" smtClean="0">
                <a:solidFill>
                  <a:srgbClr val="0000FF"/>
                </a:solidFill>
              </a:rPr>
            </a:br>
            <a:r>
              <a:rPr lang="pt-PT" sz="3600" b="1" dirty="0" smtClean="0">
                <a:solidFill>
                  <a:srgbClr val="0000FF"/>
                </a:solidFill>
              </a:rPr>
              <a:t>anterior</a:t>
            </a:r>
            <a:endParaRPr lang="pt-PT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2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79788" y="2174875"/>
            <a:ext cx="4040188" cy="1857629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solidFill>
                  <a:schemeClr val="accent6">
                    <a:lumMod val="75000"/>
                  </a:schemeClr>
                </a:solidFill>
              </a:rPr>
              <a:t>Direção anatómica </a:t>
            </a: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posterior: </a:t>
            </a:r>
            <a:r>
              <a:rPr lang="pt-PT" dirty="0">
                <a:solidFill>
                  <a:srgbClr val="0000FF"/>
                </a:solidFill>
              </a:rPr>
              <a:t>n</a:t>
            </a:r>
            <a:r>
              <a:rPr lang="pt-PT" dirty="0" smtClean="0">
                <a:solidFill>
                  <a:srgbClr val="0000FF"/>
                </a:solidFill>
              </a:rPr>
              <a:t>o </a:t>
            </a:r>
            <a:r>
              <a:rPr lang="pt-PT" dirty="0">
                <a:solidFill>
                  <a:srgbClr val="0000FF"/>
                </a:solidFill>
              </a:rPr>
              <a:t>dorso do corpo</a:t>
            </a:r>
            <a:r>
              <a:rPr lang="pt-PT" dirty="0"/>
              <a:t>. </a:t>
            </a:r>
            <a:endParaRPr lang="pt-PT" dirty="0" smtClean="0"/>
          </a:p>
          <a:p>
            <a:pPr marL="0" indent="0">
              <a:buNone/>
            </a:pPr>
            <a:r>
              <a:rPr lang="pt-PT" dirty="0" smtClean="0"/>
              <a:t>Ex.: </a:t>
            </a:r>
            <a:r>
              <a:rPr lang="pt-PT" dirty="0"/>
              <a:t>o</a:t>
            </a:r>
            <a:r>
              <a:rPr lang="pt-PT" dirty="0" smtClean="0"/>
              <a:t> </a:t>
            </a:r>
            <a:r>
              <a:rPr lang="pt-PT" dirty="0"/>
              <a:t>esófago é posterior 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à </a:t>
            </a:r>
            <a:r>
              <a:rPr lang="pt-PT" dirty="0"/>
              <a:t>traqueia. </a:t>
            </a:r>
          </a:p>
        </p:txBody>
      </p:sp>
      <p:pic>
        <p:nvPicPr>
          <p:cNvPr id="8" name="Picture 7" descr="20143772_VD_F86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5"/>
          <a:stretch/>
        </p:blipFill>
        <p:spPr>
          <a:xfrm>
            <a:off x="2017058" y="1335741"/>
            <a:ext cx="2569882" cy="5486400"/>
          </a:xfrm>
          <a:prstGeom prst="rect">
            <a:avLst/>
          </a:prstGeom>
        </p:spPr>
      </p:pic>
      <p:sp>
        <p:nvSpPr>
          <p:cNvPr id="9" name="Up Arrow 8"/>
          <p:cNvSpPr/>
          <p:nvPr/>
        </p:nvSpPr>
        <p:spPr>
          <a:xfrm rot="18825891">
            <a:off x="1643529" y="3287755"/>
            <a:ext cx="747057" cy="1940163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31" y="421927"/>
            <a:ext cx="8686800" cy="1143000"/>
          </a:xfrm>
        </p:spPr>
        <p:txBody>
          <a:bodyPr>
            <a:noAutofit/>
          </a:bodyPr>
          <a:lstStyle/>
          <a:p>
            <a:r>
              <a:rPr lang="pt-PT" sz="3200" dirty="0" smtClean="0">
                <a:solidFill>
                  <a:srgbClr val="0000FF"/>
                </a:solidFill>
              </a:rPr>
              <a:t>Direções anatómicas do corpo humano: </a:t>
            </a:r>
            <a:br>
              <a:rPr lang="pt-PT" sz="3200" dirty="0" smtClean="0">
                <a:solidFill>
                  <a:srgbClr val="0000FF"/>
                </a:solidFill>
              </a:rPr>
            </a:br>
            <a:r>
              <a:rPr lang="pt-PT" sz="3600" b="1" dirty="0" smtClean="0">
                <a:solidFill>
                  <a:srgbClr val="0000FF"/>
                </a:solidFill>
              </a:rPr>
              <a:t>posterior</a:t>
            </a:r>
            <a:endParaRPr lang="pt-PT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7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O que são as cavidades corporais?</a:t>
            </a:r>
            <a:endParaRPr lang="pt-PT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-567765" y="2973990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239512" y="2174875"/>
            <a:ext cx="3680464" cy="2214245"/>
          </a:xfrm>
        </p:spPr>
        <p:txBody>
          <a:bodyPr/>
          <a:lstStyle/>
          <a:p>
            <a:pPr marL="0" indent="0">
              <a:buNone/>
            </a:pPr>
            <a:r>
              <a:rPr lang="pt-PT" dirty="0"/>
              <a:t>As </a:t>
            </a:r>
            <a:r>
              <a:rPr lang="pt-PT" b="1" dirty="0">
                <a:solidFill>
                  <a:srgbClr val="FF6600"/>
                </a:solidFill>
              </a:rPr>
              <a:t>cavidades</a:t>
            </a:r>
            <a:r>
              <a:rPr lang="pt-PT" dirty="0">
                <a:solidFill>
                  <a:srgbClr val="FF6600"/>
                </a:solidFill>
              </a:rPr>
              <a:t> </a:t>
            </a:r>
            <a:r>
              <a:rPr lang="pt-PT" dirty="0"/>
              <a:t>são os </a:t>
            </a:r>
            <a:r>
              <a:rPr lang="pt-PT" dirty="0">
                <a:solidFill>
                  <a:srgbClr val="0000FF"/>
                </a:solidFill>
              </a:rPr>
              <a:t>espaços internos que contêm, protegem, separam e sustentam </a:t>
            </a:r>
            <a:r>
              <a:rPr lang="pt-PT" dirty="0" smtClean="0">
                <a:solidFill>
                  <a:srgbClr val="0000FF"/>
                </a:solidFill>
              </a:rPr>
              <a:t/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os </a:t>
            </a:r>
            <a:r>
              <a:rPr lang="pt-PT" dirty="0">
                <a:solidFill>
                  <a:srgbClr val="0000FF"/>
                </a:solidFill>
              </a:rPr>
              <a:t>órgãos internos</a:t>
            </a:r>
            <a:r>
              <a:rPr lang="pt-PT" dirty="0"/>
              <a:t>. </a:t>
            </a:r>
            <a:endParaRPr lang="pt-PT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181" t="23530" r="9750"/>
          <a:stretch/>
        </p:blipFill>
        <p:spPr>
          <a:xfrm>
            <a:off x="1168400" y="1313208"/>
            <a:ext cx="3711388" cy="4603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8751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8170" r="18393"/>
          <a:stretch/>
        </p:blipFill>
        <p:spPr>
          <a:xfrm>
            <a:off x="0" y="0"/>
            <a:ext cx="27491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1623" y="-26092"/>
            <a:ext cx="6768353" cy="1143000"/>
          </a:xfrm>
        </p:spPr>
        <p:txBody>
          <a:bodyPr>
            <a:noAutofit/>
          </a:bodyPr>
          <a:lstStyle/>
          <a:p>
            <a:r>
              <a:rPr lang="pt-PT" sz="3600" b="1" dirty="0" smtClean="0">
                <a:solidFill>
                  <a:srgbClr val="0000FF"/>
                </a:solidFill>
              </a:rPr>
              <a:t>Quais são as cavidades corporais?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68073" y="1194537"/>
            <a:ext cx="3817624" cy="4602163"/>
          </a:xfrm>
        </p:spPr>
        <p:txBody>
          <a:bodyPr>
            <a:normAutofit fontScale="85000" lnSpcReduction="10000"/>
          </a:bodyPr>
          <a:lstStyle/>
          <a:p>
            <a:r>
              <a:rPr lang="pt-PT" dirty="0"/>
              <a:t>No corpo humano </a:t>
            </a:r>
            <a:r>
              <a:rPr lang="pt-PT" dirty="0" smtClean="0"/>
              <a:t>identificam-</a:t>
            </a:r>
            <a:br>
              <a:rPr lang="pt-PT" dirty="0" smtClean="0"/>
            </a:br>
            <a:r>
              <a:rPr lang="pt-PT" dirty="0" smtClean="0"/>
              <a:t>-se </a:t>
            </a:r>
            <a:r>
              <a:rPr lang="pt-PT" dirty="0"/>
              <a:t>as </a:t>
            </a:r>
            <a:r>
              <a:rPr lang="pt-PT" b="1" dirty="0">
                <a:solidFill>
                  <a:srgbClr val="FF6600"/>
                </a:solidFill>
              </a:rPr>
              <a:t>cavidades </a:t>
            </a:r>
            <a:r>
              <a:rPr lang="pt-PT" dirty="0">
                <a:solidFill>
                  <a:srgbClr val="0000FF"/>
                </a:solidFill>
              </a:rPr>
              <a:t>craniana, </a:t>
            </a:r>
            <a:r>
              <a:rPr lang="pt-PT" dirty="0" smtClean="0">
                <a:solidFill>
                  <a:srgbClr val="0000FF"/>
                </a:solidFill>
              </a:rPr>
              <a:t>espinhal</a:t>
            </a:r>
            <a:r>
              <a:rPr lang="pt-PT" dirty="0">
                <a:solidFill>
                  <a:srgbClr val="0000FF"/>
                </a:solidFill>
              </a:rPr>
              <a:t>, torácica, abdominal </a:t>
            </a:r>
            <a:r>
              <a:rPr lang="pt-PT" dirty="0" smtClean="0">
                <a:solidFill>
                  <a:srgbClr val="0000FF"/>
                </a:solidFill>
              </a:rPr>
              <a:t/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/>
              <a:t>e</a:t>
            </a:r>
            <a:r>
              <a:rPr lang="pt-PT" dirty="0" smtClean="0">
                <a:solidFill>
                  <a:srgbClr val="0000FF"/>
                </a:solidFill>
              </a:rPr>
              <a:t> </a:t>
            </a:r>
            <a:r>
              <a:rPr lang="pt-PT" dirty="0" smtClean="0">
                <a:solidFill>
                  <a:srgbClr val="0000FF"/>
                </a:solidFill>
              </a:rPr>
              <a:t>pélvica.</a:t>
            </a:r>
            <a:endParaRPr lang="pt-PT" dirty="0" smtClean="0">
              <a:solidFill>
                <a:srgbClr val="0000FF"/>
              </a:solidFill>
            </a:endParaRPr>
          </a:p>
          <a:p>
            <a:r>
              <a:rPr lang="pt-PT" dirty="0"/>
              <a:t>O </a:t>
            </a:r>
            <a:r>
              <a:rPr lang="pt-PT" b="1" dirty="0"/>
              <a:t>tronco</a:t>
            </a:r>
            <a:r>
              <a:rPr lang="pt-PT" dirty="0"/>
              <a:t> tem três grandes cavidades corporais: </a:t>
            </a:r>
            <a:r>
              <a:rPr lang="pt-PT" dirty="0">
                <a:solidFill>
                  <a:srgbClr val="0000FF"/>
                </a:solidFill>
              </a:rPr>
              <a:t>torácica</a:t>
            </a:r>
            <a:r>
              <a:rPr lang="pt-PT" dirty="0"/>
              <a:t>, </a:t>
            </a:r>
            <a:r>
              <a:rPr lang="pt-PT" dirty="0">
                <a:solidFill>
                  <a:srgbClr val="0000FF"/>
                </a:solidFill>
              </a:rPr>
              <a:t>abdominal</a:t>
            </a:r>
            <a:r>
              <a:rPr lang="pt-PT" dirty="0"/>
              <a:t> e </a:t>
            </a:r>
            <a:r>
              <a:rPr lang="pt-PT" dirty="0">
                <a:solidFill>
                  <a:srgbClr val="0000FF"/>
                </a:solidFill>
              </a:rPr>
              <a:t>pélvica</a:t>
            </a:r>
            <a:r>
              <a:rPr lang="pt-PT" dirty="0"/>
              <a:t>. </a:t>
            </a:r>
            <a:endParaRPr lang="pt-PT" dirty="0" smtClean="0"/>
          </a:p>
          <a:p>
            <a:r>
              <a:rPr lang="pt-PT" dirty="0" smtClean="0"/>
              <a:t>As </a:t>
            </a:r>
            <a:r>
              <a:rPr lang="pt-PT" dirty="0"/>
              <a:t>cavidades </a:t>
            </a:r>
            <a:r>
              <a:rPr lang="pt-PT" dirty="0">
                <a:solidFill>
                  <a:srgbClr val="0000FF"/>
                </a:solidFill>
              </a:rPr>
              <a:t>craniana</a:t>
            </a:r>
            <a:r>
              <a:rPr lang="pt-PT" dirty="0"/>
              <a:t> e </a:t>
            </a:r>
            <a:r>
              <a:rPr lang="pt-PT" dirty="0" smtClean="0">
                <a:solidFill>
                  <a:srgbClr val="0000FF"/>
                </a:solidFill>
              </a:rPr>
              <a:t>espinhal</a:t>
            </a:r>
            <a:r>
              <a:rPr lang="pt-PT" dirty="0" smtClean="0"/>
              <a:t> </a:t>
            </a:r>
            <a:r>
              <a:rPr lang="pt-PT" dirty="0"/>
              <a:t>localizam-se na </a:t>
            </a:r>
            <a:r>
              <a:rPr lang="pt-PT" b="1" dirty="0"/>
              <a:t>zona posterior </a:t>
            </a:r>
            <a:r>
              <a:rPr lang="pt-PT" dirty="0"/>
              <a:t>do corpo </a:t>
            </a:r>
            <a:r>
              <a:rPr lang="pt-PT" dirty="0" smtClean="0"/>
              <a:t>humano</a:t>
            </a:r>
          </a:p>
          <a:p>
            <a:r>
              <a:rPr lang="pt-PT" dirty="0" smtClean="0"/>
              <a:t>No </a:t>
            </a:r>
            <a:r>
              <a:rPr lang="pt-PT" dirty="0"/>
              <a:t>corpo humano, além das cavidades que abrem para o </a:t>
            </a:r>
            <a:r>
              <a:rPr lang="pt-PT" dirty="0" smtClean="0"/>
              <a:t>exterior, </a:t>
            </a:r>
            <a:r>
              <a:rPr lang="pt-PT" dirty="0"/>
              <a:t>como, por exemplo, 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a </a:t>
            </a:r>
            <a:r>
              <a:rPr lang="pt-PT" dirty="0"/>
              <a:t>nasal, existem </a:t>
            </a:r>
            <a:r>
              <a:rPr lang="pt-PT" dirty="0">
                <a:solidFill>
                  <a:srgbClr val="0000FF"/>
                </a:solidFill>
              </a:rPr>
              <a:t>cavidades</a:t>
            </a:r>
            <a:r>
              <a:rPr lang="pt-PT" dirty="0"/>
              <a:t> 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que </a:t>
            </a:r>
            <a:r>
              <a:rPr lang="pt-PT" dirty="0"/>
              <a:t>são </a:t>
            </a:r>
            <a:r>
              <a:rPr lang="pt-PT" dirty="0">
                <a:solidFill>
                  <a:srgbClr val="0000FF"/>
                </a:solidFill>
              </a:rPr>
              <a:t>internas</a:t>
            </a:r>
            <a:r>
              <a:rPr lang="pt-PT" dirty="0" smtClean="0"/>
              <a:t>.</a:t>
            </a:r>
          </a:p>
          <a:p>
            <a:endParaRPr lang="pt-P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622" t="54701" r="12650" b="4238"/>
          <a:stretch/>
        </p:blipFill>
        <p:spPr>
          <a:xfrm>
            <a:off x="1907782" y="4121990"/>
            <a:ext cx="1896674" cy="12998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6968" t="25490" r="12946" b="40087"/>
          <a:stretch/>
        </p:blipFill>
        <p:spPr>
          <a:xfrm>
            <a:off x="2689364" y="2696041"/>
            <a:ext cx="2230184" cy="15454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34313" t="49972" r="38726" b="2780"/>
          <a:stretch/>
        </p:blipFill>
        <p:spPr>
          <a:xfrm>
            <a:off x="2287165" y="1181285"/>
            <a:ext cx="1517291" cy="17471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947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3200" dirty="0" smtClean="0">
                <a:solidFill>
                  <a:srgbClr val="0000FF"/>
                </a:solidFill>
              </a:rPr>
              <a:t>Cavidades corporais: </a:t>
            </a:r>
            <a:r>
              <a:rPr lang="pt-PT" sz="3600" b="1" dirty="0" smtClean="0">
                <a:solidFill>
                  <a:srgbClr val="0000FF"/>
                </a:solidFill>
              </a:rPr>
              <a:t>cavidade craniana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79788" y="3101228"/>
            <a:ext cx="4040188" cy="798419"/>
          </a:xfrm>
        </p:spPr>
        <p:txBody>
          <a:bodyPr>
            <a:normAutofit/>
          </a:bodyPr>
          <a:lstStyle/>
          <a:p>
            <a:r>
              <a:rPr lang="en-GB" sz="2800" dirty="0" err="1"/>
              <a:t>Contém</a:t>
            </a:r>
            <a:r>
              <a:rPr lang="en-GB" sz="2800" dirty="0"/>
              <a:t> o </a:t>
            </a:r>
            <a:r>
              <a:rPr lang="en-GB" sz="2800" b="1" dirty="0" err="1">
                <a:solidFill>
                  <a:srgbClr val="FF6600"/>
                </a:solidFill>
              </a:rPr>
              <a:t>encéfalo</a:t>
            </a:r>
            <a:r>
              <a:rPr lang="en-GB" sz="2800" dirty="0"/>
              <a:t>.</a:t>
            </a:r>
            <a:r>
              <a:rPr lang="pt-PT" sz="2800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751" t="12529" r="12892" b="20013"/>
          <a:stretch/>
        </p:blipFill>
        <p:spPr>
          <a:xfrm>
            <a:off x="-1" y="1778001"/>
            <a:ext cx="4656667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6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3200" dirty="0" smtClean="0">
                <a:solidFill>
                  <a:srgbClr val="0000FF"/>
                </a:solidFill>
              </a:rPr>
              <a:t>Cavidades corporais: </a:t>
            </a:r>
            <a:r>
              <a:rPr lang="pt-PT" sz="3600" b="1" dirty="0" smtClean="0">
                <a:solidFill>
                  <a:srgbClr val="0000FF"/>
                </a:solidFill>
              </a:rPr>
              <a:t>cavidade espinhal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79788" y="2715330"/>
            <a:ext cx="4040188" cy="1180353"/>
          </a:xfrm>
        </p:spPr>
        <p:txBody>
          <a:bodyPr>
            <a:normAutofit/>
          </a:bodyPr>
          <a:lstStyle/>
          <a:p>
            <a:r>
              <a:rPr lang="pt-PT" sz="2800" dirty="0"/>
              <a:t>Contém a </a:t>
            </a:r>
            <a:r>
              <a:rPr lang="pt-PT" sz="2800" b="1" dirty="0">
                <a:solidFill>
                  <a:srgbClr val="FF6600"/>
                </a:solidFill>
              </a:rPr>
              <a:t>medula espinhal </a:t>
            </a:r>
            <a:r>
              <a:rPr lang="pt-PT" sz="2800" dirty="0"/>
              <a:t>ou </a:t>
            </a:r>
            <a:r>
              <a:rPr lang="pt-PT" sz="2800" b="1" dirty="0" smtClean="0">
                <a:solidFill>
                  <a:srgbClr val="FF6600"/>
                </a:solidFill>
              </a:rPr>
              <a:t>espinal</a:t>
            </a:r>
            <a:r>
              <a:rPr lang="pt-PT" sz="2800" dirty="0"/>
              <a:t>. </a:t>
            </a:r>
            <a:endParaRPr lang="pt-PT" sz="2800" dirty="0" smtClean="0"/>
          </a:p>
          <a:p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4157" t="51460"/>
          <a:stretch/>
        </p:blipFill>
        <p:spPr>
          <a:xfrm>
            <a:off x="0" y="1600407"/>
            <a:ext cx="4835091" cy="525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0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40" y="28759"/>
            <a:ext cx="8229600" cy="1143000"/>
          </a:xfrm>
        </p:spPr>
        <p:txBody>
          <a:bodyPr>
            <a:noAutofit/>
          </a:bodyPr>
          <a:lstStyle/>
          <a:p>
            <a:r>
              <a:rPr lang="pt-PT" sz="3200" dirty="0" smtClean="0">
                <a:solidFill>
                  <a:srgbClr val="0000FF"/>
                </a:solidFill>
              </a:rPr>
              <a:t>Cavidades corporais: </a:t>
            </a:r>
            <a:r>
              <a:rPr lang="pt-PT" sz="3600" b="1" dirty="0" smtClean="0">
                <a:solidFill>
                  <a:srgbClr val="0000FF"/>
                </a:solidFill>
              </a:rPr>
              <a:t>cavidade torácica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102352" y="2174875"/>
            <a:ext cx="3817624" cy="3951288"/>
          </a:xfrm>
        </p:spPr>
        <p:txBody>
          <a:bodyPr/>
          <a:lstStyle/>
          <a:p>
            <a:r>
              <a:rPr lang="pt-PT" dirty="0"/>
              <a:t>Encontra-se </a:t>
            </a:r>
            <a:r>
              <a:rPr lang="pt-PT" dirty="0">
                <a:solidFill>
                  <a:srgbClr val="0000FF"/>
                </a:solidFill>
              </a:rPr>
              <a:t>separada da cavidade abdominal pelo diafragma</a:t>
            </a:r>
            <a:r>
              <a:rPr lang="pt-PT" dirty="0"/>
              <a:t>. </a:t>
            </a:r>
            <a:endParaRPr lang="pt-PT" dirty="0" smtClean="0"/>
          </a:p>
          <a:p>
            <a:r>
              <a:rPr lang="pt-PT" dirty="0" smtClean="0"/>
              <a:t>Contém </a:t>
            </a:r>
            <a:r>
              <a:rPr lang="pt-PT" b="1" dirty="0">
                <a:solidFill>
                  <a:srgbClr val="FF6600"/>
                </a:solidFill>
              </a:rPr>
              <a:t>os pulmões, </a:t>
            </a:r>
            <a:r>
              <a:rPr lang="pt-PT" b="1" dirty="0" smtClean="0">
                <a:solidFill>
                  <a:srgbClr val="FF6600"/>
                </a:solidFill>
              </a:rPr>
              <a:t/>
            </a:r>
            <a:br>
              <a:rPr lang="pt-PT" b="1" dirty="0" smtClean="0">
                <a:solidFill>
                  <a:srgbClr val="FF6600"/>
                </a:solidFill>
              </a:rPr>
            </a:br>
            <a:r>
              <a:rPr lang="pt-PT" b="1" dirty="0" smtClean="0">
                <a:solidFill>
                  <a:srgbClr val="FF6600"/>
                </a:solidFill>
              </a:rPr>
              <a:t>o </a:t>
            </a:r>
            <a:r>
              <a:rPr lang="pt-PT" b="1" dirty="0">
                <a:solidFill>
                  <a:srgbClr val="FF6600"/>
                </a:solidFill>
              </a:rPr>
              <a:t>coração, o timo, o esófago, a traqueia e muitos vasos sanguíneos</a:t>
            </a:r>
            <a:r>
              <a:rPr lang="pt-PT" dirty="0"/>
              <a:t>. </a:t>
            </a:r>
            <a:endParaRPr lang="pt-PT" dirty="0" smtClean="0"/>
          </a:p>
          <a:p>
            <a:endParaRPr lang="pt-P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1195295"/>
            <a:ext cx="4538688" cy="56627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509" t="22440" r="21322" b="43137"/>
          <a:stretch/>
        </p:blipFill>
        <p:spPr>
          <a:xfrm>
            <a:off x="821158" y="2808610"/>
            <a:ext cx="4067594" cy="3003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215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888" y="52295"/>
            <a:ext cx="8229600" cy="1143000"/>
          </a:xfrm>
        </p:spPr>
        <p:txBody>
          <a:bodyPr>
            <a:noAutofit/>
          </a:bodyPr>
          <a:lstStyle/>
          <a:p>
            <a:r>
              <a:rPr lang="pt-PT" sz="3200" dirty="0" smtClean="0">
                <a:solidFill>
                  <a:srgbClr val="0000FF"/>
                </a:solidFill>
              </a:rPr>
              <a:t>Cavidades corporais: </a:t>
            </a:r>
            <a:r>
              <a:rPr lang="pt-PT" sz="3600" b="1" dirty="0" smtClean="0">
                <a:solidFill>
                  <a:srgbClr val="0000FF"/>
                </a:solidFill>
              </a:rPr>
              <a:t>cavidade abdominal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30651" y="1752842"/>
            <a:ext cx="3722837" cy="1575360"/>
          </a:xfrm>
        </p:spPr>
        <p:txBody>
          <a:bodyPr>
            <a:normAutofit fontScale="92500" lnSpcReduction="10000"/>
          </a:bodyPr>
          <a:lstStyle/>
          <a:p>
            <a:r>
              <a:rPr lang="pt-PT" sz="2800" dirty="0"/>
              <a:t>Contém o </a:t>
            </a:r>
            <a:r>
              <a:rPr lang="pt-PT" sz="2800" b="1" dirty="0">
                <a:solidFill>
                  <a:srgbClr val="FF6600"/>
                </a:solidFill>
              </a:rPr>
              <a:t>estômago, </a:t>
            </a:r>
            <a:r>
              <a:rPr lang="pt-PT" sz="2800" b="1" dirty="0" smtClean="0">
                <a:solidFill>
                  <a:srgbClr val="FF6600"/>
                </a:solidFill>
              </a:rPr>
              <a:t/>
            </a:r>
            <a:br>
              <a:rPr lang="pt-PT" sz="2800" b="1" dirty="0" smtClean="0">
                <a:solidFill>
                  <a:srgbClr val="FF6600"/>
                </a:solidFill>
              </a:rPr>
            </a:br>
            <a:r>
              <a:rPr lang="pt-PT" sz="2800" b="1" dirty="0" smtClean="0">
                <a:solidFill>
                  <a:srgbClr val="FF6600"/>
                </a:solidFill>
              </a:rPr>
              <a:t>os intestinos</a:t>
            </a:r>
            <a:r>
              <a:rPr lang="pt-PT" sz="2800" b="1" dirty="0">
                <a:solidFill>
                  <a:srgbClr val="FF6600"/>
                </a:solidFill>
              </a:rPr>
              <a:t>, </a:t>
            </a:r>
            <a:r>
              <a:rPr lang="pt-PT" sz="2800" b="1" dirty="0" smtClean="0">
                <a:solidFill>
                  <a:srgbClr val="FF6600"/>
                </a:solidFill>
              </a:rPr>
              <a:t>o fígado</a:t>
            </a:r>
            <a:r>
              <a:rPr lang="pt-PT" sz="2800" b="1" dirty="0">
                <a:solidFill>
                  <a:srgbClr val="FF6600"/>
                </a:solidFill>
              </a:rPr>
              <a:t>, </a:t>
            </a:r>
            <a:r>
              <a:rPr lang="pt-PT" sz="2800" b="1" dirty="0" smtClean="0">
                <a:solidFill>
                  <a:srgbClr val="FF6600"/>
                </a:solidFill>
              </a:rPr>
              <a:t>o baço</a:t>
            </a:r>
            <a:r>
              <a:rPr lang="pt-PT" sz="2800" b="1" dirty="0">
                <a:solidFill>
                  <a:srgbClr val="FF6600"/>
                </a:solidFill>
              </a:rPr>
              <a:t>, </a:t>
            </a:r>
            <a:r>
              <a:rPr lang="pt-PT" sz="2800" b="1" dirty="0" smtClean="0">
                <a:solidFill>
                  <a:srgbClr val="FF6600"/>
                </a:solidFill>
              </a:rPr>
              <a:t>o pâncreas </a:t>
            </a:r>
            <a:br>
              <a:rPr lang="pt-PT" sz="2800" b="1" dirty="0" smtClean="0">
                <a:solidFill>
                  <a:srgbClr val="FF6600"/>
                </a:solidFill>
              </a:rPr>
            </a:br>
            <a:r>
              <a:rPr lang="pt-PT" sz="2800" b="1" dirty="0" smtClean="0">
                <a:solidFill>
                  <a:srgbClr val="FF6600"/>
                </a:solidFill>
              </a:rPr>
              <a:t>e os rins</a:t>
            </a:r>
            <a:r>
              <a:rPr lang="pt-PT" sz="2800" dirty="0"/>
              <a:t>. </a:t>
            </a:r>
            <a:endParaRPr lang="pt-PT" sz="2800" dirty="0" smtClean="0"/>
          </a:p>
          <a:p>
            <a:endParaRPr lang="pt-PT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1195295"/>
            <a:ext cx="4538688" cy="56627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0936" t="54978" r="20895" b="2475"/>
          <a:stretch/>
        </p:blipFill>
        <p:spPr>
          <a:xfrm>
            <a:off x="1490526" y="3344614"/>
            <a:ext cx="3604416" cy="3289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326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1195295"/>
            <a:ext cx="4538688" cy="56627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576"/>
            <a:ext cx="8229600" cy="1143000"/>
          </a:xfrm>
        </p:spPr>
        <p:txBody>
          <a:bodyPr>
            <a:noAutofit/>
          </a:bodyPr>
          <a:lstStyle/>
          <a:p>
            <a:r>
              <a:rPr lang="pt-PT" sz="3200" dirty="0" smtClean="0">
                <a:solidFill>
                  <a:srgbClr val="0000FF"/>
                </a:solidFill>
              </a:rPr>
              <a:t>Cavidades corporais: </a:t>
            </a:r>
            <a:r>
              <a:rPr lang="pt-PT" sz="3600" b="1" dirty="0" smtClean="0">
                <a:solidFill>
                  <a:srgbClr val="0000FF"/>
                </a:solidFill>
              </a:rPr>
              <a:t>cavidade pélvica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66596" y="1777002"/>
            <a:ext cx="3735328" cy="1859243"/>
          </a:xfrm>
        </p:spPr>
        <p:txBody>
          <a:bodyPr>
            <a:normAutofit/>
          </a:bodyPr>
          <a:lstStyle/>
          <a:p>
            <a:r>
              <a:rPr lang="pt-PT" sz="2800" dirty="0"/>
              <a:t>Contém a </a:t>
            </a:r>
            <a:r>
              <a:rPr lang="pt-PT" sz="2800" b="1" dirty="0">
                <a:solidFill>
                  <a:srgbClr val="FF6600"/>
                </a:solidFill>
              </a:rPr>
              <a:t>bexiga, </a:t>
            </a:r>
            <a:r>
              <a:rPr lang="pt-PT" sz="2800" b="1" dirty="0" smtClean="0">
                <a:solidFill>
                  <a:srgbClr val="FF6600"/>
                </a:solidFill>
              </a:rPr>
              <a:t/>
            </a:r>
            <a:br>
              <a:rPr lang="pt-PT" sz="2800" b="1" dirty="0" smtClean="0">
                <a:solidFill>
                  <a:srgbClr val="FF6600"/>
                </a:solidFill>
              </a:rPr>
            </a:br>
            <a:r>
              <a:rPr lang="pt-PT" sz="2800" b="1" dirty="0" smtClean="0">
                <a:solidFill>
                  <a:srgbClr val="FF6600"/>
                </a:solidFill>
              </a:rPr>
              <a:t>os </a:t>
            </a:r>
            <a:r>
              <a:rPr lang="pt-PT" sz="2800" b="1" dirty="0">
                <a:solidFill>
                  <a:srgbClr val="FF6600"/>
                </a:solidFill>
              </a:rPr>
              <a:t>órgãos reprodutores e parte do intestino grosso</a:t>
            </a:r>
            <a:r>
              <a:rPr lang="pt-PT" sz="2800" dirty="0"/>
              <a:t>. </a:t>
            </a:r>
            <a:endParaRPr lang="pt-PT" sz="2800" dirty="0" smtClean="0"/>
          </a:p>
          <a:p>
            <a:endParaRPr lang="pt-P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853" t="31262" r="22386" b="10538"/>
          <a:stretch/>
        </p:blipFill>
        <p:spPr>
          <a:xfrm>
            <a:off x="1987175" y="3638040"/>
            <a:ext cx="3122707" cy="2682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405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20143772_VD_F7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6434"/>
            <a:ext cx="2861566" cy="286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Que níveis de organização biológica </a:t>
            </a:r>
            <a:br>
              <a:rPr lang="pt-PT" sz="3600" dirty="0" smtClean="0">
                <a:solidFill>
                  <a:srgbClr val="0000FF"/>
                </a:solidFill>
              </a:rPr>
            </a:br>
            <a:r>
              <a:rPr lang="pt-PT" sz="3600" dirty="0" smtClean="0">
                <a:solidFill>
                  <a:srgbClr val="0000FF"/>
                </a:solidFill>
              </a:rPr>
              <a:t>se podem considerar no corpo humano?</a:t>
            </a:r>
            <a:endParaRPr lang="pt-PT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14990" y="1731087"/>
            <a:ext cx="4040188" cy="3341156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pt-PT" sz="2000" b="1" dirty="0" smtClean="0">
                <a:solidFill>
                  <a:srgbClr val="FF0000"/>
                </a:solidFill>
              </a:rPr>
              <a:t>Nível químico:</a:t>
            </a:r>
          </a:p>
          <a:p>
            <a:pPr>
              <a:lnSpc>
                <a:spcPct val="120000"/>
              </a:lnSpc>
              <a:buFont typeface="Wingdings" charset="2"/>
              <a:buChar char="ü"/>
            </a:pPr>
            <a:r>
              <a:rPr lang="pt-PT" sz="2000" dirty="0" smtClean="0"/>
              <a:t> Inclui </a:t>
            </a:r>
            <a:r>
              <a:rPr lang="pt-PT" sz="2000" dirty="0"/>
              <a:t>os </a:t>
            </a:r>
            <a:r>
              <a:rPr lang="pt-PT" sz="2000" b="1" dirty="0" smtClean="0">
                <a:solidFill>
                  <a:srgbClr val="0000FF"/>
                </a:solidFill>
              </a:rPr>
              <a:t>átomos</a:t>
            </a:r>
            <a:r>
              <a:rPr lang="pt-PT" sz="2000" dirty="0" smtClean="0"/>
              <a:t>, </a:t>
            </a:r>
            <a:r>
              <a:rPr lang="pt-PT" sz="2000" dirty="0"/>
              <a:t>que são </a:t>
            </a:r>
            <a:r>
              <a:rPr lang="pt-PT" sz="2000" dirty="0" smtClean="0"/>
              <a:t/>
            </a:r>
            <a:br>
              <a:rPr lang="pt-PT" sz="2000" dirty="0" smtClean="0"/>
            </a:br>
            <a:r>
              <a:rPr lang="pt-PT" sz="2000" dirty="0" smtClean="0"/>
              <a:t>o </a:t>
            </a:r>
            <a:r>
              <a:rPr lang="pt-PT" sz="2000" dirty="0"/>
              <a:t>nível mais simples de organização </a:t>
            </a:r>
            <a:r>
              <a:rPr lang="pt-PT" sz="2000" dirty="0" smtClean="0"/>
              <a:t>biológica, </a:t>
            </a:r>
            <a:br>
              <a:rPr lang="pt-PT" sz="2000" dirty="0" smtClean="0"/>
            </a:br>
            <a:r>
              <a:rPr lang="pt-PT" sz="2000" dirty="0" smtClean="0"/>
              <a:t>e </a:t>
            </a:r>
            <a:r>
              <a:rPr lang="pt-PT" sz="2000" dirty="0"/>
              <a:t>as </a:t>
            </a:r>
            <a:r>
              <a:rPr lang="pt-PT" sz="2000" b="1" dirty="0">
                <a:solidFill>
                  <a:srgbClr val="0000FF"/>
                </a:solidFill>
              </a:rPr>
              <a:t>moléculas</a:t>
            </a:r>
            <a:r>
              <a:rPr lang="pt-PT" sz="2000" dirty="0"/>
              <a:t>, conjunto </a:t>
            </a:r>
            <a:r>
              <a:rPr lang="pt-PT" sz="2000" dirty="0" smtClean="0"/>
              <a:t/>
            </a:r>
            <a:br>
              <a:rPr lang="pt-PT" sz="2000" dirty="0" smtClean="0"/>
            </a:br>
            <a:r>
              <a:rPr lang="pt-PT" sz="2000" dirty="0" smtClean="0"/>
              <a:t>de </a:t>
            </a:r>
            <a:r>
              <a:rPr lang="pt-PT" sz="2000" dirty="0"/>
              <a:t>átomos ligados entre si. </a:t>
            </a:r>
          </a:p>
          <a:p>
            <a:pPr>
              <a:lnSpc>
                <a:spcPct val="120000"/>
              </a:lnSpc>
              <a:buFont typeface="Wingdings" charset="2"/>
              <a:buChar char="ü"/>
            </a:pPr>
            <a:r>
              <a:rPr lang="pt-PT" sz="2000" dirty="0" smtClean="0"/>
              <a:t>Os </a:t>
            </a:r>
            <a:r>
              <a:rPr lang="pt-PT" sz="2000" b="1" dirty="0"/>
              <a:t>elementos químicos</a:t>
            </a:r>
            <a:r>
              <a:rPr lang="pt-PT" sz="2000" dirty="0"/>
              <a:t> mais abundantes no corpo humano são o </a:t>
            </a:r>
            <a:r>
              <a:rPr lang="pt-PT" sz="2000" dirty="0">
                <a:solidFill>
                  <a:srgbClr val="0000FF"/>
                </a:solidFill>
              </a:rPr>
              <a:t>hidrogénio, o oxigénio, </a:t>
            </a:r>
            <a:r>
              <a:rPr lang="pt-PT" sz="2000" dirty="0" smtClean="0">
                <a:solidFill>
                  <a:srgbClr val="0000FF"/>
                </a:solidFill>
              </a:rPr>
              <a:t/>
            </a:r>
            <a:br>
              <a:rPr lang="pt-PT" sz="2000" dirty="0" smtClean="0">
                <a:solidFill>
                  <a:srgbClr val="0000FF"/>
                </a:solidFill>
              </a:rPr>
            </a:br>
            <a:r>
              <a:rPr lang="pt-PT" sz="2000" dirty="0" smtClean="0">
                <a:solidFill>
                  <a:srgbClr val="0000FF"/>
                </a:solidFill>
              </a:rPr>
              <a:t>o </a:t>
            </a:r>
            <a:r>
              <a:rPr lang="pt-PT" sz="2000" dirty="0">
                <a:solidFill>
                  <a:srgbClr val="0000FF"/>
                </a:solidFill>
              </a:rPr>
              <a:t>carbono e o azoto</a:t>
            </a:r>
            <a:r>
              <a:rPr lang="pt-PT" sz="2000" dirty="0"/>
              <a:t>.</a:t>
            </a:r>
          </a:p>
          <a:p>
            <a:pPr>
              <a:buFontTx/>
              <a:buChar char="-"/>
            </a:pPr>
            <a:endParaRPr lang="pt-PT" sz="2000" dirty="0"/>
          </a:p>
        </p:txBody>
      </p:sp>
      <p:pic>
        <p:nvPicPr>
          <p:cNvPr id="8" name="Picture 7" descr="20143772_VD_F867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26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20947" y="4532854"/>
            <a:ext cx="1483658" cy="1483658"/>
          </a:xfrm>
          <a:prstGeom prst="rect">
            <a:avLst/>
          </a:prstGeom>
        </p:spPr>
      </p:pic>
      <p:pic>
        <p:nvPicPr>
          <p:cNvPr id="9" name="Picture 8" descr="20143772_VD_F69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94" y="3982181"/>
            <a:ext cx="807731" cy="808520"/>
          </a:xfrm>
          <a:prstGeom prst="rect">
            <a:avLst/>
          </a:prstGeom>
        </p:spPr>
      </p:pic>
      <p:sp>
        <p:nvSpPr>
          <p:cNvPr id="11" name="Content Placeholder 5"/>
          <p:cNvSpPr>
            <a:spLocks noGrp="1"/>
          </p:cNvSpPr>
          <p:nvPr>
            <p:ph sz="half" idx="2"/>
          </p:nvPr>
        </p:nvSpPr>
        <p:spPr>
          <a:xfrm>
            <a:off x="302381" y="1573254"/>
            <a:ext cx="3931689" cy="225331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pt-PT" sz="1600" dirty="0"/>
              <a:t>O </a:t>
            </a:r>
            <a:r>
              <a:rPr lang="pt-PT" sz="1600" b="1" dirty="0"/>
              <a:t>corpo humano </a:t>
            </a:r>
            <a:r>
              <a:rPr lang="pt-PT" sz="1600" dirty="0"/>
              <a:t>está </a:t>
            </a:r>
            <a:r>
              <a:rPr lang="pt-PT" sz="1600" b="1" dirty="0">
                <a:solidFill>
                  <a:srgbClr val="0000FF"/>
                </a:solidFill>
              </a:rPr>
              <a:t>organizado em diferentes níveis biológicos </a:t>
            </a:r>
            <a:r>
              <a:rPr lang="pt-PT" sz="1600" dirty="0"/>
              <a:t>que interagem entre si de modo a </a:t>
            </a:r>
            <a:r>
              <a:rPr lang="pt-PT" sz="1600" dirty="0" smtClean="0"/>
              <a:t>manterem </a:t>
            </a:r>
            <a:br>
              <a:rPr lang="pt-PT" sz="1600" dirty="0" smtClean="0"/>
            </a:br>
            <a:r>
              <a:rPr lang="pt-PT" sz="1600" dirty="0" smtClean="0"/>
              <a:t>a </a:t>
            </a:r>
            <a:r>
              <a:rPr lang="pt-PT" sz="1600" dirty="0">
                <a:solidFill>
                  <a:srgbClr val="0000FF"/>
                </a:solidFill>
              </a:rPr>
              <a:t>homeostasia</a:t>
            </a:r>
            <a:r>
              <a:rPr lang="pt-PT" sz="1600" dirty="0"/>
              <a:t> do organismo</a:t>
            </a:r>
            <a:r>
              <a:rPr lang="pt-PT" sz="1600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pt-PT" sz="1600" dirty="0" smtClean="0"/>
              <a:t>Cada </a:t>
            </a:r>
            <a:r>
              <a:rPr lang="pt-PT" sz="1600" dirty="0">
                <a:solidFill>
                  <a:srgbClr val="0000FF"/>
                </a:solidFill>
              </a:rPr>
              <a:t>nível de organização está incluído </a:t>
            </a:r>
            <a:r>
              <a:rPr lang="pt-PT" sz="1600" dirty="0" smtClean="0">
                <a:solidFill>
                  <a:srgbClr val="0000FF"/>
                </a:solidFill>
              </a:rPr>
              <a:t/>
            </a:r>
            <a:br>
              <a:rPr lang="pt-PT" sz="1600" dirty="0" smtClean="0">
                <a:solidFill>
                  <a:srgbClr val="0000FF"/>
                </a:solidFill>
              </a:rPr>
            </a:br>
            <a:r>
              <a:rPr lang="pt-PT" sz="1600" dirty="0" smtClean="0">
                <a:solidFill>
                  <a:srgbClr val="0000FF"/>
                </a:solidFill>
              </a:rPr>
              <a:t>no </a:t>
            </a:r>
            <a:r>
              <a:rPr lang="pt-PT" sz="1600" dirty="0">
                <a:solidFill>
                  <a:srgbClr val="0000FF"/>
                </a:solidFill>
              </a:rPr>
              <a:t>nível seguinte </a:t>
            </a:r>
            <a:r>
              <a:rPr lang="pt-PT" sz="1600" dirty="0"/>
              <a:t>por </a:t>
            </a:r>
            <a:r>
              <a:rPr lang="pt-PT" sz="1600" dirty="0">
                <a:solidFill>
                  <a:srgbClr val="0000FF"/>
                </a:solidFill>
              </a:rPr>
              <a:t>ordem crescente </a:t>
            </a:r>
            <a:r>
              <a:rPr lang="pt-PT" sz="1600" dirty="0" smtClean="0">
                <a:solidFill>
                  <a:srgbClr val="0000FF"/>
                </a:solidFill>
              </a:rPr>
              <a:t/>
            </a:r>
            <a:br>
              <a:rPr lang="pt-PT" sz="1600" dirty="0" smtClean="0">
                <a:solidFill>
                  <a:srgbClr val="0000FF"/>
                </a:solidFill>
              </a:rPr>
            </a:br>
            <a:r>
              <a:rPr lang="pt-PT" sz="1600" dirty="0" smtClean="0">
                <a:solidFill>
                  <a:srgbClr val="0000FF"/>
                </a:solidFill>
              </a:rPr>
              <a:t>de </a:t>
            </a:r>
            <a:r>
              <a:rPr lang="pt-PT" sz="1600" dirty="0">
                <a:solidFill>
                  <a:srgbClr val="0000FF"/>
                </a:solidFill>
              </a:rPr>
              <a:t>complexidade</a:t>
            </a:r>
            <a:r>
              <a:rPr lang="pt-PT" sz="1600" dirty="0"/>
              <a:t>. </a:t>
            </a:r>
            <a:endParaRPr lang="pt-PT" sz="1600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8475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Níveis de organização biológica: </a:t>
            </a:r>
            <a:br>
              <a:rPr lang="pt-PT" sz="3600" dirty="0" smtClean="0">
                <a:solidFill>
                  <a:srgbClr val="0000FF"/>
                </a:solidFill>
              </a:rPr>
            </a:br>
            <a:r>
              <a:rPr lang="pt-PT" sz="4000" b="1" dirty="0" smtClean="0">
                <a:solidFill>
                  <a:srgbClr val="0000FF"/>
                </a:solidFill>
              </a:rPr>
              <a:t>nível celular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50579" y="1638162"/>
            <a:ext cx="4040188" cy="3951288"/>
          </a:xfrm>
        </p:spPr>
        <p:txBody>
          <a:bodyPr/>
          <a:lstStyle/>
          <a:p>
            <a:pPr marL="0" indent="0">
              <a:buNone/>
            </a:pPr>
            <a:r>
              <a:rPr lang="pt-PT" sz="2800" b="1" dirty="0" smtClean="0">
                <a:solidFill>
                  <a:srgbClr val="FF0000"/>
                </a:solidFill>
              </a:rPr>
              <a:t>2. </a:t>
            </a:r>
            <a:r>
              <a:rPr lang="pt-PT" sz="2800" b="1" dirty="0">
                <a:solidFill>
                  <a:srgbClr val="FF0000"/>
                </a:solidFill>
              </a:rPr>
              <a:t>N</a:t>
            </a:r>
            <a:r>
              <a:rPr lang="pt-PT" sz="2800" b="1" dirty="0" smtClean="0">
                <a:solidFill>
                  <a:srgbClr val="FF0000"/>
                </a:solidFill>
              </a:rPr>
              <a:t>ível </a:t>
            </a:r>
            <a:r>
              <a:rPr lang="pt-PT" sz="2800" b="1" dirty="0">
                <a:solidFill>
                  <a:srgbClr val="FF0000"/>
                </a:solidFill>
              </a:rPr>
              <a:t>celular </a:t>
            </a:r>
            <a:endParaRPr lang="pt-PT" sz="2800" b="1" dirty="0" smtClean="0">
              <a:solidFill>
                <a:srgbClr val="FF0000"/>
              </a:solidFill>
            </a:endParaRPr>
          </a:p>
          <a:p>
            <a:pPr>
              <a:buFont typeface="Wingdings" charset="2"/>
              <a:buChar char="ü"/>
            </a:pPr>
            <a:r>
              <a:rPr lang="pt-PT" dirty="0"/>
              <a:t>I</a:t>
            </a:r>
            <a:r>
              <a:rPr lang="pt-PT" dirty="0" smtClean="0"/>
              <a:t>nclui </a:t>
            </a:r>
            <a:r>
              <a:rPr lang="pt-PT" dirty="0"/>
              <a:t>as </a:t>
            </a:r>
            <a:r>
              <a:rPr lang="pt-PT" b="1" dirty="0">
                <a:solidFill>
                  <a:srgbClr val="0000FF"/>
                </a:solidFill>
              </a:rPr>
              <a:t>células</a:t>
            </a:r>
            <a:r>
              <a:rPr lang="pt-PT" dirty="0"/>
              <a:t> no interior das quais existem os </a:t>
            </a:r>
            <a:r>
              <a:rPr lang="pt-PT" b="1" dirty="0" err="1" smtClean="0">
                <a:solidFill>
                  <a:srgbClr val="0000FF"/>
                </a:solidFill>
              </a:rPr>
              <a:t>organelos</a:t>
            </a:r>
            <a:r>
              <a:rPr lang="pt-PT" dirty="0" smtClean="0">
                <a:solidFill>
                  <a:srgbClr val="0000FF"/>
                </a:solidFill>
              </a:rPr>
              <a:t> </a:t>
            </a:r>
            <a:r>
              <a:rPr lang="pt-PT" sz="2000" dirty="0" smtClean="0"/>
              <a:t>(</a:t>
            </a:r>
            <a:r>
              <a:rPr lang="pt-PT" sz="2000" dirty="0">
                <a:solidFill>
                  <a:srgbClr val="0000FF"/>
                </a:solidFill>
              </a:rPr>
              <a:t>u</a:t>
            </a:r>
            <a:r>
              <a:rPr lang="pt-PT" sz="2000" dirty="0" smtClean="0">
                <a:solidFill>
                  <a:srgbClr val="0000FF"/>
                </a:solidFill>
              </a:rPr>
              <a:t>m </a:t>
            </a:r>
            <a:r>
              <a:rPr lang="pt-PT" sz="2000" dirty="0" err="1">
                <a:solidFill>
                  <a:srgbClr val="0000FF"/>
                </a:solidFill>
              </a:rPr>
              <a:t>organelo</a:t>
            </a:r>
            <a:r>
              <a:rPr lang="pt-PT" sz="2000" dirty="0">
                <a:solidFill>
                  <a:srgbClr val="0000FF"/>
                </a:solidFill>
              </a:rPr>
              <a:t> é uma estrutura celular formada por </a:t>
            </a:r>
            <a:r>
              <a:rPr lang="pt-PT" sz="2000" dirty="0" smtClean="0">
                <a:solidFill>
                  <a:srgbClr val="0000FF"/>
                </a:solidFill>
              </a:rPr>
              <a:t>macromoléculas</a:t>
            </a:r>
            <a:r>
              <a:rPr lang="pt-PT" sz="2000" dirty="0" smtClean="0"/>
              <a:t>)</a:t>
            </a:r>
            <a:r>
              <a:rPr lang="pt-PT" dirty="0" smtClean="0"/>
              <a:t>. </a:t>
            </a:r>
          </a:p>
          <a:p>
            <a:pPr>
              <a:buFont typeface="Wingdings" charset="2"/>
              <a:buChar char="ü"/>
            </a:pPr>
            <a:r>
              <a:rPr lang="pt-PT" dirty="0" smtClean="0"/>
              <a:t>O </a:t>
            </a:r>
            <a:r>
              <a:rPr lang="pt-PT" dirty="0"/>
              <a:t>núcleo é o organelo que tem o material genético 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no </a:t>
            </a:r>
            <a:r>
              <a:rPr lang="pt-PT" dirty="0"/>
              <a:t>seu </a:t>
            </a:r>
            <a:r>
              <a:rPr lang="pt-PT" dirty="0" smtClean="0"/>
              <a:t>interior.</a:t>
            </a:r>
            <a:endParaRPr lang="pt-PT" dirty="0"/>
          </a:p>
          <a:p>
            <a:endParaRPr lang="pt-P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59" y="1343628"/>
            <a:ext cx="4430781" cy="4328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713" l="0" r="100000">
                        <a14:foregroundMark x1="77547" y1="16159" x2="81834" y2="55285"/>
                        <a14:foregroundMark x1="85357" y1="84197" x2="13625" y2="22104"/>
                        <a14:foregroundMark x1="14346" y1="81657" x2="32088" y2="50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9819" y="3860470"/>
            <a:ext cx="3304770" cy="27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3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Níveis de organização biológica: </a:t>
            </a:r>
            <a:br>
              <a:rPr lang="pt-PT" sz="3600" dirty="0" smtClean="0">
                <a:solidFill>
                  <a:srgbClr val="0000FF"/>
                </a:solidFill>
              </a:rPr>
            </a:br>
            <a:r>
              <a:rPr lang="pt-PT" sz="4000" b="1" dirty="0" smtClean="0">
                <a:solidFill>
                  <a:srgbClr val="0000FF"/>
                </a:solidFill>
              </a:rPr>
              <a:t>nível dos tecidos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79788" y="2174875"/>
            <a:ext cx="4040188" cy="1958213"/>
          </a:xfrm>
        </p:spPr>
        <p:txBody>
          <a:bodyPr/>
          <a:lstStyle/>
          <a:p>
            <a:pPr marL="0" indent="0">
              <a:buNone/>
            </a:pPr>
            <a:r>
              <a:rPr lang="pt-PT" sz="2800" b="1" dirty="0" smtClean="0">
                <a:solidFill>
                  <a:srgbClr val="FF0000"/>
                </a:solidFill>
              </a:rPr>
              <a:t>3. </a:t>
            </a:r>
            <a:r>
              <a:rPr lang="pt-PT" sz="2800" b="1" dirty="0">
                <a:solidFill>
                  <a:srgbClr val="FF0000"/>
                </a:solidFill>
              </a:rPr>
              <a:t>N</a:t>
            </a:r>
            <a:r>
              <a:rPr lang="pt-PT" sz="2800" b="1" dirty="0" smtClean="0">
                <a:solidFill>
                  <a:srgbClr val="FF0000"/>
                </a:solidFill>
              </a:rPr>
              <a:t>ível </a:t>
            </a:r>
            <a:r>
              <a:rPr lang="pt-PT" sz="2800" b="1" dirty="0">
                <a:solidFill>
                  <a:srgbClr val="FF0000"/>
                </a:solidFill>
              </a:rPr>
              <a:t>dos tecidos </a:t>
            </a:r>
            <a:endParaRPr lang="pt-PT" sz="2800" b="1" dirty="0" smtClean="0">
              <a:solidFill>
                <a:srgbClr val="FF0000"/>
              </a:solidFill>
            </a:endParaRPr>
          </a:p>
          <a:p>
            <a:pPr>
              <a:buFont typeface="Wingdings" charset="2"/>
              <a:buChar char="ü"/>
            </a:pPr>
            <a:r>
              <a:rPr lang="pt-PT" dirty="0"/>
              <a:t>U</a:t>
            </a:r>
            <a:r>
              <a:rPr lang="pt-PT" dirty="0" smtClean="0"/>
              <a:t>m </a:t>
            </a:r>
            <a:r>
              <a:rPr lang="pt-PT" dirty="0"/>
              <a:t>tecido </a:t>
            </a:r>
            <a:r>
              <a:rPr lang="pt-PT" dirty="0">
                <a:solidFill>
                  <a:srgbClr val="0000FF"/>
                </a:solidFill>
              </a:rPr>
              <a:t>é um conjunto de </a:t>
            </a:r>
            <a:r>
              <a:rPr lang="pt-PT" dirty="0" smtClean="0">
                <a:solidFill>
                  <a:srgbClr val="0000FF"/>
                </a:solidFill>
              </a:rPr>
              <a:t>células semelhantes entre si e organizadas</a:t>
            </a:r>
            <a:r>
              <a:rPr lang="pt-PT" dirty="0" smtClean="0"/>
              <a:t>.</a:t>
            </a:r>
            <a:endParaRPr lang="pt-PT" dirty="0"/>
          </a:p>
          <a:p>
            <a:pPr marL="0" indent="0">
              <a:buNone/>
            </a:pPr>
            <a:endParaRPr lang="pt-PT" dirty="0"/>
          </a:p>
        </p:txBody>
      </p:sp>
      <p:pic>
        <p:nvPicPr>
          <p:cNvPr id="5" name="Picture 4" descr="20143772_VD_F86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00" y="1767735"/>
            <a:ext cx="3933467" cy="449539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4337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40" y="4328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Níveis de organização biológica: </a:t>
            </a:r>
            <a:br>
              <a:rPr lang="pt-PT" sz="3600" dirty="0" smtClean="0">
                <a:solidFill>
                  <a:srgbClr val="0000FF"/>
                </a:solidFill>
              </a:rPr>
            </a:br>
            <a:r>
              <a:rPr lang="pt-PT" sz="4000" b="1" dirty="0" smtClean="0">
                <a:solidFill>
                  <a:srgbClr val="0000FF"/>
                </a:solidFill>
              </a:rPr>
              <a:t>nível dos órgãos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79788" y="2174875"/>
            <a:ext cx="4040188" cy="23745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800" b="1" dirty="0" smtClean="0">
                <a:solidFill>
                  <a:srgbClr val="FF0000"/>
                </a:solidFill>
              </a:rPr>
              <a:t>4. </a:t>
            </a:r>
            <a:r>
              <a:rPr lang="pt-PT" sz="2800" b="1" dirty="0">
                <a:solidFill>
                  <a:srgbClr val="FF0000"/>
                </a:solidFill>
              </a:rPr>
              <a:t>N</a:t>
            </a:r>
            <a:r>
              <a:rPr lang="pt-PT" sz="2800" b="1" dirty="0" smtClean="0">
                <a:solidFill>
                  <a:srgbClr val="FF0000"/>
                </a:solidFill>
              </a:rPr>
              <a:t>ível </a:t>
            </a:r>
            <a:r>
              <a:rPr lang="pt-PT" sz="2800" b="1" dirty="0">
                <a:solidFill>
                  <a:srgbClr val="FF0000"/>
                </a:solidFill>
              </a:rPr>
              <a:t>dos órgãos </a:t>
            </a:r>
            <a:endParaRPr lang="pt-PT" sz="2800" b="1" dirty="0" smtClean="0">
              <a:solidFill>
                <a:srgbClr val="FF0000"/>
              </a:solidFill>
            </a:endParaRPr>
          </a:p>
          <a:p>
            <a:pPr>
              <a:buFont typeface="Wingdings" charset="2"/>
              <a:buChar char="ü"/>
            </a:pPr>
            <a:r>
              <a:rPr lang="pt-PT" dirty="0" smtClean="0"/>
              <a:t>Um </a:t>
            </a:r>
            <a:r>
              <a:rPr lang="pt-PT" dirty="0">
                <a:solidFill>
                  <a:srgbClr val="0000FF"/>
                </a:solidFill>
              </a:rPr>
              <a:t>órgão é um conjunto </a:t>
            </a:r>
            <a:r>
              <a:rPr lang="pt-PT" dirty="0" smtClean="0">
                <a:solidFill>
                  <a:srgbClr val="0000FF"/>
                </a:solidFill>
              </a:rPr>
              <a:t/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de tecidos</a:t>
            </a:r>
            <a:r>
              <a:rPr lang="pt-PT" dirty="0" smtClean="0"/>
              <a:t> </a:t>
            </a:r>
            <a:r>
              <a:rPr lang="pt-PT" dirty="0" smtClean="0">
                <a:solidFill>
                  <a:srgbClr val="0000FF"/>
                </a:solidFill>
              </a:rPr>
              <a:t>organizados </a:t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de modo a assegurarem uma dada função</a:t>
            </a:r>
            <a:r>
              <a:rPr lang="pt-PT" dirty="0" smtClean="0"/>
              <a:t>.</a:t>
            </a:r>
            <a:endParaRPr lang="pt-PT" dirty="0"/>
          </a:p>
          <a:p>
            <a:endParaRPr lang="pt-PT" dirty="0"/>
          </a:p>
        </p:txBody>
      </p:sp>
      <p:pic>
        <p:nvPicPr>
          <p:cNvPr id="5" name="Picture 4" descr="20143772_VD_F77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45" y="1849347"/>
            <a:ext cx="3021764" cy="39483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28387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143772_VD_F76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09" y="1750717"/>
            <a:ext cx="2822683" cy="45648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Níveis de organização biológica: </a:t>
            </a:r>
            <a:br>
              <a:rPr lang="pt-PT" sz="3600" dirty="0" smtClean="0">
                <a:solidFill>
                  <a:srgbClr val="0000FF"/>
                </a:solidFill>
              </a:rPr>
            </a:br>
            <a:r>
              <a:rPr lang="pt-PT" sz="4000" b="1" dirty="0" smtClean="0">
                <a:solidFill>
                  <a:srgbClr val="0000FF"/>
                </a:solidFill>
              </a:rPr>
              <a:t>nível dos sistemas de órgãos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52405" y="2163141"/>
            <a:ext cx="4135004" cy="2769049"/>
          </a:xfrm>
        </p:spPr>
        <p:txBody>
          <a:bodyPr/>
          <a:lstStyle/>
          <a:p>
            <a:pPr marL="0" indent="0">
              <a:buNone/>
            </a:pPr>
            <a:r>
              <a:rPr lang="pt-PT" b="1" dirty="0" smtClean="0">
                <a:solidFill>
                  <a:srgbClr val="FF0000"/>
                </a:solidFill>
              </a:rPr>
              <a:t>5. Nível </a:t>
            </a:r>
            <a:r>
              <a:rPr lang="pt-PT" b="1" dirty="0">
                <a:solidFill>
                  <a:srgbClr val="FF0000"/>
                </a:solidFill>
              </a:rPr>
              <a:t>dos sistemas de órgãos </a:t>
            </a:r>
            <a:endParaRPr lang="pt-PT" b="1" dirty="0" smtClean="0">
              <a:solidFill>
                <a:srgbClr val="FF0000"/>
              </a:solidFill>
            </a:endParaRPr>
          </a:p>
          <a:p>
            <a:pPr>
              <a:buFont typeface="Wingdings" charset="2"/>
              <a:buChar char="ü"/>
            </a:pPr>
            <a:r>
              <a:rPr lang="pt-PT" dirty="0"/>
              <a:t>U</a:t>
            </a:r>
            <a:r>
              <a:rPr lang="pt-PT" dirty="0" smtClean="0"/>
              <a:t>m </a:t>
            </a:r>
            <a:r>
              <a:rPr lang="pt-PT" dirty="0">
                <a:solidFill>
                  <a:srgbClr val="0000FF"/>
                </a:solidFill>
              </a:rPr>
              <a:t>sistema é um conjunto de </a:t>
            </a:r>
            <a:r>
              <a:rPr lang="pt-PT" dirty="0" smtClean="0">
                <a:solidFill>
                  <a:srgbClr val="0000FF"/>
                </a:solidFill>
              </a:rPr>
              <a:t>órgãos organizados para </a:t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o desempenho de um determinado processo </a:t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do organismo</a:t>
            </a:r>
            <a:r>
              <a:rPr lang="pt-PT" dirty="0" smtClean="0"/>
              <a:t>.</a:t>
            </a:r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9085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Níveis de organização biológica: </a:t>
            </a:r>
            <a:br>
              <a:rPr lang="pt-PT" sz="3600" dirty="0" smtClean="0">
                <a:solidFill>
                  <a:srgbClr val="0000FF"/>
                </a:solidFill>
              </a:rPr>
            </a:br>
            <a:r>
              <a:rPr lang="pt-PT" sz="4000" b="1" dirty="0" smtClean="0">
                <a:solidFill>
                  <a:srgbClr val="0000FF"/>
                </a:solidFill>
              </a:rPr>
              <a:t>nível do organismo</a:t>
            </a:r>
            <a:endParaRPr lang="pt-PT" sz="36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79788" y="2174875"/>
            <a:ext cx="4040188" cy="17827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b="1" dirty="0" smtClean="0">
                <a:solidFill>
                  <a:srgbClr val="FF0000"/>
                </a:solidFill>
              </a:rPr>
              <a:t>7. </a:t>
            </a:r>
            <a:r>
              <a:rPr lang="pt-PT" b="1" dirty="0">
                <a:solidFill>
                  <a:srgbClr val="FF0000"/>
                </a:solidFill>
              </a:rPr>
              <a:t>N</a:t>
            </a:r>
            <a:r>
              <a:rPr lang="pt-PT" b="1" dirty="0" smtClean="0">
                <a:solidFill>
                  <a:srgbClr val="FF0000"/>
                </a:solidFill>
              </a:rPr>
              <a:t>ível </a:t>
            </a:r>
            <a:r>
              <a:rPr lang="pt-PT" b="1" dirty="0">
                <a:solidFill>
                  <a:srgbClr val="FF0000"/>
                </a:solidFill>
              </a:rPr>
              <a:t>do organismo </a:t>
            </a:r>
            <a:endParaRPr lang="pt-PT" b="1" dirty="0" smtClean="0">
              <a:solidFill>
                <a:srgbClr val="FF0000"/>
              </a:solidFill>
            </a:endParaRPr>
          </a:p>
          <a:p>
            <a:pPr>
              <a:buFont typeface="Wingdings" charset="2"/>
              <a:buChar char="ü"/>
            </a:pPr>
            <a:r>
              <a:rPr lang="pt-PT" dirty="0"/>
              <a:t>U</a:t>
            </a:r>
            <a:r>
              <a:rPr lang="pt-PT" dirty="0" smtClean="0"/>
              <a:t>m </a:t>
            </a:r>
            <a:r>
              <a:rPr lang="pt-PT" dirty="0"/>
              <a:t>organismo </a:t>
            </a:r>
            <a:r>
              <a:rPr lang="pt-PT" dirty="0">
                <a:solidFill>
                  <a:srgbClr val="0000FF"/>
                </a:solidFill>
              </a:rPr>
              <a:t>é um conjunto de sistemas </a:t>
            </a:r>
            <a:r>
              <a:rPr lang="pt-PT" dirty="0" smtClean="0">
                <a:solidFill>
                  <a:srgbClr val="0000FF"/>
                </a:solidFill>
              </a:rPr>
              <a:t>de </a:t>
            </a:r>
            <a:r>
              <a:rPr lang="pt-PT" dirty="0">
                <a:solidFill>
                  <a:srgbClr val="0000FF"/>
                </a:solidFill>
              </a:rPr>
              <a:t>órgãos interdependentes</a:t>
            </a:r>
            <a:r>
              <a:rPr lang="pt-PT" dirty="0"/>
              <a:t>.</a:t>
            </a:r>
          </a:p>
          <a:p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385" y="1606858"/>
            <a:ext cx="3494555" cy="49305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84760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387"/>
            <a:ext cx="8462776" cy="1294186"/>
          </a:xfrm>
        </p:spPr>
        <p:txBody>
          <a:bodyPr>
            <a:normAutofit fontScale="90000"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Que instrumentos tecnológicos </a:t>
            </a:r>
            <a:br>
              <a:rPr lang="pt-PT" sz="3600" dirty="0" smtClean="0">
                <a:solidFill>
                  <a:srgbClr val="0000FF"/>
                </a:solidFill>
              </a:rPr>
            </a:br>
            <a:r>
              <a:rPr lang="pt-PT" sz="3600" dirty="0" smtClean="0">
                <a:solidFill>
                  <a:srgbClr val="0000FF"/>
                </a:solidFill>
              </a:rPr>
              <a:t>podem ser utilizados para conhecer </a:t>
            </a:r>
            <a:br>
              <a:rPr lang="pt-PT" sz="3600" dirty="0" smtClean="0">
                <a:solidFill>
                  <a:srgbClr val="0000FF"/>
                </a:solidFill>
              </a:rPr>
            </a:br>
            <a:r>
              <a:rPr lang="pt-PT" sz="3600" dirty="0" smtClean="0">
                <a:solidFill>
                  <a:srgbClr val="0000FF"/>
                </a:solidFill>
              </a:rPr>
              <a:t>o interior do corpo humano?</a:t>
            </a:r>
            <a:endParaRPr lang="pt-PT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4353" y="2555637"/>
            <a:ext cx="4422587" cy="2942386"/>
          </a:xfrm>
          <a:solidFill>
            <a:schemeClr val="bg1">
              <a:alpha val="87000"/>
            </a:schemeClr>
          </a:solidFill>
        </p:spPr>
        <p:txBody>
          <a:bodyPr>
            <a:normAutofit/>
          </a:bodyPr>
          <a:lstStyle/>
          <a:p>
            <a:endParaRPr lang="pt-PT" dirty="0" smtClean="0"/>
          </a:p>
          <a:p>
            <a:endParaRPr lang="pt-P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40138" y="2555637"/>
            <a:ext cx="3879838" cy="22265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 smtClean="0"/>
              <a:t>Atualmente</a:t>
            </a:r>
            <a:r>
              <a:rPr lang="pt-PT" dirty="0"/>
              <a:t>, o </a:t>
            </a:r>
            <a:r>
              <a:rPr lang="pt-PT" dirty="0">
                <a:solidFill>
                  <a:srgbClr val="0000FF"/>
                </a:solidFill>
              </a:rPr>
              <a:t>conhecimento do corpo humano resulta principalmente do avanço </a:t>
            </a:r>
            <a:r>
              <a:rPr lang="pt-PT" dirty="0" smtClean="0">
                <a:solidFill>
                  <a:srgbClr val="0000FF"/>
                </a:solidFill>
              </a:rPr>
              <a:t/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da </a:t>
            </a:r>
            <a:r>
              <a:rPr lang="pt-PT" b="1" dirty="0">
                <a:solidFill>
                  <a:srgbClr val="FF6600"/>
                </a:solidFill>
              </a:rPr>
              <a:t>ciência</a:t>
            </a:r>
            <a:r>
              <a:rPr lang="pt-PT" dirty="0">
                <a:solidFill>
                  <a:srgbClr val="FF6600"/>
                </a:solidFill>
              </a:rPr>
              <a:t> </a:t>
            </a:r>
            <a:r>
              <a:rPr lang="pt-PT" dirty="0">
                <a:solidFill>
                  <a:srgbClr val="0000FF"/>
                </a:solidFill>
              </a:rPr>
              <a:t>e da </a:t>
            </a:r>
            <a:r>
              <a:rPr lang="pt-PT" b="1" dirty="0">
                <a:solidFill>
                  <a:srgbClr val="FF6600"/>
                </a:solidFill>
              </a:rPr>
              <a:t>tecnologia</a:t>
            </a:r>
            <a:r>
              <a:rPr lang="pt-PT" dirty="0"/>
              <a:t>. </a:t>
            </a:r>
            <a:endParaRPr lang="pt-PT" dirty="0" smtClean="0">
              <a:solidFill>
                <a:srgbClr val="FF0000"/>
              </a:solidFill>
            </a:endParaRPr>
          </a:p>
          <a:p>
            <a:endParaRPr lang="pt-PT" dirty="0"/>
          </a:p>
        </p:txBody>
      </p:sp>
      <p:pic>
        <p:nvPicPr>
          <p:cNvPr id="5" name="Picture 4" descr="20143772_VD_F7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75" y="2456323"/>
            <a:ext cx="3936881" cy="27834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794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233" y="80122"/>
            <a:ext cx="8462776" cy="1294186"/>
          </a:xfrm>
        </p:spPr>
        <p:txBody>
          <a:bodyPr>
            <a:normAutofit fontScale="90000"/>
          </a:bodyPr>
          <a:lstStyle/>
          <a:p>
            <a:r>
              <a:rPr lang="pt-PT" sz="3600" dirty="0" smtClean="0">
                <a:solidFill>
                  <a:srgbClr val="0000FF"/>
                </a:solidFill>
              </a:rPr>
              <a:t>Que instrumentos tecnológicos </a:t>
            </a:r>
            <a:br>
              <a:rPr lang="pt-PT" sz="3600" dirty="0" smtClean="0">
                <a:solidFill>
                  <a:srgbClr val="0000FF"/>
                </a:solidFill>
              </a:rPr>
            </a:br>
            <a:r>
              <a:rPr lang="pt-PT" sz="3600" dirty="0" smtClean="0">
                <a:solidFill>
                  <a:srgbClr val="0000FF"/>
                </a:solidFill>
              </a:rPr>
              <a:t>podem ser utilizados para conhecer </a:t>
            </a:r>
            <a:br>
              <a:rPr lang="pt-PT" sz="3600" dirty="0" smtClean="0">
                <a:solidFill>
                  <a:srgbClr val="0000FF"/>
                </a:solidFill>
              </a:rPr>
            </a:br>
            <a:r>
              <a:rPr lang="pt-PT" sz="3600" dirty="0" smtClean="0">
                <a:solidFill>
                  <a:srgbClr val="0000FF"/>
                </a:solidFill>
              </a:rPr>
              <a:t>o interior do corpo humano?</a:t>
            </a:r>
            <a:endParaRPr lang="pt-PT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99432" y="1808922"/>
            <a:ext cx="4320544" cy="2890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/>
              <a:t>São </a:t>
            </a:r>
            <a:r>
              <a:rPr lang="pt-PT" dirty="0">
                <a:solidFill>
                  <a:srgbClr val="0000FF"/>
                </a:solidFill>
              </a:rPr>
              <a:t>contributos da ciência </a:t>
            </a:r>
            <a:r>
              <a:rPr lang="pt-PT" dirty="0" smtClean="0">
                <a:solidFill>
                  <a:srgbClr val="0000FF"/>
                </a:solidFill>
              </a:rPr>
              <a:t/>
            </a:r>
            <a:br>
              <a:rPr lang="pt-PT" dirty="0" smtClean="0">
                <a:solidFill>
                  <a:srgbClr val="0000FF"/>
                </a:solidFill>
              </a:rPr>
            </a:br>
            <a:r>
              <a:rPr lang="pt-PT" dirty="0" smtClean="0">
                <a:solidFill>
                  <a:srgbClr val="0000FF"/>
                </a:solidFill>
              </a:rPr>
              <a:t>e </a:t>
            </a:r>
            <a:r>
              <a:rPr lang="pt-PT" dirty="0">
                <a:solidFill>
                  <a:srgbClr val="0000FF"/>
                </a:solidFill>
              </a:rPr>
              <a:t>da tecnologia para o conhecimento do corpo humano a </a:t>
            </a:r>
            <a:r>
              <a:rPr lang="pt-PT" dirty="0">
                <a:solidFill>
                  <a:srgbClr val="FF6600"/>
                </a:solidFill>
              </a:rPr>
              <a:t>radiografia, a ressonância magnética e a t</a:t>
            </a:r>
            <a:r>
              <a:rPr lang="pt-PT" dirty="0" smtClean="0">
                <a:solidFill>
                  <a:srgbClr val="FF6600"/>
                </a:solidFill>
              </a:rPr>
              <a:t>omografia axial computadorizada (TAC)</a:t>
            </a:r>
            <a:r>
              <a:rPr lang="pt-PT" dirty="0" smtClean="0"/>
              <a:t>, entre outros</a:t>
            </a:r>
            <a:r>
              <a:rPr lang="pt-PT" b="1" dirty="0" smtClean="0"/>
              <a:t>.</a:t>
            </a:r>
            <a:endParaRPr lang="pt-PT" dirty="0" smtClean="0"/>
          </a:p>
          <a:p>
            <a:endParaRPr lang="pt-PT" dirty="0"/>
          </a:p>
        </p:txBody>
      </p:sp>
      <p:pic>
        <p:nvPicPr>
          <p:cNvPr id="9" name="Picture 8" descr="20143772_VD_F77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33" y="1570589"/>
            <a:ext cx="3056759" cy="22925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9838" t="3727" r="38803"/>
          <a:stretch/>
        </p:blipFill>
        <p:spPr>
          <a:xfrm>
            <a:off x="2035129" y="3279511"/>
            <a:ext cx="2194683" cy="27031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20143772_VD_F71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908" y="4560390"/>
            <a:ext cx="2616239" cy="18676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957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PE_2010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53" y="194235"/>
            <a:ext cx="1651893" cy="502330"/>
          </a:xfrm>
          <a:prstGeom prst="rect">
            <a:avLst/>
          </a:prstGeom>
        </p:spPr>
      </p:pic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039289" y="5923046"/>
            <a:ext cx="59766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/>
            <a:r>
              <a:rPr lang="pt-PT" sz="1200" dirty="0">
                <a:solidFill>
                  <a:srgbClr val="00B0F0"/>
                </a:solidFill>
                <a:latin typeface="Arial" charset="0"/>
                <a:cs typeface="Arial" charset="0"/>
              </a:rPr>
              <a:t>Ilídio André Costa, José Américo Barros</a:t>
            </a:r>
            <a:r>
              <a:rPr lang="pt-PT" sz="1200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, </a:t>
            </a:r>
          </a:p>
          <a:p>
            <a:pPr algn="r" eaLnBrk="1" hangingPunct="1"/>
            <a:r>
              <a:rPr lang="pt-PT" sz="1200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Lucinda Motta, Maria </a:t>
            </a:r>
            <a:r>
              <a:rPr lang="pt-PT" sz="1200" dirty="0">
                <a:solidFill>
                  <a:srgbClr val="00B0F0"/>
                </a:solidFill>
                <a:latin typeface="Arial" charset="0"/>
                <a:cs typeface="Arial" charset="0"/>
              </a:rPr>
              <a:t>dos Anjos Viana</a:t>
            </a:r>
            <a:r>
              <a:rPr lang="pt-PT" sz="1200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,</a:t>
            </a:r>
          </a:p>
          <a:p>
            <a:pPr algn="r" eaLnBrk="1" hangingPunct="1"/>
            <a:r>
              <a:rPr lang="pt-PT" sz="1200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 </a:t>
            </a:r>
            <a:r>
              <a:rPr lang="pt-PT" sz="1200" dirty="0">
                <a:solidFill>
                  <a:srgbClr val="00B0F0"/>
                </a:solidFill>
                <a:latin typeface="Arial" charset="0"/>
                <a:cs typeface="Arial" charset="0"/>
              </a:rPr>
              <a:t>Rui </a:t>
            </a:r>
            <a:r>
              <a:rPr lang="pt-PT" sz="1200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Polónia </a:t>
            </a:r>
            <a:r>
              <a:rPr lang="pt-PT" sz="1200" dirty="0" smtClean="0">
                <a:solidFill>
                  <a:srgbClr val="0099D4"/>
                </a:solidFill>
                <a:latin typeface="Arial" charset="0"/>
                <a:cs typeface="Arial" charset="0"/>
              </a:rPr>
              <a:t> </a:t>
            </a:r>
            <a:endParaRPr lang="pt-PT" sz="1200" dirty="0">
              <a:solidFill>
                <a:srgbClr val="0099D4"/>
              </a:solidFill>
              <a:latin typeface="Arial" charset="0"/>
              <a:cs typeface="Arial" charset="0"/>
            </a:endParaRPr>
          </a:p>
        </p:txBody>
      </p:sp>
      <p:pic>
        <p:nvPicPr>
          <p:cNvPr id="8" name="Picture 7" descr="VTER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376" y="4878024"/>
            <a:ext cx="1390447" cy="990057"/>
          </a:xfrm>
          <a:prstGeom prst="rect">
            <a:avLst/>
          </a:prstGeom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399130" y="21502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600" b="1" dirty="0" smtClean="0">
                <a:solidFill>
                  <a:srgbClr val="00B0F0"/>
                </a:solidFill>
              </a:rPr>
              <a:t>FIM</a:t>
            </a:r>
            <a:endParaRPr lang="pt-PT" sz="16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28057</TotalTime>
  <Words>584</Words>
  <Application>Microsoft Office PowerPoint</Application>
  <PresentationFormat>On-screen Show (4:3)</PresentationFormat>
  <Paragraphs>85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Quais são os níveis estruturais do corpo humano?</vt:lpstr>
      <vt:lpstr>O que é um sistema?</vt:lpstr>
      <vt:lpstr>O que é um sistema aberto?</vt:lpstr>
      <vt:lpstr>Porque se considera o organismo humano um sistema aberto?</vt:lpstr>
      <vt:lpstr>O que é a homeostasia?</vt:lpstr>
      <vt:lpstr>Manutenção da homeostasia:  temperatura corporal</vt:lpstr>
      <vt:lpstr>Como descrever a posição relativa  dos órgãos no corpo humano?</vt:lpstr>
      <vt:lpstr>Posição relativa dos órgãos no corpo humano: cavidades e direções anatómicas</vt:lpstr>
      <vt:lpstr>O que são as direções anatómicas?</vt:lpstr>
      <vt:lpstr>Direções anatómicas do corpo humano:  superior</vt:lpstr>
      <vt:lpstr>Direções anatómicas do corpo humano:  inferior</vt:lpstr>
      <vt:lpstr>Direções anatómicas do corpo humano:  anterior</vt:lpstr>
      <vt:lpstr>Direções anatómicas do corpo humano:  posterior</vt:lpstr>
      <vt:lpstr>O que são as cavidades corporais?</vt:lpstr>
      <vt:lpstr>Quais são as cavidades corporais?</vt:lpstr>
      <vt:lpstr>Cavidades corporais: cavidade craniana</vt:lpstr>
      <vt:lpstr>Cavidades corporais: cavidade espinhal</vt:lpstr>
      <vt:lpstr>Cavidades corporais: cavidade torácica</vt:lpstr>
      <vt:lpstr>Cavidades corporais: cavidade abdominal</vt:lpstr>
      <vt:lpstr>Cavidades corporais: cavidade pélvica</vt:lpstr>
      <vt:lpstr>Que níveis de organização biológica  se podem considerar no corpo humano?</vt:lpstr>
      <vt:lpstr>Níveis de organização biológica:  nível celular</vt:lpstr>
      <vt:lpstr>Níveis de organização biológica:  nível dos tecidos</vt:lpstr>
      <vt:lpstr>Níveis de organização biológica:  nível dos órgãos</vt:lpstr>
      <vt:lpstr>Níveis de organização biológica:  nível dos sistemas de órgãos</vt:lpstr>
      <vt:lpstr>Níveis de organização biológica:  nível do organismo</vt:lpstr>
      <vt:lpstr>Que instrumentos tecnológicos  podem ser utilizados para conhecer  o interior do corpo humano?</vt:lpstr>
      <vt:lpstr>Que instrumentos tecnológicos  podem ser utilizados para conhecer  o interior do corpo humano?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Viva a Terra! </dc:title>
  <dc:creator>Rui  Santos</dc:creator>
  <cp:lastModifiedBy>Maria José Festas</cp:lastModifiedBy>
  <cp:revision>488</cp:revision>
  <dcterms:created xsi:type="dcterms:W3CDTF">2013-12-04T11:47:51Z</dcterms:created>
  <dcterms:modified xsi:type="dcterms:W3CDTF">2015-07-10T14:21:32Z</dcterms:modified>
</cp:coreProperties>
</file>