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68" r:id="rId2"/>
    <p:sldId id="267" r:id="rId3"/>
    <p:sldId id="272" r:id="rId4"/>
    <p:sldId id="281" r:id="rId5"/>
    <p:sldId id="282" r:id="rId6"/>
    <p:sldId id="283" r:id="rId7"/>
    <p:sldId id="284" r:id="rId8"/>
    <p:sldId id="289" r:id="rId9"/>
    <p:sldId id="285" r:id="rId10"/>
    <p:sldId id="290" r:id="rId11"/>
    <p:sldId id="286" r:id="rId12"/>
    <p:sldId id="287" r:id="rId13"/>
    <p:sldId id="288" r:id="rId14"/>
    <p:sldId id="280" r:id="rId1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F7B"/>
    <a:srgbClr val="FF9933"/>
    <a:srgbClr val="FFA43F"/>
    <a:srgbClr val="FFA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99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CF2AD-FE40-5640-A648-08C0E2FBD4AA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6470-41D6-7544-B4DE-BBCCB69D7A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5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061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55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666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1834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052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5596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9559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527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4645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0726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2692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0392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0143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rte2_SLIDE_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00" y="44624"/>
            <a:ext cx="9169200" cy="6886069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683568" y="3429000"/>
            <a:ext cx="792088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4800"/>
              </a:lnSpc>
            </a:pPr>
            <a:r>
              <a:rPr lang="pt-PT" sz="4800" b="1" dirty="0" smtClean="0">
                <a:solidFill>
                  <a:srgbClr val="000000"/>
                </a:solidFill>
              </a:rPr>
              <a:t>1.1.</a:t>
            </a:r>
            <a:r>
              <a:rPr lang="pt-PT" sz="4800" b="1" dirty="0" smtClean="0">
                <a:solidFill>
                  <a:srgbClr val="008F7B"/>
                </a:solidFill>
              </a:rPr>
              <a:t> </a:t>
            </a:r>
            <a:r>
              <a:rPr lang="pt-PT" sz="4800" b="1" dirty="0" smtClean="0">
                <a:solidFill>
                  <a:srgbClr val="3366FF"/>
                </a:solidFill>
              </a:rPr>
              <a:t>Descrição de movimentos</a:t>
            </a:r>
            <a:endParaRPr lang="pt-PT" sz="4800" b="1" dirty="0">
              <a:solidFill>
                <a:srgbClr val="3366FF"/>
              </a:solidFill>
            </a:endParaRPr>
          </a:p>
        </p:txBody>
      </p:sp>
      <p:sp>
        <p:nvSpPr>
          <p:cNvPr id="4" name="TextBox 4"/>
          <p:cNvSpPr>
            <a:spLocks noChangeArrowheads="1"/>
          </p:cNvSpPr>
          <p:nvPr/>
        </p:nvSpPr>
        <p:spPr bwMode="auto">
          <a:xfrm>
            <a:off x="11542713" y="8909050"/>
            <a:ext cx="936625" cy="511175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 eaLnBrk="1"/>
            <a:r>
              <a:rPr lang="pt-PT" alt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M18</a:t>
            </a:r>
            <a:endParaRPr lang="pt-PT" alt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70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2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052736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Referencial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30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55576" y="2132856"/>
            <a:ext cx="403244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t-PT" dirty="0" smtClean="0">
                <a:solidFill>
                  <a:prstClr val="black"/>
                </a:solidFill>
              </a:rPr>
              <a:t>No interior de um avião em voo estarás em repouso ou movimento?</a:t>
            </a:r>
          </a:p>
          <a:p>
            <a:pPr lvl="0" algn="r"/>
            <a:endParaRPr lang="pt-PT" dirty="0">
              <a:solidFill>
                <a:prstClr val="black"/>
              </a:solidFill>
            </a:endParaRPr>
          </a:p>
          <a:p>
            <a:pPr lvl="0" algn="r"/>
            <a:endParaRPr lang="pt-PT" dirty="0" smtClean="0">
              <a:solidFill>
                <a:prstClr val="black"/>
              </a:solidFill>
            </a:endParaRPr>
          </a:p>
          <a:p>
            <a:pPr lvl="0" algn="r"/>
            <a:endParaRPr lang="pt-PT" dirty="0">
              <a:solidFill>
                <a:prstClr val="black"/>
              </a:solidFill>
            </a:endParaRPr>
          </a:p>
          <a:p>
            <a:pPr lvl="0" algn="r"/>
            <a:r>
              <a:rPr lang="pt-PT" dirty="0" smtClean="0">
                <a:solidFill>
                  <a:prstClr val="black"/>
                </a:solidFill>
              </a:rPr>
              <a:t>O </a:t>
            </a:r>
            <a:r>
              <a:rPr lang="pt-PT" b="1" dirty="0" smtClean="0">
                <a:solidFill>
                  <a:srgbClr val="3366FF"/>
                </a:solidFill>
              </a:rPr>
              <a:t>estado de repouso</a:t>
            </a:r>
            <a:r>
              <a:rPr lang="pt-PT" dirty="0" smtClean="0">
                <a:solidFill>
                  <a:prstClr val="black"/>
                </a:solidFill>
              </a:rPr>
              <a:t> ou </a:t>
            </a:r>
            <a:r>
              <a:rPr lang="pt-PT" b="1" dirty="0" smtClean="0">
                <a:solidFill>
                  <a:srgbClr val="3366FF"/>
                </a:solidFill>
              </a:rPr>
              <a:t>movimento</a:t>
            </a:r>
            <a:r>
              <a:rPr lang="pt-PT" dirty="0" smtClean="0">
                <a:solidFill>
                  <a:prstClr val="black"/>
                </a:solidFill>
              </a:rPr>
              <a:t> </a:t>
            </a:r>
            <a:r>
              <a:rPr lang="pt-PT" b="1" dirty="0" smtClean="0">
                <a:solidFill>
                  <a:srgbClr val="3366FF"/>
                </a:solidFill>
              </a:rPr>
              <a:t>depende </a:t>
            </a:r>
            <a:r>
              <a:rPr lang="pt-PT" dirty="0" smtClean="0">
                <a:solidFill>
                  <a:prstClr val="black"/>
                </a:solidFill>
              </a:rPr>
              <a:t> do</a:t>
            </a:r>
            <a:r>
              <a:rPr lang="pt-PT" b="1" dirty="0" smtClean="0">
                <a:solidFill>
                  <a:srgbClr val="3366FF"/>
                </a:solidFill>
              </a:rPr>
              <a:t> referencial </a:t>
            </a:r>
            <a:r>
              <a:rPr lang="pt-PT" dirty="0" smtClean="0">
                <a:solidFill>
                  <a:prstClr val="black"/>
                </a:solidFill>
              </a:rPr>
              <a:t>escolhido.</a:t>
            </a:r>
          </a:p>
          <a:p>
            <a:pPr lvl="0" algn="r"/>
            <a:endParaRPr lang="en-US" dirty="0" smtClean="0">
              <a:solidFill>
                <a:prstClr val="black"/>
              </a:solidFill>
            </a:endParaRPr>
          </a:p>
          <a:p>
            <a:pPr algn="r"/>
            <a:endParaRPr lang="pt-PT" dirty="0" smtClean="0">
              <a:solidFill>
                <a:prstClr val="black"/>
              </a:solidFill>
            </a:endParaRPr>
          </a:p>
          <a:p>
            <a:pPr algn="r"/>
            <a:endParaRPr lang="pt-PT" dirty="0">
              <a:solidFill>
                <a:prstClr val="black"/>
              </a:solidFill>
            </a:endParaRPr>
          </a:p>
          <a:p>
            <a:pPr algn="r"/>
            <a:r>
              <a:rPr lang="pt-PT" dirty="0" smtClean="0">
                <a:solidFill>
                  <a:prstClr val="black"/>
                </a:solidFill>
              </a:rPr>
              <a:t>Um </a:t>
            </a:r>
            <a:r>
              <a:rPr lang="pt-PT" dirty="0">
                <a:solidFill>
                  <a:prstClr val="black"/>
                </a:solidFill>
              </a:rPr>
              <a:t>corpo está em </a:t>
            </a:r>
            <a:r>
              <a:rPr lang="pt-PT" b="1" dirty="0">
                <a:solidFill>
                  <a:srgbClr val="3366FF"/>
                </a:solidFill>
              </a:rPr>
              <a:t>movimento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>
                <a:solidFill>
                  <a:prstClr val="black"/>
                </a:solidFill>
              </a:rPr>
              <a:t>sempre que a sua</a:t>
            </a:r>
            <a:r>
              <a:rPr lang="pt-PT" b="1" dirty="0">
                <a:solidFill>
                  <a:srgbClr val="3366FF"/>
                </a:solidFill>
              </a:rPr>
              <a:t> posição varia </a:t>
            </a:r>
            <a:r>
              <a:rPr lang="pt-PT" dirty="0">
                <a:solidFill>
                  <a:prstClr val="black"/>
                </a:solidFill>
              </a:rPr>
              <a:t>em relação a um dado </a:t>
            </a:r>
            <a:r>
              <a:rPr lang="pt-PT" b="1" dirty="0">
                <a:solidFill>
                  <a:srgbClr val="3366FF"/>
                </a:solidFill>
              </a:rPr>
              <a:t>referencial</a:t>
            </a:r>
            <a:r>
              <a:rPr lang="pt-PT" dirty="0" smtClean="0">
                <a:solidFill>
                  <a:prstClr val="black"/>
                </a:solidFill>
              </a:rPr>
              <a:t>.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5" name="Picture 4" descr="20145768_CONT_F190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844824"/>
            <a:ext cx="3096344" cy="395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00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>
                <a:solidFill>
                  <a:srgbClr val="3366FF"/>
                </a:solidFill>
              </a:rPr>
              <a:t>T</a:t>
            </a:r>
            <a:r>
              <a:rPr lang="pt-PT" sz="2800" b="1" dirty="0" smtClean="0">
                <a:solidFill>
                  <a:srgbClr val="3366FF"/>
                </a:solidFill>
              </a:rPr>
              <a:t>rajetória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608" y="1772816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t-PT" dirty="0" smtClean="0">
                <a:solidFill>
                  <a:prstClr val="black"/>
                </a:solidFill>
              </a:rPr>
              <a:t>A </a:t>
            </a:r>
            <a:r>
              <a:rPr lang="pt-PT" b="1" dirty="0" smtClean="0">
                <a:solidFill>
                  <a:srgbClr val="3366FF"/>
                </a:solidFill>
              </a:rPr>
              <a:t>trajetória </a:t>
            </a:r>
            <a:r>
              <a:rPr lang="pt-PT" dirty="0" smtClean="0">
                <a:solidFill>
                  <a:prstClr val="black"/>
                </a:solidFill>
              </a:rPr>
              <a:t>de um corpo é uma linha imaginária definida pelo conjunto das </a:t>
            </a:r>
            <a:r>
              <a:rPr lang="pt-PT" b="1" dirty="0" smtClean="0">
                <a:solidFill>
                  <a:srgbClr val="3366FF"/>
                </a:solidFill>
              </a:rPr>
              <a:t>sucessivas posições </a:t>
            </a:r>
            <a:r>
              <a:rPr lang="pt-PT" dirty="0" smtClean="0">
                <a:solidFill>
                  <a:prstClr val="black"/>
                </a:solidFill>
              </a:rPr>
              <a:t>que o corpo ocupa no seu </a:t>
            </a:r>
            <a:r>
              <a:rPr lang="pt-PT" b="1" dirty="0" smtClean="0">
                <a:solidFill>
                  <a:srgbClr val="3366FF"/>
                </a:solidFill>
              </a:rPr>
              <a:t>sentido movimento</a:t>
            </a:r>
            <a:r>
              <a:rPr lang="pt-PT" dirty="0" smtClean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20145768_CONT_F19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708920"/>
            <a:ext cx="6137920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>
                <a:solidFill>
                  <a:srgbClr val="3366FF"/>
                </a:solidFill>
              </a:rPr>
              <a:t>T</a:t>
            </a:r>
            <a:r>
              <a:rPr lang="pt-PT" sz="2800" b="1" dirty="0" smtClean="0">
                <a:solidFill>
                  <a:srgbClr val="3366FF"/>
                </a:solidFill>
              </a:rPr>
              <a:t>rajetória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15616" y="2134597"/>
            <a:ext cx="4680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t-PT" dirty="0" smtClean="0">
                <a:solidFill>
                  <a:prstClr val="black"/>
                </a:solidFill>
              </a:rPr>
              <a:t>As </a:t>
            </a:r>
            <a:r>
              <a:rPr lang="pt-PT" b="1" dirty="0" smtClean="0">
                <a:solidFill>
                  <a:srgbClr val="3366FF"/>
                </a:solidFill>
              </a:rPr>
              <a:t>trajetórias </a:t>
            </a:r>
            <a:r>
              <a:rPr lang="pt-PT" dirty="0" smtClean="0">
                <a:solidFill>
                  <a:prstClr val="black"/>
                </a:solidFill>
              </a:rPr>
              <a:t>podem ser classificadas em </a:t>
            </a:r>
            <a:r>
              <a:rPr lang="pt-PT" b="1" dirty="0" smtClean="0">
                <a:solidFill>
                  <a:srgbClr val="3366FF"/>
                </a:solidFill>
              </a:rPr>
              <a:t>trajetórias curvilíneas </a:t>
            </a:r>
            <a:r>
              <a:rPr lang="pt-PT" dirty="0" smtClean="0">
                <a:solidFill>
                  <a:prstClr val="black"/>
                </a:solidFill>
              </a:rPr>
              <a:t>ou trajetórias </a:t>
            </a:r>
            <a:r>
              <a:rPr lang="pt-PT" b="1" dirty="0" smtClean="0">
                <a:solidFill>
                  <a:srgbClr val="3366FF"/>
                </a:solidFill>
              </a:rPr>
              <a:t>retilíneas.</a:t>
            </a:r>
            <a:endParaRPr lang="pt-PT" dirty="0" smtClean="0">
              <a:solidFill>
                <a:prstClr val="black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20145768_CONT_F193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908720"/>
            <a:ext cx="1781139" cy="5085184"/>
          </a:xfrm>
          <a:prstGeom prst="rect">
            <a:avLst/>
          </a:prstGeom>
        </p:spPr>
      </p:pic>
      <p:pic>
        <p:nvPicPr>
          <p:cNvPr id="4" name="Picture 3" descr="20145768_CONT_F192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140968"/>
            <a:ext cx="4850493" cy="287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18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Distância ou espaço percorrido, </a:t>
            </a:r>
            <a:r>
              <a:rPr lang="pt-PT" sz="2800" b="1" i="1" dirty="0" smtClean="0">
                <a:solidFill>
                  <a:srgbClr val="3366FF"/>
                </a:solidFill>
              </a:rPr>
              <a:t>s</a:t>
            </a:r>
            <a:endParaRPr lang="pt-PT" sz="2800" b="1" i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36096" y="2276872"/>
            <a:ext cx="33123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dirty="0" smtClean="0">
                <a:solidFill>
                  <a:prstClr val="black"/>
                </a:solidFill>
              </a:rPr>
              <a:t>A </a:t>
            </a:r>
            <a:r>
              <a:rPr lang="pt-PT" b="1" dirty="0" smtClean="0">
                <a:solidFill>
                  <a:srgbClr val="3366FF"/>
                </a:solidFill>
              </a:rPr>
              <a:t>distância </a:t>
            </a:r>
            <a:r>
              <a:rPr lang="pt-PT" dirty="0" smtClean="0">
                <a:solidFill>
                  <a:prstClr val="black"/>
                </a:solidFill>
              </a:rPr>
              <a:t>ou </a:t>
            </a:r>
            <a:r>
              <a:rPr lang="pt-PT" b="1" dirty="0" smtClean="0">
                <a:solidFill>
                  <a:srgbClr val="3366FF"/>
                </a:solidFill>
              </a:rPr>
              <a:t>espaço percorrido </a:t>
            </a:r>
            <a:r>
              <a:rPr lang="pt-PT" dirty="0" smtClean="0">
                <a:solidFill>
                  <a:prstClr val="black"/>
                </a:solidFill>
              </a:rPr>
              <a:t>por um corpo no seu movimento entre duas posições é o </a:t>
            </a:r>
            <a:r>
              <a:rPr lang="pt-PT" b="1" dirty="0" smtClean="0">
                <a:solidFill>
                  <a:srgbClr val="3366FF"/>
                </a:solidFill>
              </a:rPr>
              <a:t>comprimento da trajetória</a:t>
            </a:r>
            <a:r>
              <a:rPr lang="pt-PT" dirty="0" smtClean="0">
                <a:solidFill>
                  <a:prstClr val="black"/>
                </a:solidFill>
              </a:rPr>
              <a:t> do corpo entre essas duas posições.</a:t>
            </a:r>
          </a:p>
          <a:p>
            <a:pPr lvl="0"/>
            <a:endParaRPr lang="pt-PT" dirty="0">
              <a:solidFill>
                <a:prstClr val="black"/>
              </a:solidFill>
            </a:endParaRPr>
          </a:p>
          <a:p>
            <a:r>
              <a:rPr lang="pt-PT" dirty="0">
                <a:solidFill>
                  <a:prstClr val="black"/>
                </a:solidFill>
              </a:rPr>
              <a:t>A </a:t>
            </a:r>
            <a:r>
              <a:rPr lang="pt-PT" b="1" dirty="0">
                <a:solidFill>
                  <a:srgbClr val="3366FF"/>
                </a:solidFill>
              </a:rPr>
              <a:t>distância </a:t>
            </a:r>
            <a:r>
              <a:rPr lang="pt-PT" dirty="0">
                <a:solidFill>
                  <a:prstClr val="black"/>
                </a:solidFill>
              </a:rPr>
              <a:t>ou </a:t>
            </a:r>
            <a:r>
              <a:rPr lang="pt-PT" b="1" dirty="0">
                <a:solidFill>
                  <a:srgbClr val="3366FF"/>
                </a:solidFill>
              </a:rPr>
              <a:t>espaço percorrido </a:t>
            </a:r>
            <a:r>
              <a:rPr lang="pt-PT" dirty="0"/>
              <a:t>é</a:t>
            </a:r>
            <a:r>
              <a:rPr lang="pt-PT" dirty="0">
                <a:solidFill>
                  <a:prstClr val="black"/>
                </a:solidFill>
              </a:rPr>
              <a:t> uma </a:t>
            </a:r>
            <a:r>
              <a:rPr lang="pt-PT" b="1" dirty="0">
                <a:solidFill>
                  <a:srgbClr val="3366FF"/>
                </a:solidFill>
              </a:rPr>
              <a:t>grandeza </a:t>
            </a:r>
            <a:r>
              <a:rPr lang="pt-PT" b="1" dirty="0" smtClean="0">
                <a:solidFill>
                  <a:srgbClr val="3366FF"/>
                </a:solidFill>
              </a:rPr>
              <a:t>escalar.</a:t>
            </a:r>
            <a:endParaRPr lang="pt-PT" dirty="0">
              <a:solidFill>
                <a:prstClr val="black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20145768_CONT_F19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916832"/>
            <a:ext cx="4850493" cy="287050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187624" y="5085184"/>
            <a:ext cx="6624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PT" dirty="0" smtClean="0">
                <a:solidFill>
                  <a:prstClr val="black"/>
                </a:solidFill>
              </a:rPr>
              <a:t>A </a:t>
            </a:r>
            <a:r>
              <a:rPr lang="pt-PT" b="1" dirty="0" smtClean="0">
                <a:solidFill>
                  <a:srgbClr val="3366FF"/>
                </a:solidFill>
              </a:rPr>
              <a:t>unidade de </a:t>
            </a:r>
            <a:r>
              <a:rPr lang="pt-PT" b="1" dirty="0">
                <a:solidFill>
                  <a:srgbClr val="3366FF"/>
                </a:solidFill>
              </a:rPr>
              <a:t>distância </a:t>
            </a:r>
            <a:r>
              <a:rPr lang="pt-PT" dirty="0">
                <a:solidFill>
                  <a:prstClr val="black"/>
                </a:solidFill>
              </a:rPr>
              <a:t>ou </a:t>
            </a:r>
            <a:r>
              <a:rPr lang="pt-PT" b="1" dirty="0">
                <a:solidFill>
                  <a:srgbClr val="3366FF"/>
                </a:solidFill>
              </a:rPr>
              <a:t>espaço percorrido </a:t>
            </a:r>
            <a:r>
              <a:rPr lang="pt-PT" dirty="0" smtClean="0"/>
              <a:t>no</a:t>
            </a:r>
            <a:r>
              <a:rPr lang="pt-PT" b="1" dirty="0" smtClean="0">
                <a:solidFill>
                  <a:srgbClr val="3366FF"/>
                </a:solidFill>
              </a:rPr>
              <a:t> Sistema Internacional</a:t>
            </a:r>
            <a:r>
              <a:rPr lang="pt-PT" dirty="0" smtClean="0">
                <a:solidFill>
                  <a:prstClr val="black"/>
                </a:solidFill>
              </a:rPr>
              <a:t>, SI, é o </a:t>
            </a:r>
            <a:r>
              <a:rPr lang="pt-PT" b="1" dirty="0" smtClean="0">
                <a:solidFill>
                  <a:srgbClr val="3366FF"/>
                </a:solidFill>
              </a:rPr>
              <a:t>metro</a:t>
            </a:r>
            <a:r>
              <a:rPr lang="pt-PT" dirty="0" smtClean="0">
                <a:solidFill>
                  <a:prstClr val="black"/>
                </a:solidFill>
              </a:rPr>
              <a:t>, cujo símbolo é </a:t>
            </a:r>
            <a:r>
              <a:rPr lang="pt-PT" b="1" dirty="0" smtClean="0">
                <a:solidFill>
                  <a:srgbClr val="3366FF"/>
                </a:solidFill>
              </a:rPr>
              <a:t>m</a:t>
            </a:r>
            <a:r>
              <a:rPr lang="pt-PT" dirty="0" smtClean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5710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Distância ou espaço percorrido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27584" y="4149080"/>
            <a:ext cx="7488832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A </a:t>
            </a:r>
            <a:r>
              <a:rPr lang="pt-PT" b="1" dirty="0">
                <a:solidFill>
                  <a:srgbClr val="3366FF"/>
                </a:solidFill>
              </a:rPr>
              <a:t>trajetória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do ciclista é retilínea;</a:t>
            </a:r>
            <a:endParaRPr lang="en-US" dirty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O ciclista está em </a:t>
            </a:r>
            <a:r>
              <a:rPr lang="pt-PT" b="1" dirty="0">
                <a:solidFill>
                  <a:srgbClr val="3366FF"/>
                </a:solidFill>
              </a:rPr>
              <a:t>movimento</a:t>
            </a:r>
            <a:r>
              <a:rPr lang="pt-PT" dirty="0"/>
              <a:t> relativamente ao </a:t>
            </a:r>
            <a:r>
              <a:rPr lang="pt-PT" b="1" dirty="0">
                <a:solidFill>
                  <a:srgbClr val="3366FF"/>
                </a:solidFill>
              </a:rPr>
              <a:t>poste</a:t>
            </a:r>
            <a:r>
              <a:rPr lang="pt-PT" dirty="0"/>
              <a:t> (que se tomou como referencial);</a:t>
            </a:r>
            <a:endParaRPr lang="en-US" dirty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A </a:t>
            </a:r>
            <a:r>
              <a:rPr lang="pt-PT" b="1" dirty="0">
                <a:solidFill>
                  <a:srgbClr val="3366FF"/>
                </a:solidFill>
              </a:rPr>
              <a:t>posição</a:t>
            </a:r>
            <a:r>
              <a:rPr lang="pt-PT" dirty="0"/>
              <a:t> do ciclista, </a:t>
            </a:r>
            <a:r>
              <a:rPr lang="pt-PT" b="1" dirty="0">
                <a:solidFill>
                  <a:srgbClr val="3366FF"/>
                </a:solidFill>
              </a:rPr>
              <a:t>num determinado instante</a:t>
            </a:r>
            <a:r>
              <a:rPr lang="pt-PT" dirty="0"/>
              <a:t>, corresponde à coordenada do ponto onde o mesmo se encontra, em relação à origem do referencial (poste</a:t>
            </a:r>
            <a:r>
              <a:rPr lang="pt-PT" dirty="0" smtClean="0"/>
              <a:t>);</a:t>
            </a:r>
            <a:endParaRPr lang="en-US" dirty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20145768_CONT_F194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651021"/>
            <a:ext cx="5472608" cy="2282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75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Distância ou espaço percorrido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27584" y="4183920"/>
            <a:ext cx="74888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A </a:t>
            </a:r>
            <a:r>
              <a:rPr lang="pt-PT" b="1" dirty="0">
                <a:solidFill>
                  <a:srgbClr val="3366FF"/>
                </a:solidFill>
              </a:rPr>
              <a:t>distância percorrida </a:t>
            </a:r>
            <a:r>
              <a:rPr lang="pt-PT" dirty="0"/>
              <a:t>pelo ciclista entre as posições </a:t>
            </a:r>
            <a:r>
              <a:rPr lang="pt-PT" i="1" dirty="0"/>
              <a:t>x</a:t>
            </a:r>
            <a:r>
              <a:rPr lang="pt-PT" dirty="0"/>
              <a:t> = 16,0 </a:t>
            </a:r>
            <a:r>
              <a:rPr lang="pt-PT" dirty="0" smtClean="0"/>
              <a:t>m e </a:t>
            </a:r>
            <a:r>
              <a:rPr lang="pt-PT" i="1" dirty="0"/>
              <a:t>x</a:t>
            </a:r>
            <a:r>
              <a:rPr lang="pt-PT" dirty="0"/>
              <a:t> = 4,0 m foi 12,0 m, isto é, </a:t>
            </a:r>
            <a:r>
              <a:rPr lang="pt-PT" b="1" i="1" dirty="0">
                <a:solidFill>
                  <a:srgbClr val="3366FF"/>
                </a:solidFill>
              </a:rPr>
              <a:t>s</a:t>
            </a:r>
            <a:r>
              <a:rPr lang="pt-PT" b="1" dirty="0">
                <a:solidFill>
                  <a:srgbClr val="3366FF"/>
                </a:solidFill>
              </a:rPr>
              <a:t> = 12,0 m</a:t>
            </a:r>
            <a:r>
              <a:rPr lang="pt-PT" dirty="0"/>
              <a:t>.</a:t>
            </a:r>
            <a:endParaRPr lang="en-US" dirty="0"/>
          </a:p>
          <a:p>
            <a:pPr marL="285750" indent="-285750"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No </a:t>
            </a:r>
            <a:r>
              <a:rPr lang="pt-PT" b="1" dirty="0">
                <a:solidFill>
                  <a:srgbClr val="3366FF"/>
                </a:solidFill>
              </a:rPr>
              <a:t>instante </a:t>
            </a:r>
            <a:r>
              <a:rPr lang="pt-PT" b="1" i="1" dirty="0">
                <a:solidFill>
                  <a:srgbClr val="3366FF"/>
                </a:solidFill>
              </a:rPr>
              <a:t>t</a:t>
            </a:r>
            <a:r>
              <a:rPr lang="pt-PT" b="1" dirty="0">
                <a:solidFill>
                  <a:srgbClr val="3366FF"/>
                </a:solidFill>
              </a:rPr>
              <a:t> = </a:t>
            </a:r>
            <a:r>
              <a:rPr lang="pt-PT" b="1" dirty="0" smtClean="0">
                <a:solidFill>
                  <a:srgbClr val="3366FF"/>
                </a:solidFill>
              </a:rPr>
              <a:t>0,0 </a:t>
            </a:r>
            <a:r>
              <a:rPr lang="pt-PT" b="1" dirty="0">
                <a:solidFill>
                  <a:srgbClr val="3366FF"/>
                </a:solidFill>
              </a:rPr>
              <a:t>s</a:t>
            </a:r>
            <a:r>
              <a:rPr lang="pt-PT" dirty="0"/>
              <a:t>, o ciclista estava na posição </a:t>
            </a:r>
            <a:r>
              <a:rPr lang="pt-PT" b="1" i="1" dirty="0">
                <a:solidFill>
                  <a:srgbClr val="3366FF"/>
                </a:solidFill>
              </a:rPr>
              <a:t>x</a:t>
            </a:r>
            <a:r>
              <a:rPr lang="pt-PT" b="1" dirty="0">
                <a:solidFill>
                  <a:srgbClr val="3366FF"/>
                </a:solidFill>
              </a:rPr>
              <a:t> = </a:t>
            </a:r>
            <a:r>
              <a:rPr lang="pt-PT" b="1" dirty="0" smtClean="0">
                <a:solidFill>
                  <a:srgbClr val="3366FF"/>
                </a:solidFill>
              </a:rPr>
              <a:t>16,0 </a:t>
            </a:r>
            <a:r>
              <a:rPr lang="pt-PT" b="1" dirty="0">
                <a:solidFill>
                  <a:srgbClr val="3366FF"/>
                </a:solidFill>
              </a:rPr>
              <a:t>m</a:t>
            </a:r>
            <a:r>
              <a:rPr lang="pt-PT" dirty="0"/>
              <a:t>;</a:t>
            </a:r>
            <a:endParaRPr lang="en-US" dirty="0"/>
          </a:p>
          <a:p>
            <a:pPr marL="285750" indent="-285750"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No </a:t>
            </a:r>
            <a:r>
              <a:rPr lang="pt-PT" b="1" dirty="0">
                <a:solidFill>
                  <a:srgbClr val="3366FF"/>
                </a:solidFill>
              </a:rPr>
              <a:t>instante </a:t>
            </a:r>
            <a:r>
              <a:rPr lang="pt-PT" b="1" i="1" dirty="0">
                <a:solidFill>
                  <a:srgbClr val="3366FF"/>
                </a:solidFill>
              </a:rPr>
              <a:t>t</a:t>
            </a:r>
            <a:r>
              <a:rPr lang="pt-PT" b="1" dirty="0">
                <a:solidFill>
                  <a:srgbClr val="3366FF"/>
                </a:solidFill>
              </a:rPr>
              <a:t> = </a:t>
            </a:r>
            <a:r>
              <a:rPr lang="pt-PT" b="1" dirty="0" smtClean="0">
                <a:solidFill>
                  <a:srgbClr val="3366FF"/>
                </a:solidFill>
              </a:rPr>
              <a:t>5,0 </a:t>
            </a:r>
            <a:r>
              <a:rPr lang="pt-PT" b="1" dirty="0">
                <a:solidFill>
                  <a:srgbClr val="3366FF"/>
                </a:solidFill>
              </a:rPr>
              <a:t>s</a:t>
            </a:r>
            <a:r>
              <a:rPr lang="pt-PT" dirty="0"/>
              <a:t>, o ciclista estava na posição </a:t>
            </a:r>
            <a:r>
              <a:rPr lang="pt-PT" b="1" i="1" dirty="0">
                <a:solidFill>
                  <a:srgbClr val="3366FF"/>
                </a:solidFill>
              </a:rPr>
              <a:t>x</a:t>
            </a:r>
            <a:r>
              <a:rPr lang="pt-PT" b="1" dirty="0">
                <a:solidFill>
                  <a:srgbClr val="3366FF"/>
                </a:solidFill>
              </a:rPr>
              <a:t> = 12,0 m</a:t>
            </a:r>
            <a:r>
              <a:rPr lang="pt-PT" dirty="0"/>
              <a:t>;</a:t>
            </a:r>
            <a:endParaRPr lang="en-US" dirty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No </a:t>
            </a:r>
            <a:r>
              <a:rPr lang="pt-PT" b="1" dirty="0">
                <a:solidFill>
                  <a:srgbClr val="3366FF"/>
                </a:solidFill>
              </a:rPr>
              <a:t>instante </a:t>
            </a:r>
            <a:r>
              <a:rPr lang="pt-PT" b="1" i="1" dirty="0">
                <a:solidFill>
                  <a:srgbClr val="3366FF"/>
                </a:solidFill>
              </a:rPr>
              <a:t>t</a:t>
            </a:r>
            <a:r>
              <a:rPr lang="pt-PT" b="1" dirty="0">
                <a:solidFill>
                  <a:srgbClr val="3366FF"/>
                </a:solidFill>
              </a:rPr>
              <a:t> = </a:t>
            </a:r>
            <a:r>
              <a:rPr lang="pt-PT" b="1" dirty="0" smtClean="0">
                <a:solidFill>
                  <a:srgbClr val="3366FF"/>
                </a:solidFill>
              </a:rPr>
              <a:t>9,5 </a:t>
            </a:r>
            <a:r>
              <a:rPr lang="pt-PT" b="1" dirty="0">
                <a:solidFill>
                  <a:srgbClr val="3366FF"/>
                </a:solidFill>
              </a:rPr>
              <a:t>s</a:t>
            </a:r>
            <a:r>
              <a:rPr lang="pt-PT" dirty="0"/>
              <a:t>, o ciclista estava na posição </a:t>
            </a:r>
            <a:r>
              <a:rPr lang="pt-PT" b="1" i="1" dirty="0">
                <a:solidFill>
                  <a:srgbClr val="3366FF"/>
                </a:solidFill>
              </a:rPr>
              <a:t>x</a:t>
            </a:r>
            <a:r>
              <a:rPr lang="pt-PT" b="1" dirty="0">
                <a:solidFill>
                  <a:srgbClr val="3366FF"/>
                </a:solidFill>
              </a:rPr>
              <a:t> = </a:t>
            </a:r>
            <a:r>
              <a:rPr lang="pt-PT" b="1" dirty="0" smtClean="0">
                <a:solidFill>
                  <a:srgbClr val="3366FF"/>
                </a:solidFill>
              </a:rPr>
              <a:t>8,0 </a:t>
            </a:r>
            <a:r>
              <a:rPr lang="pt-PT" b="1" dirty="0">
                <a:solidFill>
                  <a:srgbClr val="3366FF"/>
                </a:solidFill>
              </a:rPr>
              <a:t>m</a:t>
            </a:r>
            <a:r>
              <a:rPr lang="pt-PT" dirty="0" smtClean="0"/>
              <a:t>;</a:t>
            </a:r>
            <a:endParaRPr lang="en-US" dirty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20145768_CONT_F194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651021"/>
            <a:ext cx="5472608" cy="2282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15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Distância ou espaço percorrido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27584" y="4194953"/>
            <a:ext cx="7488832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No </a:t>
            </a:r>
            <a:r>
              <a:rPr lang="pt-PT" b="1" dirty="0">
                <a:solidFill>
                  <a:srgbClr val="3366FF"/>
                </a:solidFill>
              </a:rPr>
              <a:t>instante </a:t>
            </a:r>
            <a:r>
              <a:rPr lang="pt-PT" b="1" i="1" dirty="0">
                <a:solidFill>
                  <a:srgbClr val="3366FF"/>
                </a:solidFill>
              </a:rPr>
              <a:t>t</a:t>
            </a:r>
            <a:r>
              <a:rPr lang="pt-PT" b="1" dirty="0">
                <a:solidFill>
                  <a:srgbClr val="3366FF"/>
                </a:solidFill>
              </a:rPr>
              <a:t> = </a:t>
            </a:r>
            <a:r>
              <a:rPr lang="pt-PT" b="1" dirty="0" smtClean="0">
                <a:solidFill>
                  <a:srgbClr val="3366FF"/>
                </a:solidFill>
              </a:rPr>
              <a:t>12,0 s</a:t>
            </a:r>
            <a:r>
              <a:rPr lang="pt-PT" dirty="0" smtClean="0"/>
              <a:t>, </a:t>
            </a:r>
            <a:r>
              <a:rPr lang="pt-PT" dirty="0"/>
              <a:t>o ciclista estava na posição </a:t>
            </a:r>
            <a:r>
              <a:rPr lang="pt-PT" b="1" i="1" dirty="0">
                <a:solidFill>
                  <a:srgbClr val="3366FF"/>
                </a:solidFill>
              </a:rPr>
              <a:t>x</a:t>
            </a:r>
            <a:r>
              <a:rPr lang="pt-PT" b="1" dirty="0">
                <a:solidFill>
                  <a:srgbClr val="3366FF"/>
                </a:solidFill>
              </a:rPr>
              <a:t> = 4,0 </a:t>
            </a:r>
            <a:r>
              <a:rPr lang="pt-PT" b="1" dirty="0" smtClean="0">
                <a:solidFill>
                  <a:srgbClr val="3366FF"/>
                </a:solidFill>
              </a:rPr>
              <a:t>m</a:t>
            </a:r>
            <a:r>
              <a:rPr lang="pt-PT" dirty="0"/>
              <a:t>;</a:t>
            </a:r>
            <a:endParaRPr lang="en-US" dirty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 smtClean="0"/>
              <a:t>Entre </a:t>
            </a:r>
            <a:r>
              <a:rPr lang="pt-PT" dirty="0"/>
              <a:t>o </a:t>
            </a:r>
            <a:r>
              <a:rPr lang="pt-PT" b="1" dirty="0">
                <a:solidFill>
                  <a:srgbClr val="3366FF"/>
                </a:solidFill>
              </a:rPr>
              <a:t>instante </a:t>
            </a:r>
            <a:r>
              <a:rPr lang="pt-PT" b="1" i="1" dirty="0">
                <a:solidFill>
                  <a:srgbClr val="3366FF"/>
                </a:solidFill>
              </a:rPr>
              <a:t>t</a:t>
            </a:r>
            <a:r>
              <a:rPr lang="pt-PT" b="1" dirty="0">
                <a:solidFill>
                  <a:srgbClr val="3366FF"/>
                </a:solidFill>
              </a:rPr>
              <a:t> = 0 s </a:t>
            </a:r>
            <a:r>
              <a:rPr lang="pt-PT" dirty="0"/>
              <a:t>e </a:t>
            </a:r>
            <a:r>
              <a:rPr lang="pt-PT" dirty="0">
                <a:solidFill>
                  <a:srgbClr val="000000"/>
                </a:solidFill>
              </a:rPr>
              <a:t>o </a:t>
            </a:r>
            <a:r>
              <a:rPr lang="pt-PT" b="1" dirty="0">
                <a:solidFill>
                  <a:srgbClr val="3366FF"/>
                </a:solidFill>
              </a:rPr>
              <a:t>instante </a:t>
            </a:r>
            <a:r>
              <a:rPr lang="pt-PT" b="1" i="1" dirty="0">
                <a:solidFill>
                  <a:srgbClr val="3366FF"/>
                </a:solidFill>
              </a:rPr>
              <a:t>t</a:t>
            </a:r>
            <a:r>
              <a:rPr lang="pt-PT" b="1" dirty="0">
                <a:solidFill>
                  <a:srgbClr val="3366FF"/>
                </a:solidFill>
              </a:rPr>
              <a:t> = 5,0 s</a:t>
            </a:r>
            <a:r>
              <a:rPr lang="pt-PT" dirty="0"/>
              <a:t>, a </a:t>
            </a:r>
            <a:r>
              <a:rPr lang="pt-PT" b="1" dirty="0">
                <a:solidFill>
                  <a:srgbClr val="3366FF"/>
                </a:solidFill>
              </a:rPr>
              <a:t>distância percorrida </a:t>
            </a:r>
            <a:r>
              <a:rPr lang="pt-PT" dirty="0"/>
              <a:t>pelo ciclista </a:t>
            </a:r>
            <a:r>
              <a:rPr lang="pt-PT" dirty="0" smtClean="0"/>
              <a:t>foi </a:t>
            </a:r>
            <a:r>
              <a:rPr lang="pt-PT" b="1" dirty="0" smtClean="0">
                <a:solidFill>
                  <a:srgbClr val="3366FF"/>
                </a:solidFill>
              </a:rPr>
              <a:t>s = </a:t>
            </a:r>
            <a:r>
              <a:rPr lang="pt-PT" b="1" dirty="0">
                <a:solidFill>
                  <a:srgbClr val="3366FF"/>
                </a:solidFill>
              </a:rPr>
              <a:t>4,0 m</a:t>
            </a:r>
            <a:r>
              <a:rPr lang="pt-PT" dirty="0"/>
              <a:t>;</a:t>
            </a:r>
            <a:endParaRPr lang="en-US" dirty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dirty="0"/>
              <a:t>No </a:t>
            </a:r>
            <a:r>
              <a:rPr lang="pt-PT" b="1" dirty="0">
                <a:solidFill>
                  <a:srgbClr val="3366FF"/>
                </a:solidFill>
              </a:rPr>
              <a:t>intervalo de tempo [5,0; 12,0] s</a:t>
            </a:r>
            <a:r>
              <a:rPr lang="pt-PT" dirty="0"/>
              <a:t>, a </a:t>
            </a:r>
            <a:r>
              <a:rPr lang="pt-PT" b="1" dirty="0">
                <a:solidFill>
                  <a:srgbClr val="3366FF"/>
                </a:solidFill>
              </a:rPr>
              <a:t>distância percorrida </a:t>
            </a:r>
            <a:r>
              <a:rPr lang="pt-PT" dirty="0"/>
              <a:t>pelo ciclista foi </a:t>
            </a:r>
            <a:endParaRPr lang="pt-PT" dirty="0" smtClean="0"/>
          </a:p>
          <a:p>
            <a:pPr marL="285750" lvl="0" indent="-285750">
              <a:buClr>
                <a:srgbClr val="3366FF"/>
              </a:buClr>
            </a:pPr>
            <a:r>
              <a:rPr lang="pt-PT" b="1" dirty="0" smtClean="0">
                <a:solidFill>
                  <a:srgbClr val="3366FF"/>
                </a:solidFill>
              </a:rPr>
              <a:t>      s = 8,0 </a:t>
            </a:r>
            <a:r>
              <a:rPr lang="pt-PT" b="1" dirty="0">
                <a:solidFill>
                  <a:srgbClr val="3366FF"/>
                </a:solidFill>
              </a:rPr>
              <a:t>m</a:t>
            </a:r>
            <a:r>
              <a:rPr lang="pt-PT" dirty="0"/>
              <a:t>.</a:t>
            </a:r>
            <a:endParaRPr lang="en-US" dirty="0"/>
          </a:p>
          <a:p>
            <a:pPr lvl="0" algn="ctr">
              <a:buClr>
                <a:srgbClr val="3366FF"/>
              </a:buClr>
            </a:pPr>
            <a:endParaRPr lang="pt-PT" dirty="0" smtClean="0">
              <a:solidFill>
                <a:prstClr val="black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20145768_CONT_F194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651021"/>
            <a:ext cx="5472608" cy="2282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88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Deslocamento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23528" y="2704852"/>
            <a:ext cx="34563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Clr>
                <a:srgbClr val="3366FF"/>
              </a:buClr>
            </a:pPr>
            <a:r>
              <a:rPr lang="pt-PT" dirty="0" smtClean="0"/>
              <a:t>O </a:t>
            </a:r>
            <a:r>
              <a:rPr lang="pt-PT" b="1" dirty="0" smtClean="0">
                <a:solidFill>
                  <a:srgbClr val="3366FF"/>
                </a:solidFill>
              </a:rPr>
              <a:t>deslocamento</a:t>
            </a:r>
            <a:r>
              <a:rPr lang="pt-PT" dirty="0" smtClean="0"/>
              <a:t> é </a:t>
            </a:r>
            <a:r>
              <a:rPr lang="pt-PT" b="1" dirty="0" smtClean="0">
                <a:solidFill>
                  <a:srgbClr val="3366FF"/>
                </a:solidFill>
              </a:rPr>
              <a:t>independente da trajetória</a:t>
            </a:r>
            <a:r>
              <a:rPr lang="pt-PT" dirty="0" smtClean="0"/>
              <a:t>.</a:t>
            </a:r>
          </a:p>
          <a:p>
            <a:pPr algn="r">
              <a:buClr>
                <a:srgbClr val="3366FF"/>
              </a:buClr>
            </a:pPr>
            <a:endParaRPr lang="pt-PT" dirty="0" smtClean="0"/>
          </a:p>
          <a:p>
            <a:pPr algn="r">
              <a:buClr>
                <a:srgbClr val="3366FF"/>
              </a:buClr>
            </a:pPr>
            <a:r>
              <a:rPr lang="pt-PT" dirty="0"/>
              <a:t>O </a:t>
            </a:r>
            <a:r>
              <a:rPr lang="pt-PT" b="1" dirty="0">
                <a:solidFill>
                  <a:srgbClr val="3366FF"/>
                </a:solidFill>
              </a:rPr>
              <a:t>d</a:t>
            </a:r>
            <a:r>
              <a:rPr lang="pt-PT" b="1" dirty="0" smtClean="0">
                <a:solidFill>
                  <a:srgbClr val="3366FF"/>
                </a:solidFill>
              </a:rPr>
              <a:t>eslocamento</a:t>
            </a:r>
            <a:r>
              <a:rPr lang="pt-PT" dirty="0" smtClean="0"/>
              <a:t> </a:t>
            </a:r>
            <a:r>
              <a:rPr lang="pt-PT" b="1" dirty="0" smtClean="0">
                <a:solidFill>
                  <a:srgbClr val="3366FF"/>
                </a:solidFill>
              </a:rPr>
              <a:t>depende apenas </a:t>
            </a:r>
            <a:r>
              <a:rPr lang="pt-PT" dirty="0" smtClean="0"/>
              <a:t>da </a:t>
            </a:r>
            <a:r>
              <a:rPr lang="pt-PT" b="1" dirty="0" smtClean="0">
                <a:solidFill>
                  <a:srgbClr val="3366FF"/>
                </a:solidFill>
              </a:rPr>
              <a:t>posição inicial</a:t>
            </a:r>
            <a:r>
              <a:rPr lang="pt-PT" dirty="0" smtClean="0"/>
              <a:t> e </a:t>
            </a:r>
            <a:r>
              <a:rPr lang="pt-PT" b="1" dirty="0" smtClean="0">
                <a:solidFill>
                  <a:srgbClr val="3366FF"/>
                </a:solidFill>
              </a:rPr>
              <a:t>final</a:t>
            </a:r>
            <a:r>
              <a:rPr lang="pt-PT" dirty="0" smtClean="0"/>
              <a:t>.</a:t>
            </a:r>
          </a:p>
          <a:p>
            <a:pPr algn="r">
              <a:buClr>
                <a:srgbClr val="3366FF"/>
              </a:buClr>
            </a:pPr>
            <a:endParaRPr lang="pt-PT" dirty="0" smtClean="0"/>
          </a:p>
          <a:p>
            <a:pPr lvl="0" algn="r"/>
            <a:r>
              <a:rPr lang="pt-PT" dirty="0" smtClean="0"/>
              <a:t>O </a:t>
            </a:r>
            <a:r>
              <a:rPr lang="pt-PT" b="1" dirty="0" smtClean="0">
                <a:solidFill>
                  <a:srgbClr val="3366FF"/>
                </a:solidFill>
              </a:rPr>
              <a:t>deslocamento</a:t>
            </a:r>
            <a:r>
              <a:rPr lang="pt-PT" dirty="0" smtClean="0"/>
              <a:t> é</a:t>
            </a:r>
            <a:r>
              <a:rPr lang="pt-PT" dirty="0" smtClean="0">
                <a:solidFill>
                  <a:prstClr val="black"/>
                </a:solidFill>
              </a:rPr>
              <a:t> </a:t>
            </a:r>
            <a:r>
              <a:rPr lang="pt-PT" dirty="0">
                <a:solidFill>
                  <a:prstClr val="black"/>
                </a:solidFill>
              </a:rPr>
              <a:t>uma </a:t>
            </a:r>
            <a:r>
              <a:rPr lang="pt-PT" b="1" dirty="0">
                <a:solidFill>
                  <a:srgbClr val="3366FF"/>
                </a:solidFill>
              </a:rPr>
              <a:t>grandeza </a:t>
            </a:r>
            <a:r>
              <a:rPr lang="pt-PT" b="1" dirty="0" smtClean="0">
                <a:solidFill>
                  <a:srgbClr val="3366FF"/>
                </a:solidFill>
              </a:rPr>
              <a:t>vetorial</a:t>
            </a:r>
            <a:r>
              <a:rPr lang="pt-PT" dirty="0" smtClean="0">
                <a:solidFill>
                  <a:prstClr val="black"/>
                </a:solidFill>
              </a:rPr>
              <a:t>.</a:t>
            </a:r>
            <a:endParaRPr lang="pt-PT" dirty="0">
              <a:solidFill>
                <a:prstClr val="black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27584" y="1844824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3366FF"/>
              </a:buClr>
            </a:pPr>
            <a:r>
              <a:rPr lang="pt-PT" b="1" dirty="0">
                <a:solidFill>
                  <a:srgbClr val="3366FF"/>
                </a:solidFill>
              </a:rPr>
              <a:t>Distância percorrida </a:t>
            </a:r>
            <a:r>
              <a:rPr lang="pt-PT" dirty="0"/>
              <a:t>e </a:t>
            </a:r>
            <a:r>
              <a:rPr lang="pt-PT" b="1" dirty="0">
                <a:solidFill>
                  <a:srgbClr val="3366FF"/>
                </a:solidFill>
              </a:rPr>
              <a:t>deslocamento</a:t>
            </a:r>
            <a:r>
              <a:rPr lang="pt-PT" dirty="0"/>
              <a:t> são </a:t>
            </a:r>
            <a:r>
              <a:rPr lang="pt-PT" b="1" dirty="0">
                <a:solidFill>
                  <a:srgbClr val="3366FF"/>
                </a:solidFill>
              </a:rPr>
              <a:t>grandezas físicas distintas</a:t>
            </a:r>
            <a:r>
              <a:rPr lang="pt-PT" dirty="0"/>
              <a:t>.</a:t>
            </a:r>
            <a:endParaRPr lang="en-US" dirty="0"/>
          </a:p>
        </p:txBody>
      </p:sp>
      <p:pic>
        <p:nvPicPr>
          <p:cNvPr id="6" name="Picture 5" descr="20145768_CONT_F195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636912"/>
            <a:ext cx="4896544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23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Deslocamento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39952" y="2132856"/>
            <a:ext cx="41605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PT" dirty="0" smtClean="0">
                <a:solidFill>
                  <a:srgbClr val="000000"/>
                </a:solidFill>
              </a:rPr>
              <a:t>O </a:t>
            </a:r>
            <a:r>
              <a:rPr lang="pt-PT" b="1" dirty="0" smtClean="0">
                <a:solidFill>
                  <a:srgbClr val="3366FF"/>
                </a:solidFill>
              </a:rPr>
              <a:t>deslocamento</a:t>
            </a:r>
            <a:r>
              <a:rPr lang="pt-PT" dirty="0" smtClean="0"/>
              <a:t> </a:t>
            </a:r>
            <a:r>
              <a:rPr lang="pt-PT" dirty="0"/>
              <a:t>é</a:t>
            </a:r>
            <a:r>
              <a:rPr lang="pt-PT" dirty="0">
                <a:solidFill>
                  <a:prstClr val="black"/>
                </a:solidFill>
              </a:rPr>
              <a:t> uma </a:t>
            </a:r>
            <a:r>
              <a:rPr lang="pt-PT" b="1" dirty="0">
                <a:solidFill>
                  <a:srgbClr val="3366FF"/>
                </a:solidFill>
              </a:rPr>
              <a:t>grandeza vetorial</a:t>
            </a:r>
            <a:r>
              <a:rPr lang="pt-PT" dirty="0" smtClean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683568" y="3042825"/>
            <a:ext cx="29523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dirty="0" smtClean="0"/>
              <a:t>O deslocamento fica </a:t>
            </a:r>
            <a:r>
              <a:rPr lang="pt-PT" dirty="0"/>
              <a:t>completamente </a:t>
            </a:r>
            <a:r>
              <a:rPr lang="pt-PT" b="1" dirty="0" smtClean="0">
                <a:solidFill>
                  <a:srgbClr val="3366FF"/>
                </a:solidFill>
              </a:rPr>
              <a:t>caracterizado</a:t>
            </a:r>
            <a:r>
              <a:rPr lang="pt-PT" dirty="0" smtClean="0"/>
              <a:t> </a:t>
            </a:r>
            <a:r>
              <a:rPr lang="pt-PT" dirty="0"/>
              <a:t>quando se indica o seu </a:t>
            </a:r>
            <a:r>
              <a:rPr lang="pt-PT" b="1" dirty="0">
                <a:solidFill>
                  <a:srgbClr val="3366FF"/>
                </a:solidFill>
              </a:rPr>
              <a:t>ponto de aplicação</a:t>
            </a:r>
            <a:r>
              <a:rPr lang="pt-PT" dirty="0"/>
              <a:t>, a sua </a:t>
            </a:r>
            <a:r>
              <a:rPr lang="pt-PT" b="1" dirty="0">
                <a:solidFill>
                  <a:srgbClr val="3366FF"/>
                </a:solidFill>
              </a:rPr>
              <a:t>direção</a:t>
            </a:r>
            <a:r>
              <a:rPr lang="pt-PT" dirty="0"/>
              <a:t>, o seu </a:t>
            </a:r>
            <a:r>
              <a:rPr lang="pt-PT" b="1" dirty="0">
                <a:solidFill>
                  <a:srgbClr val="3366FF"/>
                </a:solidFill>
              </a:rPr>
              <a:t>sentido</a:t>
            </a:r>
            <a:r>
              <a:rPr lang="pt-PT" dirty="0"/>
              <a:t> e o seu </a:t>
            </a:r>
            <a:r>
              <a:rPr lang="pt-PT" b="1" dirty="0" smtClean="0">
                <a:solidFill>
                  <a:srgbClr val="3366FF"/>
                </a:solidFill>
              </a:rPr>
              <a:t>valor</a:t>
            </a:r>
            <a:r>
              <a:rPr lang="pt-PT" b="1" dirty="0" smtClean="0"/>
              <a:t>.</a:t>
            </a:r>
          </a:p>
          <a:p>
            <a:endParaRPr lang="pt-PT" b="1" dirty="0"/>
          </a:p>
        </p:txBody>
      </p:sp>
      <p:pic>
        <p:nvPicPr>
          <p:cNvPr id="9" name="Picture 8" descr="20145768_CONT_F195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636912"/>
            <a:ext cx="4896544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7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Deslocamento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39952" y="2132856"/>
            <a:ext cx="41605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PT" dirty="0" smtClean="0">
                <a:solidFill>
                  <a:srgbClr val="000000"/>
                </a:solidFill>
              </a:rPr>
              <a:t>O </a:t>
            </a:r>
            <a:r>
              <a:rPr lang="pt-PT" b="1" dirty="0" smtClean="0">
                <a:solidFill>
                  <a:srgbClr val="3366FF"/>
                </a:solidFill>
              </a:rPr>
              <a:t>deslocamento</a:t>
            </a:r>
            <a:r>
              <a:rPr lang="pt-PT" dirty="0" smtClean="0"/>
              <a:t> </a:t>
            </a:r>
            <a:r>
              <a:rPr lang="pt-PT" dirty="0"/>
              <a:t>é</a:t>
            </a:r>
            <a:r>
              <a:rPr lang="pt-PT" dirty="0">
                <a:solidFill>
                  <a:prstClr val="black"/>
                </a:solidFill>
              </a:rPr>
              <a:t> uma </a:t>
            </a:r>
            <a:r>
              <a:rPr lang="pt-PT" b="1" dirty="0">
                <a:solidFill>
                  <a:srgbClr val="3366FF"/>
                </a:solidFill>
              </a:rPr>
              <a:t>grandeza vetorial</a:t>
            </a:r>
            <a:r>
              <a:rPr lang="pt-PT" dirty="0" smtClean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683568" y="2996952"/>
            <a:ext cx="2952328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b="1" dirty="0" smtClean="0">
                <a:solidFill>
                  <a:srgbClr val="3366FF"/>
                </a:solidFill>
              </a:rPr>
              <a:t>Ponto </a:t>
            </a:r>
            <a:r>
              <a:rPr lang="pt-PT" b="1" dirty="0">
                <a:solidFill>
                  <a:srgbClr val="3366FF"/>
                </a:solidFill>
              </a:rPr>
              <a:t>de aplicação</a:t>
            </a:r>
            <a:r>
              <a:rPr lang="pt-PT" dirty="0"/>
              <a:t>: na posição inicial</a:t>
            </a:r>
            <a:r>
              <a:rPr lang="pt-PT" dirty="0" smtClean="0"/>
              <a:t>;</a:t>
            </a:r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endParaRPr lang="en-US" dirty="0"/>
          </a:p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b="1" dirty="0">
                <a:solidFill>
                  <a:srgbClr val="3366FF"/>
                </a:solidFill>
              </a:rPr>
              <a:t>Direção</a:t>
            </a:r>
            <a:r>
              <a:rPr lang="pt-PT" dirty="0"/>
              <a:t>: a da reta que une a posição inicial com a posição final</a:t>
            </a:r>
            <a:r>
              <a:rPr lang="pt-PT" dirty="0" smtClean="0"/>
              <a:t>;</a:t>
            </a:r>
            <a:endParaRPr lang="en-US" dirty="0"/>
          </a:p>
        </p:txBody>
      </p:sp>
      <p:pic>
        <p:nvPicPr>
          <p:cNvPr id="7" name="Picture 6" descr="20145768_CONT_F196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284984"/>
            <a:ext cx="5246478" cy="172819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83568" y="4869160"/>
            <a:ext cx="3024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Clr>
                <a:srgbClr val="3366FF"/>
              </a:buClr>
              <a:buFont typeface="Arial"/>
              <a:buChar char="•"/>
            </a:pPr>
            <a:r>
              <a:rPr lang="pt-PT" b="1" dirty="0" smtClean="0">
                <a:solidFill>
                  <a:srgbClr val="3366FF"/>
                </a:solidFill>
              </a:rPr>
              <a:t>Sentido</a:t>
            </a:r>
            <a:r>
              <a:rPr lang="pt-PT" dirty="0"/>
              <a:t>: da posição inicial para a posição final;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82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Deslocamento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55576" y="1700808"/>
            <a:ext cx="70567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/>
              <a:buChar char="•"/>
            </a:pPr>
            <a:r>
              <a:rPr lang="pt-PT" b="1" dirty="0" smtClean="0">
                <a:solidFill>
                  <a:srgbClr val="3366FF"/>
                </a:solidFill>
              </a:rPr>
              <a:t>Valor</a:t>
            </a:r>
            <a:r>
              <a:rPr lang="pt-PT" dirty="0"/>
              <a:t>: se considerarmos apenas movimentos segundo uma direção (em linha reta), podemos fazer coincidir o eixo dos </a:t>
            </a:r>
            <a:r>
              <a:rPr lang="pt-PT" i="1" dirty="0" err="1"/>
              <a:t>xx</a:t>
            </a:r>
            <a:r>
              <a:rPr lang="pt-PT" dirty="0"/>
              <a:t> com a direção do movimento. Nessa altura, </a:t>
            </a:r>
            <a:r>
              <a:rPr lang="pt-PT" dirty="0" smtClean="0"/>
              <a:t>o </a:t>
            </a:r>
            <a:r>
              <a:rPr lang="pt-PT" b="1" dirty="0">
                <a:solidFill>
                  <a:srgbClr val="3366FF"/>
                </a:solidFill>
              </a:rPr>
              <a:t>valor do </a:t>
            </a:r>
            <a:r>
              <a:rPr lang="pt-PT" b="1" dirty="0" smtClean="0">
                <a:solidFill>
                  <a:srgbClr val="3366FF"/>
                </a:solidFill>
              </a:rPr>
              <a:t>deslocamento</a:t>
            </a:r>
            <a:r>
              <a:rPr lang="pt-PT" dirty="0" smtClean="0"/>
              <a:t> (deslocamento escalar), </a:t>
            </a:r>
            <a:r>
              <a:rPr lang="pt-PT" b="1" dirty="0">
                <a:solidFill>
                  <a:srgbClr val="3366FF"/>
                </a:solidFill>
              </a:rPr>
              <a:t>∆</a:t>
            </a:r>
            <a:r>
              <a:rPr lang="pt-PT" b="1" i="1" dirty="0">
                <a:solidFill>
                  <a:srgbClr val="3366FF"/>
                </a:solidFill>
              </a:rPr>
              <a:t>x</a:t>
            </a:r>
            <a:r>
              <a:rPr lang="pt-PT" dirty="0"/>
              <a:t>, </a:t>
            </a:r>
            <a:r>
              <a:rPr lang="pt-PT" dirty="0" smtClean="0"/>
              <a:t>poderá </a:t>
            </a:r>
            <a:r>
              <a:rPr lang="pt-PT" dirty="0"/>
              <a:t>ser obtido pela diferença entre a posição final, </a:t>
            </a:r>
            <a:r>
              <a:rPr lang="pt-PT" b="1" i="1" dirty="0" err="1">
                <a:solidFill>
                  <a:srgbClr val="3366FF"/>
                </a:solidFill>
              </a:rPr>
              <a:t>x</a:t>
            </a:r>
            <a:r>
              <a:rPr lang="pt-PT" b="1" baseline="-25000" dirty="0" err="1">
                <a:solidFill>
                  <a:srgbClr val="3366FF"/>
                </a:solidFill>
              </a:rPr>
              <a:t>f</a:t>
            </a:r>
            <a:r>
              <a:rPr lang="pt-PT" dirty="0"/>
              <a:t>, e a posição </a:t>
            </a:r>
            <a:r>
              <a:rPr lang="pt-PT" dirty="0" smtClean="0"/>
              <a:t>inicial, </a:t>
            </a:r>
            <a:r>
              <a:rPr lang="pt-PT" b="1" i="1" dirty="0" err="1" smtClean="0">
                <a:solidFill>
                  <a:srgbClr val="3366FF"/>
                </a:solidFill>
              </a:rPr>
              <a:t>x</a:t>
            </a:r>
            <a:r>
              <a:rPr lang="pt-PT" b="1" baseline="-25000" dirty="0" err="1" smtClean="0">
                <a:solidFill>
                  <a:srgbClr val="3366FF"/>
                </a:solidFill>
              </a:rPr>
              <a:t>i</a:t>
            </a:r>
            <a:r>
              <a:rPr lang="pt-PT" dirty="0" smtClean="0"/>
              <a:t>:</a:t>
            </a:r>
          </a:p>
          <a:p>
            <a:pPr lvl="0"/>
            <a:endParaRPr lang="en-US" dirty="0"/>
          </a:p>
          <a:p>
            <a:pPr algn="ctr"/>
            <a:r>
              <a:rPr lang="pt-PT" b="1" dirty="0">
                <a:solidFill>
                  <a:srgbClr val="3366FF"/>
                </a:solidFill>
              </a:rPr>
              <a:t>∆</a:t>
            </a:r>
            <a:r>
              <a:rPr lang="pt-PT" b="1" i="1" dirty="0">
                <a:solidFill>
                  <a:srgbClr val="3366FF"/>
                </a:solidFill>
              </a:rPr>
              <a:t>x= </a:t>
            </a:r>
            <a:r>
              <a:rPr lang="pt-PT" b="1" i="1" dirty="0" err="1" smtClean="0">
                <a:solidFill>
                  <a:srgbClr val="3366FF"/>
                </a:solidFill>
              </a:rPr>
              <a:t>x</a:t>
            </a:r>
            <a:r>
              <a:rPr lang="pt-PT" b="1" baseline="-25000" dirty="0" err="1" smtClean="0">
                <a:solidFill>
                  <a:srgbClr val="3366FF"/>
                </a:solidFill>
              </a:rPr>
              <a:t>f</a:t>
            </a:r>
            <a:r>
              <a:rPr lang="pt-PT" b="1" i="1" dirty="0" smtClean="0">
                <a:solidFill>
                  <a:srgbClr val="3366FF"/>
                </a:solidFill>
              </a:rPr>
              <a:t> </a:t>
            </a:r>
            <a:r>
              <a:rPr lang="pt-PT" b="1" dirty="0" smtClean="0">
                <a:solidFill>
                  <a:srgbClr val="3366FF"/>
                </a:solidFill>
              </a:rPr>
              <a:t>- </a:t>
            </a:r>
            <a:r>
              <a:rPr lang="pt-PT" b="1" i="1" dirty="0" err="1" smtClean="0">
                <a:solidFill>
                  <a:srgbClr val="3366FF"/>
                </a:solidFill>
              </a:rPr>
              <a:t>x</a:t>
            </a:r>
            <a:r>
              <a:rPr lang="pt-PT" b="1" baseline="-25000" dirty="0" err="1" smtClean="0">
                <a:solidFill>
                  <a:srgbClr val="3366FF"/>
                </a:solidFill>
              </a:rPr>
              <a:t>i</a:t>
            </a:r>
            <a:endParaRPr lang="en-US" baseline="-25000" dirty="0">
              <a:solidFill>
                <a:srgbClr val="3366FF"/>
              </a:solidFill>
            </a:endParaRPr>
          </a:p>
        </p:txBody>
      </p:sp>
      <p:pic>
        <p:nvPicPr>
          <p:cNvPr id="3" name="Picture 2" descr="20145768_CONT_F197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933056"/>
            <a:ext cx="7236296" cy="142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896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Deslocamento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71600" y="3097991"/>
            <a:ext cx="705678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 smtClean="0"/>
              <a:t>O </a:t>
            </a:r>
            <a:r>
              <a:rPr lang="pt-PT" dirty="0"/>
              <a:t>deslocamento escalar </a:t>
            </a:r>
            <a:r>
              <a:rPr lang="pt-PT" dirty="0" smtClean="0"/>
              <a:t>do automóvel vermelho, no seu </a:t>
            </a:r>
            <a:r>
              <a:rPr lang="pt-PT" b="1" dirty="0" smtClean="0"/>
              <a:t>seu </a:t>
            </a:r>
            <a:r>
              <a:rPr lang="pt-PT" b="1" dirty="0"/>
              <a:t>movimento, </a:t>
            </a:r>
            <a:r>
              <a:rPr lang="pt-PT" b="1" dirty="0">
                <a:solidFill>
                  <a:srgbClr val="3366FF"/>
                </a:solidFill>
              </a:rPr>
              <a:t>da posição </a:t>
            </a:r>
            <a:r>
              <a:rPr lang="pt-PT" b="1" i="1" dirty="0">
                <a:solidFill>
                  <a:srgbClr val="3366FF"/>
                </a:solidFill>
              </a:rPr>
              <a:t>x</a:t>
            </a:r>
            <a:r>
              <a:rPr lang="pt-PT" b="1" dirty="0">
                <a:solidFill>
                  <a:srgbClr val="3366FF"/>
                </a:solidFill>
              </a:rPr>
              <a:t> = 4,0 m para a posição </a:t>
            </a:r>
            <a:r>
              <a:rPr lang="pt-PT" b="1" i="1" dirty="0">
                <a:solidFill>
                  <a:srgbClr val="3366FF"/>
                </a:solidFill>
              </a:rPr>
              <a:t>x</a:t>
            </a:r>
            <a:r>
              <a:rPr lang="pt-PT" b="1" dirty="0">
                <a:solidFill>
                  <a:srgbClr val="3366FF"/>
                </a:solidFill>
              </a:rPr>
              <a:t> = 28,0 m</a:t>
            </a:r>
            <a:r>
              <a:rPr lang="en-US" dirty="0">
                <a:solidFill>
                  <a:srgbClr val="3366FF"/>
                </a:solidFill>
              </a:rPr>
              <a:t> </a:t>
            </a:r>
            <a:r>
              <a:rPr lang="pt-PT" dirty="0" smtClean="0">
                <a:solidFill>
                  <a:srgbClr val="3366FF"/>
                </a:solidFill>
              </a:rPr>
              <a:t> </a:t>
            </a:r>
            <a:r>
              <a:rPr lang="pt-PT" dirty="0" smtClean="0"/>
              <a:t>é:</a:t>
            </a:r>
            <a:endParaRPr lang="en-US" dirty="0"/>
          </a:p>
          <a:p>
            <a:r>
              <a:rPr lang="pt-PT" i="1" dirty="0"/>
              <a:t> </a:t>
            </a:r>
            <a:endParaRPr lang="pt-PT" i="1" dirty="0" smtClean="0"/>
          </a:p>
          <a:p>
            <a:r>
              <a:rPr lang="pt-PT" b="1" dirty="0" smtClean="0">
                <a:solidFill>
                  <a:srgbClr val="3366FF"/>
                </a:solidFill>
              </a:rPr>
              <a:t>∆</a:t>
            </a:r>
            <a:r>
              <a:rPr lang="pt-PT" b="1" i="1" dirty="0">
                <a:solidFill>
                  <a:srgbClr val="3366FF"/>
                </a:solidFill>
              </a:rPr>
              <a:t>x= </a:t>
            </a:r>
            <a:r>
              <a:rPr lang="pt-PT" b="1" i="1" dirty="0" err="1">
                <a:solidFill>
                  <a:srgbClr val="3366FF"/>
                </a:solidFill>
              </a:rPr>
              <a:t>x</a:t>
            </a:r>
            <a:r>
              <a:rPr lang="pt-PT" b="1" baseline="-25000" dirty="0" err="1">
                <a:solidFill>
                  <a:srgbClr val="3366FF"/>
                </a:solidFill>
              </a:rPr>
              <a:t>f</a:t>
            </a:r>
            <a:r>
              <a:rPr lang="pt-PT" b="1" baseline="-25000" dirty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rgbClr val="3366FF"/>
                </a:solidFill>
              </a:rPr>
              <a:t>- </a:t>
            </a:r>
            <a:r>
              <a:rPr lang="pt-PT" b="1" i="1" dirty="0" err="1" smtClean="0">
                <a:solidFill>
                  <a:srgbClr val="3366FF"/>
                </a:solidFill>
              </a:rPr>
              <a:t>x</a:t>
            </a:r>
            <a:r>
              <a:rPr lang="pt-PT" b="1" baseline="-25000" dirty="0" err="1" smtClean="0">
                <a:solidFill>
                  <a:srgbClr val="3366FF"/>
                </a:solidFill>
              </a:rPr>
              <a:t>i</a:t>
            </a:r>
            <a:r>
              <a:rPr lang="pt-PT" i="1" dirty="0" smtClean="0"/>
              <a:t>, logo,</a:t>
            </a:r>
          </a:p>
          <a:p>
            <a:pPr algn="ctr"/>
            <a:r>
              <a:rPr lang="pt-PT" b="1" i="1" dirty="0" smtClean="0"/>
              <a:t>∆x = 28,0 - 4,0 ⟺ ∆x = </a:t>
            </a:r>
            <a:r>
              <a:rPr lang="pt-PT" b="1" i="1" dirty="0"/>
              <a:t>24,0 </a:t>
            </a:r>
            <a:r>
              <a:rPr lang="pt-PT" b="1" dirty="0" smtClean="0"/>
              <a:t>m</a:t>
            </a:r>
          </a:p>
          <a:p>
            <a:endParaRPr lang="en-US" dirty="0"/>
          </a:p>
          <a:p>
            <a:r>
              <a:rPr lang="pt-PT" dirty="0" smtClean="0"/>
              <a:t>O deslocamento </a:t>
            </a:r>
            <a:r>
              <a:rPr lang="pt-PT" dirty="0"/>
              <a:t>escalar do automóvel </a:t>
            </a:r>
            <a:r>
              <a:rPr lang="pt-PT" dirty="0" smtClean="0"/>
              <a:t>verde, </a:t>
            </a:r>
            <a:r>
              <a:rPr lang="pt-PT" dirty="0"/>
              <a:t>no seu </a:t>
            </a:r>
            <a:r>
              <a:rPr lang="pt-PT" b="1" dirty="0"/>
              <a:t>seu movimento, </a:t>
            </a:r>
            <a:r>
              <a:rPr lang="pt-PT" b="1" dirty="0">
                <a:solidFill>
                  <a:srgbClr val="3366FF"/>
                </a:solidFill>
              </a:rPr>
              <a:t>da posição </a:t>
            </a:r>
            <a:r>
              <a:rPr lang="pt-PT" b="1" i="1" dirty="0">
                <a:solidFill>
                  <a:srgbClr val="3366FF"/>
                </a:solidFill>
              </a:rPr>
              <a:t>x</a:t>
            </a:r>
            <a:r>
              <a:rPr lang="pt-PT" b="1" dirty="0">
                <a:solidFill>
                  <a:srgbClr val="3366FF"/>
                </a:solidFill>
              </a:rPr>
              <a:t> = </a:t>
            </a:r>
            <a:r>
              <a:rPr lang="pt-PT" b="1" dirty="0" smtClean="0">
                <a:solidFill>
                  <a:srgbClr val="3366FF"/>
                </a:solidFill>
              </a:rPr>
              <a:t>28,0 </a:t>
            </a:r>
            <a:r>
              <a:rPr lang="pt-PT" b="1" dirty="0">
                <a:solidFill>
                  <a:srgbClr val="3366FF"/>
                </a:solidFill>
              </a:rPr>
              <a:t>m para a posição </a:t>
            </a:r>
            <a:r>
              <a:rPr lang="pt-PT" b="1" i="1" dirty="0">
                <a:solidFill>
                  <a:srgbClr val="3366FF"/>
                </a:solidFill>
              </a:rPr>
              <a:t>x</a:t>
            </a:r>
            <a:r>
              <a:rPr lang="pt-PT" b="1" dirty="0">
                <a:solidFill>
                  <a:srgbClr val="3366FF"/>
                </a:solidFill>
              </a:rPr>
              <a:t> = </a:t>
            </a:r>
            <a:r>
              <a:rPr lang="pt-PT" b="1" dirty="0" smtClean="0">
                <a:solidFill>
                  <a:srgbClr val="3366FF"/>
                </a:solidFill>
              </a:rPr>
              <a:t>4,0 </a:t>
            </a:r>
            <a:r>
              <a:rPr lang="pt-PT" b="1" dirty="0">
                <a:solidFill>
                  <a:srgbClr val="3366FF"/>
                </a:solidFill>
              </a:rPr>
              <a:t>m</a:t>
            </a:r>
            <a:r>
              <a:rPr lang="en-US" dirty="0"/>
              <a:t> </a:t>
            </a:r>
            <a:r>
              <a:rPr lang="pt-PT" dirty="0"/>
              <a:t> </a:t>
            </a:r>
            <a:r>
              <a:rPr lang="pt-PT" dirty="0" smtClean="0"/>
              <a:t>é:</a:t>
            </a:r>
          </a:p>
          <a:p>
            <a:r>
              <a:rPr lang="pt-PT" b="1" dirty="0">
                <a:solidFill>
                  <a:srgbClr val="3366FF"/>
                </a:solidFill>
              </a:rPr>
              <a:t>∆</a:t>
            </a:r>
            <a:r>
              <a:rPr lang="pt-PT" b="1" i="1" dirty="0">
                <a:solidFill>
                  <a:srgbClr val="3366FF"/>
                </a:solidFill>
              </a:rPr>
              <a:t>x= </a:t>
            </a:r>
            <a:r>
              <a:rPr lang="pt-PT" b="1" i="1" dirty="0" err="1">
                <a:solidFill>
                  <a:srgbClr val="3366FF"/>
                </a:solidFill>
              </a:rPr>
              <a:t>x</a:t>
            </a:r>
            <a:r>
              <a:rPr lang="pt-PT" b="1" baseline="-25000" dirty="0" err="1">
                <a:solidFill>
                  <a:srgbClr val="3366FF"/>
                </a:solidFill>
              </a:rPr>
              <a:t>f</a:t>
            </a:r>
            <a:r>
              <a:rPr lang="pt-PT" b="1" i="1" dirty="0">
                <a:solidFill>
                  <a:srgbClr val="3366FF"/>
                </a:solidFill>
              </a:rPr>
              <a:t> </a:t>
            </a:r>
            <a:r>
              <a:rPr lang="pt-PT" b="1" dirty="0" smtClean="0">
                <a:solidFill>
                  <a:srgbClr val="3366FF"/>
                </a:solidFill>
              </a:rPr>
              <a:t>– </a:t>
            </a:r>
            <a:r>
              <a:rPr lang="pt-PT" b="1" i="1" dirty="0" err="1" smtClean="0">
                <a:solidFill>
                  <a:srgbClr val="3366FF"/>
                </a:solidFill>
              </a:rPr>
              <a:t>x</a:t>
            </a:r>
            <a:r>
              <a:rPr lang="pt-PT" b="1" baseline="-25000" dirty="0" err="1" smtClean="0">
                <a:solidFill>
                  <a:srgbClr val="3366FF"/>
                </a:solidFill>
              </a:rPr>
              <a:t>i</a:t>
            </a:r>
            <a:r>
              <a:rPr lang="pt-PT" i="1" dirty="0" smtClean="0"/>
              <a:t>, </a:t>
            </a:r>
            <a:r>
              <a:rPr lang="pt-PT" i="1" dirty="0"/>
              <a:t>logo, </a:t>
            </a:r>
          </a:p>
          <a:p>
            <a:pPr algn="ctr"/>
            <a:r>
              <a:rPr lang="pt-PT" b="1" dirty="0" smtClean="0"/>
              <a:t>∆</a:t>
            </a:r>
            <a:r>
              <a:rPr lang="pt-PT" b="1" i="1" dirty="0" smtClean="0"/>
              <a:t>x = </a:t>
            </a:r>
            <a:r>
              <a:rPr lang="pt-PT" b="1" dirty="0" smtClean="0"/>
              <a:t>4,0 − 28,0 ⟺ ∆</a:t>
            </a:r>
            <a:r>
              <a:rPr lang="pt-PT" b="1" i="1" dirty="0" smtClean="0"/>
              <a:t>x</a:t>
            </a:r>
            <a:r>
              <a:rPr lang="pt-PT" b="1" dirty="0" smtClean="0"/>
              <a:t> = −24,0 </a:t>
            </a:r>
            <a:r>
              <a:rPr lang="pt-PT" b="1" dirty="0"/>
              <a:t>m</a:t>
            </a:r>
          </a:p>
          <a:p>
            <a:pPr lvl="0"/>
            <a:endParaRPr lang="en-US" dirty="0"/>
          </a:p>
        </p:txBody>
      </p:sp>
      <p:pic>
        <p:nvPicPr>
          <p:cNvPr id="7" name="Picture 6" descr="20145768_CONT_F197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513815"/>
            <a:ext cx="7236296" cy="142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53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467544" y="1484784"/>
            <a:ext cx="8208912" cy="4680520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lvl="0" algn="ctr"/>
            <a:r>
              <a:rPr lang="pt-BR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        </a:t>
            </a:r>
            <a:endParaRPr lang="pt-BR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rgbClr val="3366FF"/>
                </a:solidFill>
              </a:rPr>
              <a:t>Síntese de conteúdos</a:t>
            </a:r>
            <a:endParaRPr lang="pt-PT" sz="2800" b="1" dirty="0">
              <a:solidFill>
                <a:srgbClr val="3366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560" y="1569488"/>
            <a:ext cx="7920880" cy="439966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lvl="0" indent="-285750">
              <a:lnSpc>
                <a:spcPct val="13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O estado de </a:t>
            </a:r>
            <a:r>
              <a:rPr lang="pt-PT" b="1" dirty="0">
                <a:solidFill>
                  <a:srgbClr val="3366FF"/>
                </a:solidFill>
              </a:rPr>
              <a:t>repouso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ou de </a:t>
            </a:r>
            <a:r>
              <a:rPr lang="pt-PT" b="1" dirty="0">
                <a:solidFill>
                  <a:srgbClr val="3366FF"/>
                </a:solidFill>
              </a:rPr>
              <a:t>movimento depende do referencial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escolhido.</a:t>
            </a:r>
            <a:endParaRPr lang="en-US" dirty="0"/>
          </a:p>
          <a:p>
            <a:pPr marL="285750" lvl="0" indent="-285750">
              <a:lnSpc>
                <a:spcPct val="13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Um corpo está em </a:t>
            </a:r>
            <a:r>
              <a:rPr lang="pt-PT" b="1" dirty="0">
                <a:solidFill>
                  <a:srgbClr val="3366FF"/>
                </a:solidFill>
              </a:rPr>
              <a:t>movimento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sempre que a sua posição varia em relação a um dado referencial.</a:t>
            </a:r>
            <a:endParaRPr lang="en-US" dirty="0"/>
          </a:p>
          <a:p>
            <a:pPr marL="285750" lvl="0" indent="-285750">
              <a:lnSpc>
                <a:spcPct val="13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A </a:t>
            </a:r>
            <a:r>
              <a:rPr lang="pt-PT" b="1" dirty="0">
                <a:solidFill>
                  <a:srgbClr val="3366FF"/>
                </a:solidFill>
              </a:rPr>
              <a:t>trajetória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de um corpo é uma linha imaginária definida pelo conjunto das sucessivas posições que o corpo ocupa no seu movimento.</a:t>
            </a:r>
            <a:endParaRPr lang="en-US" dirty="0"/>
          </a:p>
          <a:p>
            <a:pPr marL="285750" lvl="0" indent="-285750">
              <a:lnSpc>
                <a:spcPct val="13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As trajetórias podem ser classificadas em </a:t>
            </a:r>
            <a:r>
              <a:rPr lang="pt-PT" b="1" dirty="0">
                <a:solidFill>
                  <a:srgbClr val="3366FF"/>
                </a:solidFill>
              </a:rPr>
              <a:t>trajetórias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rgbClr val="3366FF"/>
                </a:solidFill>
              </a:rPr>
              <a:t>retilíneas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ou </a:t>
            </a:r>
            <a:r>
              <a:rPr lang="pt-PT" b="1" dirty="0">
                <a:solidFill>
                  <a:srgbClr val="3366FF"/>
                </a:solidFill>
              </a:rPr>
              <a:t>trajetórias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rgbClr val="3366FF"/>
                </a:solidFill>
              </a:rPr>
              <a:t>curvilíneas</a:t>
            </a:r>
            <a:r>
              <a:rPr lang="pt-PT" dirty="0"/>
              <a:t>.</a:t>
            </a:r>
            <a:endParaRPr lang="en-US" dirty="0"/>
          </a:p>
          <a:p>
            <a:pPr marL="285750" lvl="0" indent="-285750">
              <a:lnSpc>
                <a:spcPct val="13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A </a:t>
            </a:r>
            <a:r>
              <a:rPr lang="pt-PT" b="1" dirty="0">
                <a:solidFill>
                  <a:srgbClr val="3366FF"/>
                </a:solidFill>
              </a:rPr>
              <a:t>distância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b="1" dirty="0">
                <a:solidFill>
                  <a:srgbClr val="3366FF"/>
                </a:solidFill>
              </a:rPr>
              <a:t>percorrida</a:t>
            </a:r>
            <a:r>
              <a:rPr lang="pt-PT" dirty="0">
                <a:solidFill>
                  <a:srgbClr val="3366FF"/>
                </a:solidFill>
              </a:rPr>
              <a:t> </a:t>
            </a:r>
            <a:r>
              <a:rPr lang="pt-PT" dirty="0"/>
              <a:t>por um corpo no seu movimento entre duas posições é o comprimento da trajetória do corpo entre essas duas posições.</a:t>
            </a:r>
            <a:endParaRPr lang="en-US" dirty="0"/>
          </a:p>
          <a:p>
            <a:pPr marL="285750" lvl="0" indent="-285750">
              <a:lnSpc>
                <a:spcPct val="130000"/>
              </a:lnSpc>
              <a:buClr>
                <a:srgbClr val="3366FF"/>
              </a:buClr>
              <a:buFont typeface="Arial"/>
              <a:buChar char="•"/>
            </a:pPr>
            <a:r>
              <a:rPr lang="pt-PT" dirty="0"/>
              <a:t>O </a:t>
            </a:r>
            <a:r>
              <a:rPr lang="pt-PT" b="1" dirty="0" smtClean="0">
                <a:solidFill>
                  <a:srgbClr val="3366FF"/>
                </a:solidFill>
              </a:rPr>
              <a:t>deslocamento</a:t>
            </a:r>
            <a:r>
              <a:rPr lang="pt-PT" dirty="0" smtClean="0">
                <a:solidFill>
                  <a:srgbClr val="3366FF"/>
                </a:solidFill>
              </a:rPr>
              <a:t> </a:t>
            </a:r>
            <a:r>
              <a:rPr lang="pt-PT" dirty="0" smtClean="0"/>
              <a:t>é </a:t>
            </a:r>
            <a:r>
              <a:rPr lang="pt-PT" dirty="0"/>
              <a:t>uma grandeza </a:t>
            </a:r>
            <a:r>
              <a:rPr lang="pt-PT" dirty="0" smtClean="0"/>
              <a:t>vetorial, </a:t>
            </a:r>
            <a:r>
              <a:rPr lang="pt-PT" dirty="0"/>
              <a:t>que é independente da trajetória, dependendo apenas das posições inicial e final ocupadas pelo corpo no seu movimento.</a:t>
            </a:r>
            <a:endParaRPr lang="en-US" dirty="0"/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11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783</Words>
  <Application>Microsoft Office PowerPoint</Application>
  <PresentationFormat>On-screen Show (4:3)</PresentationFormat>
  <Paragraphs>100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Rui Filipe Ferreira</cp:lastModifiedBy>
  <cp:revision>82</cp:revision>
  <dcterms:created xsi:type="dcterms:W3CDTF">2012-02-14T20:37:36Z</dcterms:created>
  <dcterms:modified xsi:type="dcterms:W3CDTF">2015-08-14T15:01:43Z</dcterms:modified>
</cp:coreProperties>
</file>