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8" r:id="rId2"/>
    <p:sldId id="272" r:id="rId3"/>
    <p:sldId id="281" r:id="rId4"/>
    <p:sldId id="282" r:id="rId5"/>
    <p:sldId id="283" r:id="rId6"/>
    <p:sldId id="285" r:id="rId7"/>
    <p:sldId id="286" r:id="rId8"/>
    <p:sldId id="288" r:id="rId9"/>
    <p:sldId id="289" r:id="rId10"/>
    <p:sldId id="293" r:id="rId11"/>
    <p:sldId id="291" r:id="rId12"/>
    <p:sldId id="290" r:id="rId13"/>
    <p:sldId id="280" r:id="rId14"/>
    <p:sldId id="292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2.4.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Segurança rodoviária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55576" y="450912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Uma das forças que atua durante a </a:t>
            </a:r>
            <a:r>
              <a:rPr lang="pt-PT" dirty="0" smtClean="0"/>
              <a:t>colisão de um automóvel </a:t>
            </a:r>
            <a:r>
              <a:rPr lang="pt-PT" dirty="0"/>
              <a:t>é precisamente a </a:t>
            </a:r>
            <a:r>
              <a:rPr lang="pt-PT" b="1" dirty="0">
                <a:solidFill>
                  <a:srgbClr val="3366FF"/>
                </a:solidFill>
              </a:rPr>
              <a:t>força exercida pelo obstáculo</a:t>
            </a:r>
            <a:r>
              <a:rPr lang="pt-PT" dirty="0"/>
              <a:t>. </a:t>
            </a:r>
            <a:endParaRPr lang="pt-PT" dirty="0" smtClean="0"/>
          </a:p>
          <a:p>
            <a:pPr algn="ctr"/>
            <a:endParaRPr lang="en-US" dirty="0"/>
          </a:p>
          <a:p>
            <a:pPr algn="ctr"/>
            <a:r>
              <a:rPr lang="pt-PT" dirty="0"/>
              <a:t>Sobre o automóvel em movimento, também atua o </a:t>
            </a:r>
            <a:r>
              <a:rPr lang="pt-PT" b="1" dirty="0">
                <a:solidFill>
                  <a:srgbClr val="3366FF"/>
                </a:solidFill>
              </a:rPr>
              <a:t>peso do automóvel </a:t>
            </a:r>
            <a:r>
              <a:rPr lang="pt-PT" dirty="0"/>
              <a:t>e a </a:t>
            </a:r>
            <a:r>
              <a:rPr lang="pt-PT" b="1" dirty="0">
                <a:solidFill>
                  <a:srgbClr val="3366FF"/>
                </a:solidFill>
              </a:rPr>
              <a:t>reação normal do </a:t>
            </a:r>
            <a:r>
              <a:rPr lang="pt-PT" b="1" dirty="0" smtClean="0">
                <a:solidFill>
                  <a:srgbClr val="3366FF"/>
                </a:solidFill>
              </a:rPr>
              <a:t>plano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20145768_CONT_F24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63606"/>
            <a:ext cx="6804248" cy="2385474"/>
          </a:xfrm>
          <a:prstGeom prst="rect">
            <a:avLst/>
          </a:prstGeom>
        </p:spPr>
      </p:pic>
      <p:pic>
        <p:nvPicPr>
          <p:cNvPr id="5" name="Picture 4" descr="20145768_CONT_F247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3" b="18600"/>
          <a:stretch/>
        </p:blipFill>
        <p:spPr>
          <a:xfrm>
            <a:off x="5580112" y="1844824"/>
            <a:ext cx="2385803" cy="1673365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691680" y="908720"/>
            <a:ext cx="59046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3366FF"/>
                </a:solidFill>
              </a:rPr>
              <a:t>Resultante das forças que são exercidas sobre um veículo em caso de acidente</a:t>
            </a:r>
            <a:endParaRPr lang="en-US" sz="28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467544" y="3717032"/>
                <a:ext cx="8136904" cy="21350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dirty="0" smtClean="0"/>
                  <a:t>A resultante das </a:t>
                </a:r>
                <a:r>
                  <a:rPr lang="pt-PT" dirty="0" smtClean="0"/>
                  <a:t>forças</a:t>
                </a:r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pt-PT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R</m:t>
                            </m:r>
                          </m:sub>
                        </m:sSub>
                      </m:e>
                    </m:acc>
                    <m:r>
                      <a:rPr lang="pt-PT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pt-PT" dirty="0" smtClean="0"/>
                  <a:t>que </a:t>
                </a:r>
                <a:r>
                  <a:rPr lang="pt-PT" dirty="0"/>
                  <a:t>atuam sobre o automóvel será igual à soma vetorial das </a:t>
                </a:r>
                <a:r>
                  <a:rPr lang="pt-PT" dirty="0" smtClean="0"/>
                  <a:t>forças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acc>
                  </m:oMath>
                </a14:m>
                <a:r>
                  <a:rPr lang="pt-PT" dirty="0" smtClean="0"/>
                  <a:t>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 b="0" i="0" smtClean="0"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lang="pt-PT" b="0" i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pt-PT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pt-PT" dirty="0" smtClean="0"/>
                  <a:t>.</a:t>
                </a:r>
                <a:endParaRPr lang="en-US" dirty="0"/>
              </a:p>
              <a:p>
                <a:pPr>
                  <a:lnSpc>
                    <a:spcPct val="150000"/>
                  </a:lnSpc>
                </a:pPr>
                <a:r>
                  <a:rPr lang="pt-PT" dirty="0"/>
                  <a:t>Ao calcular esta soma vetorial, verificamos </a:t>
                </a:r>
                <a:r>
                  <a:rPr lang="pt-PT" dirty="0" smtClean="0"/>
                  <a:t>que </a:t>
                </a:r>
                <a:r>
                  <a:rPr lang="pt-PT" dirty="0"/>
                  <a:t>a força resultante</a:t>
                </a:r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pt-PT">
                                <a:latin typeface="Cambria Math" panose="02040503050406030204" pitchFamily="18" charset="0"/>
                              </a:rPr>
                              <m:t>R</m:t>
                            </m:r>
                          </m:sub>
                        </m:sSub>
                      </m:e>
                    </m:acc>
                  </m:oMath>
                </a14:m>
                <a:r>
                  <a:rPr lang="pt-PT" dirty="0" smtClean="0"/>
                  <a:t> , </a:t>
                </a:r>
                <a:r>
                  <a:rPr lang="pt-PT" dirty="0"/>
                  <a:t>é igual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lang="pt-PT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pt-PT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pt-PT" dirty="0" smtClean="0"/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pt-PT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PT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O</m:t>
                          </m:r>
                          <m:r>
                            <a:rPr lang="pt-PT" b="0" i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pt-PT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sub>
                      </m:sSub>
                    </m:oMath>
                  </m:oMathPara>
                </a14:m>
                <a:endParaRPr lang="pt-PT" dirty="0" smtClean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717032"/>
                <a:ext cx="8136904" cy="2135072"/>
              </a:xfrm>
              <a:prstGeom prst="rect">
                <a:avLst/>
              </a:prstGeom>
              <a:blipFill rotWithShape="0">
                <a:blip r:embed="rId3"/>
                <a:stretch>
                  <a:fillRect l="-67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F24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00808"/>
            <a:ext cx="5472608" cy="1918620"/>
          </a:xfrm>
          <a:prstGeom prst="rect">
            <a:avLst/>
          </a:prstGeom>
        </p:spPr>
      </p:pic>
      <p:sp>
        <p:nvSpPr>
          <p:cNvPr id="20" name="Título 1"/>
          <p:cNvSpPr txBox="1">
            <a:spLocks/>
          </p:cNvSpPr>
          <p:nvPr/>
        </p:nvSpPr>
        <p:spPr>
          <a:xfrm>
            <a:off x="1691680" y="908720"/>
            <a:ext cx="59046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3366FF"/>
                </a:solidFill>
              </a:rPr>
              <a:t>Resultante das forças que são exercidas sobre um veículo em caso de acidente</a:t>
            </a:r>
            <a:endParaRPr lang="en-US" sz="28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06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971600" y="3861048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Se </a:t>
            </a:r>
            <a:r>
              <a:rPr lang="pt-PT" dirty="0"/>
              <a:t>durante a colisão a força que o obstáculo exerce sobre o automóvel se mantiver constante, então, a aceleração do automóvel é constante e podemos escrever</a:t>
            </a:r>
            <a:r>
              <a:rPr lang="pt-PT" dirty="0" smtClean="0"/>
              <a:t>: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20145768_CONT_F24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700808"/>
            <a:ext cx="5472608" cy="19186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059832" y="4941168"/>
            <a:ext cx="280831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1691680" y="908720"/>
            <a:ext cx="59046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3366FF"/>
                </a:solidFill>
              </a:rPr>
              <a:t>Resultante das forças que são exercidas sobre um veículo em caso de acidente</a:t>
            </a:r>
            <a:endParaRPr lang="en-US" sz="2800" dirty="0">
              <a:solidFill>
                <a:srgbClr val="3366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3059832" y="5242022"/>
                <a:ext cx="2744597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pt-PT" sz="2400" b="1" i="0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𝐎</m:t>
                          </m:r>
                          <m:r>
                            <a:rPr lang="pt-PT" sz="2400" b="1" i="0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sz="2400" b="1" i="0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sub>
                      </m:sSub>
                      <m:r>
                        <a:rPr lang="pt-PT" sz="2400" b="1" i="1" baseline="-25000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sz="2400" b="1" i="1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r>
                        <a:rPr lang="pt-PT" sz="2400" b="1" i="1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pt-PT" sz="2400" b="1" i="1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num>
                        <m:den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pt-PT" sz="2400" b="1" i="1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5242022"/>
                <a:ext cx="2744597" cy="78380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101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691680" y="908720"/>
            <a:ext cx="59046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3366FF"/>
                </a:solidFill>
              </a:rPr>
              <a:t>Resultante das forças que são exercidas sobre um veículo em caso de acidente</a:t>
            </a:r>
            <a:endParaRPr lang="en-US" sz="2800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87624" y="3573016"/>
            <a:ext cx="6696744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Numa colisão, a </a:t>
            </a:r>
            <a:r>
              <a:rPr lang="pt-PT" b="1" dirty="0">
                <a:solidFill>
                  <a:srgbClr val="3366FF"/>
                </a:solidFill>
              </a:rPr>
              <a:t>força</a:t>
            </a:r>
            <a:r>
              <a:rPr lang="pt-PT" dirty="0"/>
              <a:t> que o obstáculo exerce sobre o veículo é tanto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/>
              <a:t>: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>
                <a:solidFill>
                  <a:srgbClr val="3366FF"/>
                </a:solidFill>
              </a:rPr>
              <a:t>maior</a:t>
            </a:r>
            <a:r>
              <a:rPr lang="pt-PT" dirty="0"/>
              <a:t> for a </a:t>
            </a:r>
            <a:r>
              <a:rPr lang="pt-PT" b="1" dirty="0">
                <a:solidFill>
                  <a:srgbClr val="3366FF"/>
                </a:solidFill>
              </a:rPr>
              <a:t>variação de velocidade </a:t>
            </a:r>
            <a:r>
              <a:rPr lang="pt-PT" dirty="0"/>
              <a:t>sofrida pelo </a:t>
            </a:r>
            <a:r>
              <a:rPr lang="pt-PT" dirty="0" smtClean="0"/>
              <a:t>veículo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 smtClean="0">
                <a:solidFill>
                  <a:srgbClr val="3366FF"/>
                </a:solidFill>
              </a:rPr>
              <a:t>maior </a:t>
            </a:r>
            <a:r>
              <a:rPr lang="pt-PT" dirty="0" smtClean="0"/>
              <a:t>for </a:t>
            </a: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massa</a:t>
            </a:r>
            <a:r>
              <a:rPr lang="pt-PT" dirty="0"/>
              <a:t> do </a:t>
            </a:r>
            <a:r>
              <a:rPr lang="pt-PT" dirty="0" smtClean="0"/>
              <a:t>veículo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lnSpc>
                <a:spcPct val="15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quanto </a:t>
            </a:r>
            <a:r>
              <a:rPr lang="pt-PT" b="1" dirty="0" smtClean="0">
                <a:solidFill>
                  <a:srgbClr val="3366FF"/>
                </a:solidFill>
              </a:rPr>
              <a:t>menor </a:t>
            </a:r>
            <a:r>
              <a:rPr lang="pt-PT" dirty="0" smtClean="0"/>
              <a:t>for </a:t>
            </a:r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intervalo de tempo </a:t>
            </a:r>
            <a:r>
              <a:rPr lang="pt-PT" dirty="0"/>
              <a:t>que dura a colisão.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87824" y="1916832"/>
            <a:ext cx="280831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051539" y="2245010"/>
                <a:ext cx="2744597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pt-PT" sz="2400" b="1" i="0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𝐎</m:t>
                          </m:r>
                          <m:r>
                            <a:rPr lang="pt-PT" sz="2400" b="1" i="0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pt-PT" sz="2400" b="1" i="0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𝐀</m:t>
                          </m:r>
                        </m:sub>
                      </m:sSub>
                      <m:r>
                        <a:rPr lang="pt-PT" sz="2400" b="1" i="1" baseline="-25000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sz="2400" b="1" i="1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=  </m:t>
                      </m:r>
                      <m:r>
                        <a:rPr lang="pt-PT" sz="2400" b="1" i="1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pt-PT" sz="2400" b="1" i="1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num>
                        <m:den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1" i="1" dirty="0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pt-PT" sz="2400" b="1" i="1" dirty="0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539" y="2245010"/>
                <a:ext cx="2744597" cy="78380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3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805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355976" y="2420888"/>
            <a:ext cx="43204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A existência de zonas de </a:t>
            </a:r>
            <a:r>
              <a:rPr lang="pt-PT" b="1" dirty="0">
                <a:solidFill>
                  <a:srgbClr val="3366FF"/>
                </a:solidFill>
              </a:rPr>
              <a:t>material deformável</a:t>
            </a:r>
            <a:r>
              <a:rPr lang="pt-PT" dirty="0"/>
              <a:t> nos veículos permite </a:t>
            </a:r>
            <a:r>
              <a:rPr lang="pt-PT" b="1" dirty="0">
                <a:solidFill>
                  <a:srgbClr val="3366FF"/>
                </a:solidFill>
              </a:rPr>
              <a:t>aumentar intervalo de tempo de colisão</a:t>
            </a:r>
            <a:r>
              <a:rPr lang="pt-PT" dirty="0"/>
              <a:t> e, desta forma, diminuir em caso de acidente a força que o obstáculo exerce no veículo</a:t>
            </a:r>
            <a:r>
              <a:rPr lang="pt-PT" dirty="0" smtClean="0"/>
              <a:t>.</a:t>
            </a:r>
          </a:p>
          <a:p>
            <a:endParaRPr lang="en-US" dirty="0"/>
          </a:p>
          <a:p>
            <a:r>
              <a:rPr lang="pt-PT" dirty="0" smtClean="0"/>
              <a:t>Os </a:t>
            </a:r>
            <a:r>
              <a:rPr lang="pt-PT" b="1" dirty="0">
                <a:solidFill>
                  <a:srgbClr val="3366FF"/>
                </a:solidFill>
              </a:rPr>
              <a:t>cintos de segurança</a:t>
            </a:r>
            <a:r>
              <a:rPr lang="pt-PT" dirty="0"/>
              <a:t>, os </a:t>
            </a:r>
            <a:r>
              <a:rPr lang="pt-PT" b="1" i="1" dirty="0">
                <a:solidFill>
                  <a:srgbClr val="3366FF"/>
                </a:solidFill>
              </a:rPr>
              <a:t>airbags</a:t>
            </a:r>
            <a:r>
              <a:rPr lang="pt-PT" dirty="0"/>
              <a:t> e os </a:t>
            </a:r>
            <a:r>
              <a:rPr lang="pt-PT" b="1" dirty="0">
                <a:solidFill>
                  <a:srgbClr val="3366FF"/>
                </a:solidFill>
              </a:rPr>
              <a:t>capacetes</a:t>
            </a:r>
            <a:r>
              <a:rPr lang="pt-PT" dirty="0"/>
              <a:t> permitem </a:t>
            </a:r>
            <a:r>
              <a:rPr lang="pt-PT" b="1" dirty="0">
                <a:solidFill>
                  <a:srgbClr val="3366FF"/>
                </a:solidFill>
              </a:rPr>
              <a:t>aumentar o intervalo de tempo</a:t>
            </a:r>
            <a:r>
              <a:rPr lang="pt-PT" dirty="0"/>
              <a:t> no qual as forças atuam, diminuído, por </a:t>
            </a:r>
            <a:r>
              <a:rPr lang="pt-PT" dirty="0" smtClean="0"/>
              <a:t>isso, </a:t>
            </a:r>
            <a:r>
              <a:rPr lang="pt-PT" dirty="0"/>
              <a:t>a intensidade das mesmas.</a:t>
            </a:r>
            <a:r>
              <a:rPr lang="en-US" dirty="0"/>
              <a:t> </a:t>
            </a: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691680" y="908720"/>
            <a:ext cx="590465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3366FF"/>
                </a:solidFill>
              </a:rPr>
              <a:t>Resultante das forças que são exercidas sobre um veículo em caso de acidente</a:t>
            </a:r>
            <a:endParaRPr lang="en-US" sz="2800" dirty="0">
              <a:solidFill>
                <a:srgbClr val="3366FF"/>
              </a:solidFill>
            </a:endParaRPr>
          </a:p>
        </p:txBody>
      </p:sp>
      <p:pic>
        <p:nvPicPr>
          <p:cNvPr id="3" name="Picture 2" descr="20145768_CONT_F24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916832"/>
            <a:ext cx="3024336" cy="2008348"/>
          </a:xfrm>
          <a:prstGeom prst="rect">
            <a:avLst/>
          </a:prstGeom>
        </p:spPr>
      </p:pic>
      <p:pic>
        <p:nvPicPr>
          <p:cNvPr id="4" name="Picture 3" descr="20145768_CONT_F25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077072"/>
            <a:ext cx="3024336" cy="203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69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Lei </a:t>
            </a:r>
            <a:r>
              <a:rPr lang="pt-PT" sz="2800" b="1" dirty="0">
                <a:solidFill>
                  <a:srgbClr val="3366FF"/>
                </a:solidFill>
              </a:rPr>
              <a:t>da Inércia ou 1.ª Lei de </a:t>
            </a:r>
            <a:r>
              <a:rPr lang="pt-PT" sz="2800" b="1" dirty="0" smtClean="0">
                <a:solidFill>
                  <a:srgbClr val="3366FF"/>
                </a:solidFill>
              </a:rPr>
              <a:t>Newton</a:t>
            </a:r>
            <a:endParaRPr lang="en-US" sz="2800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5576" y="1844824"/>
            <a:ext cx="76328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3366FF"/>
                </a:solidFill>
              </a:rPr>
              <a:t>Lei da </a:t>
            </a:r>
            <a:r>
              <a:rPr lang="pt-PT" b="1" dirty="0" smtClean="0">
                <a:solidFill>
                  <a:srgbClr val="3366FF"/>
                </a:solidFill>
              </a:rPr>
              <a:t>Inércia</a:t>
            </a:r>
            <a:endParaRPr lang="en-US" b="1" dirty="0">
              <a:solidFill>
                <a:srgbClr val="3366FF"/>
              </a:solidFill>
            </a:endParaRPr>
          </a:p>
          <a:p>
            <a:endParaRPr lang="pt-PT" dirty="0" smtClean="0"/>
          </a:p>
          <a:p>
            <a:r>
              <a:rPr lang="pt-PT" dirty="0" smtClean="0"/>
              <a:t>“Se </a:t>
            </a:r>
            <a:r>
              <a:rPr lang="pt-PT" dirty="0"/>
              <a:t>a resultante das forças que atuam sobre um corpo for nula, o corpo permanece em repouso ou em movimento retilíneo </a:t>
            </a:r>
            <a:r>
              <a:rPr lang="pt-PT" dirty="0" smtClean="0"/>
              <a:t>uniforme”.</a:t>
            </a:r>
          </a:p>
          <a:p>
            <a:endParaRPr lang="pt-PT" dirty="0" smtClean="0"/>
          </a:p>
          <a:p>
            <a:endParaRPr lang="pt-PT" dirty="0" smtClean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Quando um </a:t>
            </a:r>
            <a:r>
              <a:rPr lang="pt-PT" b="1" dirty="0">
                <a:solidFill>
                  <a:srgbClr val="3366FF"/>
                </a:solidFill>
              </a:rPr>
              <a:t>autocarro</a:t>
            </a:r>
            <a:r>
              <a:rPr lang="pt-PT" dirty="0"/>
              <a:t>, em repouso, </a:t>
            </a:r>
            <a:r>
              <a:rPr lang="pt-PT" b="1" dirty="0">
                <a:solidFill>
                  <a:srgbClr val="3366FF"/>
                </a:solidFill>
              </a:rPr>
              <a:t>arranca bruscamente</a:t>
            </a:r>
            <a:r>
              <a:rPr lang="pt-PT" dirty="0"/>
              <a:t>, os </a:t>
            </a:r>
            <a:r>
              <a:rPr lang="pt-PT" b="1" dirty="0">
                <a:solidFill>
                  <a:srgbClr val="3366FF"/>
                </a:solidFill>
              </a:rPr>
              <a:t>passageiros</a:t>
            </a:r>
            <a:r>
              <a:rPr lang="pt-PT" dirty="0"/>
              <a:t> (em repouso) são </a:t>
            </a:r>
            <a:r>
              <a:rPr lang="pt-PT" b="1" dirty="0">
                <a:solidFill>
                  <a:srgbClr val="3366FF"/>
                </a:solidFill>
              </a:rPr>
              <a:t>atirados para trás</a:t>
            </a:r>
            <a:r>
              <a:rPr lang="pt-PT" dirty="0"/>
              <a:t>, pois têm tendência a permanecer em </a:t>
            </a:r>
            <a:r>
              <a:rPr lang="pt-PT" dirty="0" smtClean="0"/>
              <a:t>repouso;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Quando um </a:t>
            </a:r>
            <a:r>
              <a:rPr lang="pt-PT" b="1" dirty="0">
                <a:solidFill>
                  <a:srgbClr val="3366FF"/>
                </a:solidFill>
              </a:rPr>
              <a:t>autocarro</a:t>
            </a:r>
            <a:r>
              <a:rPr lang="pt-PT" dirty="0"/>
              <a:t>, em movimento com uma determinada velocidade, </a:t>
            </a:r>
            <a:r>
              <a:rPr lang="pt-PT" b="1" dirty="0">
                <a:solidFill>
                  <a:srgbClr val="3366FF"/>
                </a:solidFill>
              </a:rPr>
              <a:t>trava ou acelera</a:t>
            </a:r>
            <a:r>
              <a:rPr lang="pt-PT" dirty="0"/>
              <a:t> bruscamente, os </a:t>
            </a:r>
            <a:r>
              <a:rPr lang="pt-PT" b="1" dirty="0">
                <a:solidFill>
                  <a:srgbClr val="3366FF"/>
                </a:solidFill>
              </a:rPr>
              <a:t>passageiros</a:t>
            </a:r>
            <a:r>
              <a:rPr lang="pt-PT" dirty="0"/>
              <a:t> (em movimento com a mesma velocidade do autocarro) são </a:t>
            </a:r>
            <a:r>
              <a:rPr lang="pt-PT" b="1" dirty="0">
                <a:solidFill>
                  <a:srgbClr val="3366FF"/>
                </a:solidFill>
              </a:rPr>
              <a:t>atirados para frente ou para trás</a:t>
            </a:r>
            <a:r>
              <a:rPr lang="pt-PT" dirty="0"/>
              <a:t>, pois têm tendência a permanecer em movimento com a mesma velocidade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73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Lei </a:t>
            </a:r>
            <a:r>
              <a:rPr lang="pt-PT" sz="2800" b="1" dirty="0">
                <a:solidFill>
                  <a:srgbClr val="3366FF"/>
                </a:solidFill>
              </a:rPr>
              <a:t>da Inércia ou 1.ª Lei de </a:t>
            </a:r>
            <a:r>
              <a:rPr lang="pt-PT" sz="2800" b="1" dirty="0" smtClean="0">
                <a:solidFill>
                  <a:srgbClr val="3366FF"/>
                </a:solidFill>
              </a:rPr>
              <a:t>Newton</a:t>
            </a:r>
            <a:endParaRPr lang="en-US" sz="2800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76056" y="2564904"/>
            <a:ext cx="3096344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t-PT" dirty="0"/>
              <a:t>Os </a:t>
            </a:r>
            <a:r>
              <a:rPr lang="pt-PT" b="1" dirty="0">
                <a:solidFill>
                  <a:srgbClr val="3366FF"/>
                </a:solidFill>
              </a:rPr>
              <a:t>cintos de segurança</a:t>
            </a:r>
            <a:r>
              <a:rPr lang="pt-PT" dirty="0"/>
              <a:t>, os </a:t>
            </a:r>
            <a:r>
              <a:rPr lang="pt-PT" b="1" i="1" dirty="0">
                <a:solidFill>
                  <a:srgbClr val="3366FF"/>
                </a:solidFill>
              </a:rPr>
              <a:t>airbags</a:t>
            </a:r>
            <a:r>
              <a:rPr lang="pt-PT" dirty="0"/>
              <a:t> e os </a:t>
            </a:r>
            <a:r>
              <a:rPr lang="pt-PT" b="1" dirty="0">
                <a:solidFill>
                  <a:srgbClr val="3366FF"/>
                </a:solidFill>
              </a:rPr>
              <a:t>apoios de cabeça</a:t>
            </a:r>
            <a:r>
              <a:rPr lang="pt-PT" dirty="0"/>
              <a:t> são de vital importância pois tentam </a:t>
            </a:r>
            <a:r>
              <a:rPr lang="pt-PT" b="1" dirty="0">
                <a:solidFill>
                  <a:srgbClr val="3366FF"/>
                </a:solidFill>
              </a:rPr>
              <a:t>minimizar os danos dos passageiros </a:t>
            </a:r>
            <a:r>
              <a:rPr lang="pt-PT" dirty="0"/>
              <a:t>quando estes são projetados para fora dos lugares que ocupam.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5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501" y="1916832"/>
            <a:ext cx="2798508" cy="2128943"/>
          </a:xfrm>
          <a:prstGeom prst="rect">
            <a:avLst/>
          </a:prstGeom>
        </p:spPr>
      </p:pic>
      <p:pic>
        <p:nvPicPr>
          <p:cNvPr id="4" name="Picture 3" descr="20145768_CONT_F25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408" y="4259763"/>
            <a:ext cx="2838592" cy="197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5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3366FF"/>
                </a:solidFill>
              </a:rPr>
              <a:t>Pressão</a:t>
            </a:r>
            <a:endParaRPr lang="en-US" sz="2800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76056" y="1877395"/>
            <a:ext cx="3600400" cy="407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pt-PT" dirty="0"/>
              <a:t>Se utilizares uns dispositivos para andar na neve que se prendem aos sapatos, permitindo </a:t>
            </a:r>
            <a:r>
              <a:rPr lang="pt-PT" b="1" dirty="0">
                <a:solidFill>
                  <a:srgbClr val="3366FF"/>
                </a:solidFill>
              </a:rPr>
              <a:t>aumentar a superfície </a:t>
            </a:r>
            <a:r>
              <a:rPr lang="pt-PT" dirty="0"/>
              <a:t>de contacto com o </a:t>
            </a:r>
            <a:r>
              <a:rPr lang="pt-PT" dirty="0" smtClean="0"/>
              <a:t>solo, </a:t>
            </a:r>
            <a:r>
              <a:rPr lang="pt-PT" dirty="0"/>
              <a:t>poderás verificar que já não te enterras tão </a:t>
            </a:r>
            <a:r>
              <a:rPr lang="pt-PT" dirty="0" smtClean="0"/>
              <a:t>facilmente.</a:t>
            </a:r>
          </a:p>
          <a:p>
            <a:pPr>
              <a:lnSpc>
                <a:spcPct val="120000"/>
              </a:lnSpc>
            </a:pPr>
            <a:r>
              <a:rPr lang="pt-PT" dirty="0" smtClean="0"/>
              <a:t>Isto </a:t>
            </a:r>
            <a:r>
              <a:rPr lang="pt-PT" dirty="0"/>
              <a:t>acontece porque, apesar da força que exerces sobre o solo (neve) ser a mesma, </a:t>
            </a:r>
            <a:r>
              <a:rPr lang="pt-PT" b="1" dirty="0">
                <a:solidFill>
                  <a:srgbClr val="3366FF"/>
                </a:solidFill>
              </a:rPr>
              <a:t>a superfície sobre a qual </a:t>
            </a:r>
            <a:r>
              <a:rPr lang="pt-PT" b="1" dirty="0" smtClean="0">
                <a:solidFill>
                  <a:srgbClr val="3366FF"/>
                </a:solidFill>
              </a:rPr>
              <a:t>é exercida a </a:t>
            </a:r>
            <a:r>
              <a:rPr lang="pt-PT" b="1" dirty="0">
                <a:solidFill>
                  <a:srgbClr val="3366FF"/>
                </a:solidFill>
              </a:rPr>
              <a:t>força é maior </a:t>
            </a:r>
            <a:r>
              <a:rPr lang="pt-PT" dirty="0"/>
              <a:t>quando utilizas estes dispositivos. 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20145768_CONT_F254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87298"/>
            <a:ext cx="4355976" cy="291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2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3366FF"/>
                </a:solidFill>
              </a:rPr>
              <a:t>Pressão</a:t>
            </a:r>
            <a:endParaRPr lang="en-US" sz="2800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076056" y="2774160"/>
            <a:ext cx="3816424" cy="1878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t-PT" dirty="0" smtClean="0"/>
              <a:t>Na </a:t>
            </a:r>
            <a:r>
              <a:rPr lang="pt-PT" dirty="0"/>
              <a:t>verdade, quando estes dispositivos são </a:t>
            </a:r>
            <a:r>
              <a:rPr lang="pt-PT" dirty="0" smtClean="0"/>
              <a:t>utilizados</a:t>
            </a:r>
            <a:r>
              <a:rPr lang="pt-PT" dirty="0"/>
              <a:t>, a </a:t>
            </a:r>
            <a:r>
              <a:rPr lang="pt-PT" b="1" dirty="0">
                <a:solidFill>
                  <a:srgbClr val="3366FF"/>
                </a:solidFill>
              </a:rPr>
              <a:t>mesma força distribui-se por uma maior superfície</a:t>
            </a:r>
            <a:r>
              <a:rPr lang="pt-PT" dirty="0"/>
              <a:t>. Dizemos, então, que a </a:t>
            </a:r>
            <a:r>
              <a:rPr lang="pt-PT" b="1" dirty="0">
                <a:solidFill>
                  <a:srgbClr val="3366FF"/>
                </a:solidFill>
              </a:rPr>
              <a:t>pressão exercida é menor</a:t>
            </a:r>
            <a:r>
              <a:rPr lang="pt-PT" dirty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20145768_CONT_F254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387298"/>
            <a:ext cx="4355976" cy="291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5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3366FF"/>
                </a:solidFill>
              </a:rPr>
              <a:t>Pressão</a:t>
            </a:r>
            <a:endParaRPr lang="en-US" sz="2800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9552" y="1844824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pressão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p</a:t>
            </a:r>
            <a:r>
              <a:rPr lang="pt-PT" dirty="0"/>
              <a:t>, é uma grandeza física escalar definida como </a:t>
            </a:r>
            <a:r>
              <a:rPr lang="pt-PT" b="1" dirty="0">
                <a:solidFill>
                  <a:srgbClr val="3366FF"/>
                </a:solidFill>
              </a:rPr>
              <a:t>a intensidade da </a:t>
            </a:r>
            <a:r>
              <a:rPr lang="pt-PT" b="1" dirty="0" smtClean="0">
                <a:solidFill>
                  <a:srgbClr val="3366FF"/>
                </a:solidFill>
              </a:rPr>
              <a:t>força</a:t>
            </a:r>
            <a:r>
              <a:rPr lang="pt-PT" dirty="0" smtClean="0"/>
              <a:t>, </a:t>
            </a:r>
            <a:r>
              <a:rPr lang="pt-PT" b="1" i="1" dirty="0" smtClean="0">
                <a:solidFill>
                  <a:srgbClr val="3366FF"/>
                </a:solidFill>
              </a:rPr>
              <a:t>F</a:t>
            </a:r>
            <a:r>
              <a:rPr lang="pt-PT" dirty="0" smtClean="0"/>
              <a:t>, </a:t>
            </a:r>
            <a:r>
              <a:rPr lang="pt-PT" b="1" dirty="0" smtClean="0">
                <a:solidFill>
                  <a:srgbClr val="3366FF"/>
                </a:solidFill>
              </a:rPr>
              <a:t>exercida </a:t>
            </a:r>
            <a:r>
              <a:rPr lang="pt-PT" dirty="0"/>
              <a:t>(perpendicularmente) sobre uma superfície, </a:t>
            </a:r>
            <a:r>
              <a:rPr lang="pt-PT" b="1" dirty="0">
                <a:solidFill>
                  <a:srgbClr val="3366FF"/>
                </a:solidFill>
              </a:rPr>
              <a:t>por unidade de área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A</a:t>
            </a:r>
            <a:r>
              <a:rPr lang="pt-PT" dirty="0"/>
              <a:t>, dessa superfície. Assim:</a:t>
            </a:r>
            <a:endParaRPr lang="en-US" dirty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 smtClean="0"/>
          </a:p>
          <a:p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unidade de pressão </a:t>
            </a:r>
            <a:r>
              <a:rPr lang="pt-PT" dirty="0"/>
              <a:t>no </a:t>
            </a:r>
            <a:r>
              <a:rPr lang="pt-PT" b="1" dirty="0">
                <a:solidFill>
                  <a:srgbClr val="3366FF"/>
                </a:solidFill>
              </a:rPr>
              <a:t>sistema internacional</a:t>
            </a:r>
            <a:r>
              <a:rPr lang="pt-PT" dirty="0"/>
              <a:t>, SI, é o </a:t>
            </a:r>
            <a:r>
              <a:rPr lang="pt-PT" b="1" dirty="0" err="1">
                <a:solidFill>
                  <a:srgbClr val="3366FF"/>
                </a:solidFill>
              </a:rPr>
              <a:t>newton</a:t>
            </a:r>
            <a:r>
              <a:rPr lang="pt-PT" b="1" dirty="0">
                <a:solidFill>
                  <a:srgbClr val="3366FF"/>
                </a:solidFill>
              </a:rPr>
              <a:t> por metro quadrado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N/m</a:t>
            </a:r>
            <a:r>
              <a:rPr lang="pt-PT" b="1" baseline="30000" dirty="0">
                <a:solidFill>
                  <a:srgbClr val="3366FF"/>
                </a:solidFill>
              </a:rPr>
              <a:t>2</a:t>
            </a:r>
            <a:r>
              <a:rPr lang="pt-PT" dirty="0"/>
              <a:t>, ou </a:t>
            </a:r>
            <a:r>
              <a:rPr lang="pt-PT" b="1" dirty="0">
                <a:solidFill>
                  <a:srgbClr val="3366FF"/>
                </a:solidFill>
              </a:rPr>
              <a:t>pascal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Pa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635896" y="2735010"/>
            <a:ext cx="172819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9992" y="2924944"/>
            <a:ext cx="864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400" b="1" i="1" dirty="0" smtClean="0">
              <a:solidFill>
                <a:srgbClr val="3366FF"/>
              </a:solidFill>
            </a:endParaRPr>
          </a:p>
          <a:p>
            <a:pPr algn="ctr"/>
            <a:r>
              <a:rPr lang="pt-PT" sz="2400" b="1" i="1" dirty="0" smtClean="0">
                <a:solidFill>
                  <a:srgbClr val="3366FF"/>
                </a:solidFill>
              </a:rPr>
              <a:t> 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088026" y="2995924"/>
                <a:ext cx="844014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026" y="2995924"/>
                <a:ext cx="844014" cy="68903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226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3366FF"/>
                </a:solidFill>
              </a:rPr>
              <a:t>Pressão</a:t>
            </a:r>
            <a:endParaRPr lang="en-US" sz="2800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48064" y="2348880"/>
            <a:ext cx="2952328" cy="2973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t-PT" dirty="0"/>
              <a:t>Os </a:t>
            </a:r>
            <a:r>
              <a:rPr lang="pt-PT" b="1" dirty="0">
                <a:solidFill>
                  <a:srgbClr val="3366FF"/>
                </a:solidFill>
              </a:rPr>
              <a:t>cintos de seguranças</a:t>
            </a:r>
            <a:r>
              <a:rPr lang="pt-PT" dirty="0"/>
              <a:t>, os </a:t>
            </a:r>
            <a:r>
              <a:rPr lang="pt-PT" b="1" i="1" dirty="0">
                <a:solidFill>
                  <a:srgbClr val="3366FF"/>
                </a:solidFill>
              </a:rPr>
              <a:t>airbags</a:t>
            </a:r>
            <a:r>
              <a:rPr lang="pt-PT" dirty="0"/>
              <a:t> e os </a:t>
            </a:r>
            <a:r>
              <a:rPr lang="pt-PT" b="1" dirty="0">
                <a:solidFill>
                  <a:srgbClr val="3366FF"/>
                </a:solidFill>
              </a:rPr>
              <a:t>capacetes diminuem a pressão exercida sobre os passageiros </a:t>
            </a:r>
            <a:r>
              <a:rPr lang="pt-PT" dirty="0"/>
              <a:t>uma vez que as </a:t>
            </a:r>
            <a:r>
              <a:rPr lang="pt-PT" b="1" dirty="0">
                <a:solidFill>
                  <a:srgbClr val="3366FF"/>
                </a:solidFill>
              </a:rPr>
              <a:t>forças</a:t>
            </a:r>
            <a:r>
              <a:rPr lang="pt-PT" dirty="0"/>
              <a:t> que atuam durante a colisão são </a:t>
            </a:r>
            <a:r>
              <a:rPr lang="pt-PT" b="1" dirty="0">
                <a:solidFill>
                  <a:srgbClr val="3366FF"/>
                </a:solidFill>
              </a:rPr>
              <a:t>distribuídas por uma área maior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5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93" y="1772816"/>
            <a:ext cx="3390855" cy="448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1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709396"/>
            <a:ext cx="7920880" cy="3951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Numa </a:t>
            </a:r>
            <a:r>
              <a:rPr lang="pt-PT" b="1" dirty="0">
                <a:solidFill>
                  <a:srgbClr val="3366FF"/>
                </a:solidFill>
              </a:rPr>
              <a:t>colisão</a:t>
            </a:r>
            <a:r>
              <a:rPr lang="pt-PT" dirty="0"/>
              <a:t>, a </a:t>
            </a:r>
            <a:r>
              <a:rPr lang="pt-PT" b="1" dirty="0">
                <a:solidFill>
                  <a:srgbClr val="3366FF"/>
                </a:solidFill>
              </a:rPr>
              <a:t>força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que o obstáculo exerce sobre o veículo é tanto maior:</a:t>
            </a:r>
            <a:endParaRPr lang="en-US" dirty="0"/>
          </a:p>
          <a:p>
            <a:pPr marL="572400" lvl="0" indent="-285750">
              <a:lnSpc>
                <a:spcPct val="14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quanto maior for a </a:t>
            </a:r>
            <a:r>
              <a:rPr lang="pt-PT" b="1" dirty="0">
                <a:solidFill>
                  <a:srgbClr val="3366FF"/>
                </a:solidFill>
              </a:rPr>
              <a:t>variação de velocidade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sofrida pelo </a:t>
            </a:r>
            <a:r>
              <a:rPr lang="pt-PT" dirty="0" smtClean="0"/>
              <a:t>veículo</a:t>
            </a:r>
            <a:r>
              <a:rPr lang="pt-PT" dirty="0"/>
              <a:t>;</a:t>
            </a:r>
            <a:endParaRPr lang="en-US" dirty="0"/>
          </a:p>
          <a:p>
            <a:pPr marL="572400" lvl="0" indent="-285750">
              <a:lnSpc>
                <a:spcPct val="14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quanto maior for a </a:t>
            </a:r>
            <a:r>
              <a:rPr lang="pt-PT" b="1" dirty="0">
                <a:solidFill>
                  <a:srgbClr val="3366FF"/>
                </a:solidFill>
              </a:rPr>
              <a:t>massa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veiculo;</a:t>
            </a:r>
            <a:endParaRPr lang="en-US" dirty="0"/>
          </a:p>
          <a:p>
            <a:pPr marL="572400" lvl="0" indent="-285750">
              <a:lnSpc>
                <a:spcPct val="140000"/>
              </a:lnSpc>
              <a:buClr>
                <a:srgbClr val="3366FF"/>
              </a:buClr>
              <a:buFont typeface="Lucida Grande"/>
              <a:buChar char="-"/>
            </a:pPr>
            <a:r>
              <a:rPr lang="pt-PT" dirty="0"/>
              <a:t>quanto menor for</a:t>
            </a:r>
            <a:r>
              <a:rPr lang="pt-PT" b="1" dirty="0"/>
              <a:t> </a:t>
            </a:r>
            <a:r>
              <a:rPr lang="pt-PT" b="1" dirty="0">
                <a:solidFill>
                  <a:srgbClr val="3366FF"/>
                </a:solidFill>
              </a:rPr>
              <a:t>o intervalo de tempo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que dura a colisão.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existência de zonas de </a:t>
            </a:r>
            <a:r>
              <a:rPr lang="pt-PT" b="1" dirty="0">
                <a:solidFill>
                  <a:srgbClr val="3366FF"/>
                </a:solidFill>
              </a:rPr>
              <a:t>material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deformável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nos veículos permite aumentar intervalo de tempo de colisão e, desta forma, diminuir em caso de acidente a força que o obstáculo exerce no veículo.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Lei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da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Inércia </a:t>
            </a:r>
            <a:r>
              <a:rPr lang="pt-PT" b="1" dirty="0">
                <a:solidFill>
                  <a:srgbClr val="3366FF"/>
                </a:solidFill>
              </a:rPr>
              <a:t>ou 1.ª Lei de Newton</a:t>
            </a:r>
            <a:endParaRPr lang="en-US" dirty="0">
              <a:solidFill>
                <a:srgbClr val="3366FF"/>
              </a:solidFill>
            </a:endParaRPr>
          </a:p>
          <a:p>
            <a:pPr lvl="1">
              <a:lnSpc>
                <a:spcPct val="140000"/>
              </a:lnSpc>
              <a:buClr>
                <a:srgbClr val="3366FF"/>
              </a:buClr>
            </a:pPr>
            <a:r>
              <a:rPr lang="pt-PT" dirty="0" smtClean="0"/>
              <a:t>“Se </a:t>
            </a:r>
            <a:r>
              <a:rPr lang="pt-PT" dirty="0"/>
              <a:t>a resultante das forças que atuam sobre um corpo for nula, o corpo permanece em repouso ou em movimento retilíneo </a:t>
            </a:r>
            <a:r>
              <a:rPr lang="pt-PT" dirty="0" smtClean="0"/>
              <a:t>uniforme”.</a:t>
            </a:r>
            <a:endParaRPr lang="en-US" dirty="0"/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693688"/>
            <a:ext cx="7920880" cy="3951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Os </a:t>
            </a:r>
            <a:r>
              <a:rPr lang="pt-PT" b="1" dirty="0">
                <a:solidFill>
                  <a:srgbClr val="3366FF"/>
                </a:solidFill>
              </a:rPr>
              <a:t>cintos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de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segurança</a:t>
            </a:r>
            <a:r>
              <a:rPr lang="pt-PT" dirty="0"/>
              <a:t>, os </a:t>
            </a:r>
            <a:r>
              <a:rPr lang="pt-PT" b="1" i="1" dirty="0">
                <a:solidFill>
                  <a:srgbClr val="3366FF"/>
                </a:solidFill>
              </a:rPr>
              <a:t>airbags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 os </a:t>
            </a:r>
            <a:r>
              <a:rPr lang="pt-PT" b="1" dirty="0">
                <a:solidFill>
                  <a:srgbClr val="3366FF"/>
                </a:solidFill>
              </a:rPr>
              <a:t>apoios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de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cabeça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são de vital importância pois tentam minimizar os danos dos passageiros quando estes são projetados, por inércia, para fora dos lugares que ocupam.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 smtClean="0">
                <a:solidFill>
                  <a:srgbClr val="3366FF"/>
                </a:solidFill>
              </a:rPr>
              <a:t>pressão</a:t>
            </a:r>
            <a:r>
              <a:rPr lang="pt-PT" dirty="0" smtClean="0"/>
              <a:t> </a:t>
            </a:r>
            <a:r>
              <a:rPr lang="pt-PT" dirty="0"/>
              <a:t>é uma grandeza física escalar definida como a intensidade da </a:t>
            </a:r>
            <a:r>
              <a:rPr lang="pt-PT" dirty="0" smtClean="0"/>
              <a:t>força </a:t>
            </a:r>
            <a:r>
              <a:rPr lang="pt-PT" dirty="0"/>
              <a:t>exercida (perpendicularmente) sobre uma superfície, por unidade de </a:t>
            </a:r>
            <a:r>
              <a:rPr lang="pt-PT" dirty="0" smtClean="0"/>
              <a:t>área.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unidade de pressão </a:t>
            </a:r>
            <a:r>
              <a:rPr lang="pt-PT" dirty="0"/>
              <a:t>no </a:t>
            </a:r>
            <a:r>
              <a:rPr lang="pt-PT" dirty="0" smtClean="0"/>
              <a:t>Sistema Internacional</a:t>
            </a:r>
            <a:r>
              <a:rPr lang="pt-PT" dirty="0"/>
              <a:t>, SI, é o newton por metro quadrado, N/m</a:t>
            </a:r>
            <a:r>
              <a:rPr lang="pt-PT" baseline="30000" dirty="0"/>
              <a:t>2</a:t>
            </a:r>
            <a:r>
              <a:rPr lang="pt-PT" dirty="0"/>
              <a:t>, ou pascal, Pa.</a:t>
            </a:r>
            <a:endParaRPr lang="en-US" dirty="0"/>
          </a:p>
          <a:p>
            <a:pPr marL="285750" indent="-285750">
              <a:lnSpc>
                <a:spcPct val="14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Os </a:t>
            </a:r>
            <a:r>
              <a:rPr lang="pt-PT" b="1" dirty="0">
                <a:solidFill>
                  <a:srgbClr val="3366FF"/>
                </a:solidFill>
              </a:rPr>
              <a:t>cintos de segurança</a:t>
            </a:r>
            <a:r>
              <a:rPr lang="pt-PT" dirty="0"/>
              <a:t>, os </a:t>
            </a:r>
            <a:r>
              <a:rPr lang="pt-PT" b="1" i="1" dirty="0">
                <a:solidFill>
                  <a:srgbClr val="3366FF"/>
                </a:solidFill>
              </a:rPr>
              <a:t>airbags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 os </a:t>
            </a:r>
            <a:r>
              <a:rPr lang="pt-PT" b="1" dirty="0">
                <a:solidFill>
                  <a:srgbClr val="3366FF"/>
                </a:solidFill>
              </a:rPr>
              <a:t>capacetes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diminuem a pressão exercida sobre os passageiros uma vez que as forças que atuam durante a colisão são distribuídas por uma área maior.</a:t>
            </a:r>
            <a:endParaRPr lang="en-US" dirty="0"/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M10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</TotalTime>
  <Words>874</Words>
  <Application>Microsoft Office PowerPoint</Application>
  <PresentationFormat>On-screen Show (4:3)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Lucida Grande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77</cp:revision>
  <dcterms:created xsi:type="dcterms:W3CDTF">2012-02-14T20:37:36Z</dcterms:created>
  <dcterms:modified xsi:type="dcterms:W3CDTF">2015-08-14T15:39:18Z</dcterms:modified>
</cp:coreProperties>
</file>