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8" r:id="rId2"/>
    <p:sldId id="281" r:id="rId3"/>
    <p:sldId id="293" r:id="rId4"/>
    <p:sldId id="272" r:id="rId5"/>
    <p:sldId id="282" r:id="rId6"/>
    <p:sldId id="283" r:id="rId7"/>
    <p:sldId id="284" r:id="rId8"/>
    <p:sldId id="285" r:id="rId9"/>
    <p:sldId id="294" r:id="rId10"/>
    <p:sldId id="287" r:id="rId11"/>
    <p:sldId id="288" r:id="rId12"/>
    <p:sldId id="289" r:id="rId13"/>
    <p:sldId id="290" r:id="rId14"/>
    <p:sldId id="291" r:id="rId15"/>
    <p:sldId id="292" r:id="rId16"/>
    <p:sldId id="280" r:id="rId17"/>
    <p:sldId id="295" r:id="rId1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07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13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58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90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62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43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13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41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44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29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10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41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00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28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10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78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78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3.1.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Energia cinética e energia potencial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Tipos fundamentais de energia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59632" y="1628800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energia pode ser </a:t>
            </a:r>
            <a:r>
              <a:rPr lang="pt-PT" b="1" dirty="0">
                <a:solidFill>
                  <a:srgbClr val="3366FF"/>
                </a:solidFill>
              </a:rPr>
              <a:t>transferida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entre sistemas, pode ser </a:t>
            </a:r>
            <a:r>
              <a:rPr lang="pt-PT" b="1" dirty="0">
                <a:solidFill>
                  <a:srgbClr val="3366FF"/>
                </a:solidFill>
              </a:rPr>
              <a:t>transformada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e, apesar de se falar em </a:t>
            </a:r>
            <a:r>
              <a:rPr lang="pt-PT" b="1" dirty="0">
                <a:solidFill>
                  <a:srgbClr val="3366FF"/>
                </a:solidFill>
              </a:rPr>
              <a:t>degradação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da energia, ela </a:t>
            </a:r>
            <a:r>
              <a:rPr lang="pt-PT" b="1" dirty="0">
                <a:solidFill>
                  <a:srgbClr val="3366FF"/>
                </a:solidFill>
              </a:rPr>
              <a:t>conserva-se</a:t>
            </a:r>
            <a:r>
              <a:rPr lang="pt-PT" dirty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5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31640" y="2492896"/>
            <a:ext cx="2876120" cy="3699933"/>
          </a:xfrm>
          <a:prstGeom prst="rect">
            <a:avLst/>
          </a:prstGeom>
        </p:spPr>
      </p:pic>
      <p:pic>
        <p:nvPicPr>
          <p:cNvPr id="4" name="Picture 3" descr="20145768_CONT_F257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1167" y="2492896"/>
            <a:ext cx="2953201" cy="369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Tipos fundamentais de energia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7544" y="1844824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J</a:t>
            </a:r>
            <a:r>
              <a:rPr lang="pt-PT" dirty="0" smtClean="0"/>
              <a:t>á </a:t>
            </a:r>
            <a:r>
              <a:rPr lang="pt-PT" dirty="0"/>
              <a:t>ouviste falar em </a:t>
            </a:r>
            <a:r>
              <a:rPr lang="pt-PT" b="1" dirty="0">
                <a:solidFill>
                  <a:srgbClr val="3366FF"/>
                </a:solidFill>
              </a:rPr>
              <a:t>fontes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de energia como o </a:t>
            </a:r>
            <a:r>
              <a:rPr lang="pt-PT" dirty="0" smtClean="0"/>
              <a:t>Sol</a:t>
            </a:r>
            <a:r>
              <a:rPr lang="pt-PT" dirty="0"/>
              <a:t>, o vento, a água, urânio, etc. Também já ouviste falar de diversas </a:t>
            </a:r>
            <a:r>
              <a:rPr lang="pt-PT" b="1" dirty="0">
                <a:solidFill>
                  <a:srgbClr val="3366FF"/>
                </a:solidFill>
              </a:rPr>
              <a:t>formas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 </a:t>
            </a:r>
            <a:r>
              <a:rPr lang="pt-PT" b="1" dirty="0">
                <a:solidFill>
                  <a:srgbClr val="3366FF"/>
                </a:solidFill>
              </a:rPr>
              <a:t>manifestações de energia </a:t>
            </a:r>
            <a:r>
              <a:rPr lang="pt-PT" dirty="0"/>
              <a:t>cujos nomes estão associados às respetivas fontes, assim</a:t>
            </a:r>
            <a:r>
              <a:rPr lang="pt-PT" dirty="0" smtClean="0"/>
              <a:t>: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5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40968"/>
            <a:ext cx="1812514" cy="2420888"/>
          </a:xfrm>
          <a:prstGeom prst="rect">
            <a:avLst/>
          </a:prstGeom>
        </p:spPr>
      </p:pic>
      <p:pic>
        <p:nvPicPr>
          <p:cNvPr id="4" name="Picture 3" descr="20145768_CONT_F25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3140968"/>
            <a:ext cx="1903928" cy="24208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0" y="328498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ao Sol está associada a </a:t>
            </a:r>
            <a:r>
              <a:rPr lang="pt-PT" b="1" dirty="0">
                <a:solidFill>
                  <a:srgbClr val="3366FF"/>
                </a:solidFill>
              </a:rPr>
              <a:t>energia solar</a:t>
            </a:r>
            <a:r>
              <a:rPr lang="pt-PT" dirty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ao vento está associada a </a:t>
            </a:r>
            <a:r>
              <a:rPr lang="pt-PT" b="1" dirty="0">
                <a:solidFill>
                  <a:srgbClr val="3366FF"/>
                </a:solidFill>
              </a:rPr>
              <a:t>energia eólica</a:t>
            </a:r>
            <a:r>
              <a:rPr lang="pt-PT" dirty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à água está associada a </a:t>
            </a:r>
            <a:r>
              <a:rPr lang="pt-PT" b="1" dirty="0">
                <a:solidFill>
                  <a:srgbClr val="3366FF"/>
                </a:solidFill>
              </a:rPr>
              <a:t>energia hídrica</a:t>
            </a:r>
            <a:r>
              <a:rPr lang="pt-PT" dirty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ao urânio está associada a </a:t>
            </a:r>
            <a:r>
              <a:rPr lang="pt-PT" b="1" dirty="0">
                <a:solidFill>
                  <a:srgbClr val="3366FF"/>
                </a:solidFill>
              </a:rPr>
              <a:t>energia nuclear</a:t>
            </a:r>
            <a:r>
              <a:rPr lang="pt-PT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5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331640" y="1988840"/>
            <a:ext cx="6408712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Apesar </a:t>
            </a:r>
            <a:r>
              <a:rPr lang="pt-PT" dirty="0"/>
              <a:t>das diversas fontes, formas e manifestações a que a energia pode estar associada, todas estas formas e manifestações se reduzem </a:t>
            </a:r>
            <a:r>
              <a:rPr lang="pt-PT" b="1" dirty="0">
                <a:solidFill>
                  <a:srgbClr val="3366FF"/>
                </a:solidFill>
              </a:rPr>
              <a:t>a dois tipos fundamentais de </a:t>
            </a:r>
            <a:r>
              <a:rPr lang="pt-PT" b="1" dirty="0" smtClean="0">
                <a:solidFill>
                  <a:srgbClr val="3366FF"/>
                </a:solidFill>
              </a:rPr>
              <a:t>energia</a:t>
            </a:r>
            <a:r>
              <a:rPr lang="pt-PT" dirty="0" smtClean="0"/>
              <a:t>:</a:t>
            </a:r>
          </a:p>
          <a:p>
            <a:endParaRPr lang="pt-PT" dirty="0" smtClean="0"/>
          </a:p>
          <a:p>
            <a:endParaRPr lang="pt-PT" dirty="0" smtClean="0"/>
          </a:p>
          <a:p>
            <a:pPr marL="125640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energia </a:t>
            </a:r>
            <a:r>
              <a:rPr lang="pt-PT" b="1" dirty="0" smtClean="0">
                <a:solidFill>
                  <a:srgbClr val="3366FF"/>
                </a:solidFill>
              </a:rPr>
              <a:t>cinética</a:t>
            </a:r>
            <a:r>
              <a:rPr lang="pt-PT" dirty="0" smtClean="0"/>
              <a:t>;</a:t>
            </a:r>
          </a:p>
          <a:p>
            <a:pPr marL="1256400" indent="-285750"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1256400" indent="-285750"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125640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energia potencial</a:t>
            </a:r>
            <a:r>
              <a:rPr lang="pt-PT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Tipos fundamentais de energia</a:t>
            </a:r>
            <a:endParaRPr lang="pt-PT" sz="28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cinética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35896" y="2276872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energia </a:t>
            </a:r>
            <a:r>
              <a:rPr lang="pt-PT" b="1" dirty="0" smtClean="0">
                <a:solidFill>
                  <a:srgbClr val="3366FF"/>
                </a:solidFill>
              </a:rPr>
              <a:t>cinética</a:t>
            </a:r>
            <a:r>
              <a:rPr lang="pt-PT" dirty="0" smtClean="0"/>
              <a:t>, </a:t>
            </a:r>
            <a:r>
              <a:rPr lang="pt-PT" b="1" i="1" dirty="0">
                <a:solidFill>
                  <a:srgbClr val="3366FF"/>
                </a:solidFill>
              </a:rPr>
              <a:t>E</a:t>
            </a:r>
            <a:r>
              <a:rPr lang="pt-PT" b="1" baseline="-25000" dirty="0">
                <a:solidFill>
                  <a:srgbClr val="3366FF"/>
                </a:solidFill>
              </a:rPr>
              <a:t>C</a:t>
            </a:r>
            <a:r>
              <a:rPr lang="pt-PT" dirty="0"/>
              <a:t>, de uma </a:t>
            </a:r>
            <a:r>
              <a:rPr lang="pt-PT" dirty="0" smtClean="0"/>
              <a:t>corpo </a:t>
            </a:r>
            <a:r>
              <a:rPr lang="pt-PT" dirty="0"/>
              <a:t>é uma grandeza escalar que </a:t>
            </a:r>
            <a:r>
              <a:rPr lang="pt-PT" b="1" dirty="0">
                <a:solidFill>
                  <a:srgbClr val="3366FF"/>
                </a:solidFill>
              </a:rPr>
              <a:t>depende da massa do corpo e da sua </a:t>
            </a:r>
            <a:r>
              <a:rPr lang="pt-PT" b="1" dirty="0" smtClean="0">
                <a:solidFill>
                  <a:srgbClr val="3366FF"/>
                </a:solidFill>
              </a:rPr>
              <a:t>velocidade</a:t>
            </a:r>
            <a:r>
              <a:rPr lang="pt-PT" dirty="0" smtClean="0"/>
              <a:t>: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75656" y="1628800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energia cinética é a </a:t>
            </a:r>
            <a:r>
              <a:rPr lang="pt-PT" b="1" dirty="0">
                <a:solidFill>
                  <a:srgbClr val="3366FF"/>
                </a:solidFill>
              </a:rPr>
              <a:t>energia associada ao movimento</a:t>
            </a:r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9712" y="5301208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unidade de energia (cinética) </a:t>
            </a:r>
            <a:r>
              <a:rPr lang="pt-PT" dirty="0"/>
              <a:t>no </a:t>
            </a:r>
            <a:r>
              <a:rPr lang="pt-PT" b="1" dirty="0">
                <a:solidFill>
                  <a:srgbClr val="3366FF"/>
                </a:solidFill>
              </a:rPr>
              <a:t>Sistema Internacional</a:t>
            </a:r>
            <a:r>
              <a:rPr lang="pt-PT" dirty="0"/>
              <a:t>, SI, é o </a:t>
            </a:r>
            <a:r>
              <a:rPr lang="pt-PT" b="1" dirty="0">
                <a:solidFill>
                  <a:srgbClr val="3366FF"/>
                </a:solidFill>
              </a:rPr>
              <a:t>joule</a:t>
            </a:r>
            <a:r>
              <a:rPr lang="pt-PT" dirty="0"/>
              <a:t>, cujo símbolo é </a:t>
            </a:r>
            <a:r>
              <a:rPr lang="pt-PT" b="1" dirty="0">
                <a:solidFill>
                  <a:srgbClr val="3366FF"/>
                </a:solidFill>
              </a:rPr>
              <a:t>J</a:t>
            </a:r>
            <a:r>
              <a:rPr lang="pt-PT" dirty="0"/>
              <a:t>.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/>
              <p:cNvSpPr/>
              <p:nvPr/>
            </p:nvSpPr>
            <p:spPr>
              <a:xfrm>
                <a:off x="5076056" y="3356992"/>
                <a:ext cx="2232248" cy="144016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mpd="sng">
                <a:solidFill>
                  <a:srgbClr val="0365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pt-PT" sz="2400" b="0" i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sz="2400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pt-PT" sz="24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3366FF"/>
                  </a:solidFill>
                </a:endParaRPr>
              </a:p>
            </p:txBody>
          </p:sp>
        </mc:Choice>
        <mc:Fallback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356992"/>
                <a:ext cx="2232248" cy="1440160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mpd="sng">
                <a:solidFill>
                  <a:srgbClr val="0365C0"/>
                </a:solidFill>
              </a:ln>
              <a:effectLst/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5796136" y="3717032"/>
            <a:ext cx="720080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</a:pPr>
            <a:endParaRPr lang="pt-PT" sz="2400" b="1" dirty="0" smtClean="0">
              <a:solidFill>
                <a:srgbClr val="3366FF"/>
              </a:solidFill>
            </a:endParaRPr>
          </a:p>
          <a:p>
            <a:pPr algn="ctr">
              <a:lnSpc>
                <a:spcPct val="60000"/>
              </a:lnSpc>
            </a:pPr>
            <a:endParaRPr lang="pt-PT" sz="2400" b="1" dirty="0" smtClean="0">
              <a:solidFill>
                <a:srgbClr val="3366FF"/>
              </a:solidFill>
            </a:endParaRPr>
          </a:p>
          <a:p>
            <a:pPr algn="ctr">
              <a:lnSpc>
                <a:spcPct val="60000"/>
              </a:lnSpc>
            </a:pPr>
            <a:endParaRPr lang="en-US" sz="2400" dirty="0"/>
          </a:p>
        </p:txBody>
      </p:sp>
      <p:pic>
        <p:nvPicPr>
          <p:cNvPr id="16" name="Picture 15" descr="20145768_CONT_F26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3240360" cy="280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4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cinética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63888" y="3079700"/>
            <a:ext cx="547260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/>
              <a:t> for a </a:t>
            </a:r>
            <a:r>
              <a:rPr lang="pt-PT" b="1" dirty="0">
                <a:solidFill>
                  <a:srgbClr val="3366FF"/>
                </a:solidFill>
              </a:rPr>
              <a:t>massa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corpo </a:t>
            </a:r>
            <a:r>
              <a:rPr lang="pt-PT" dirty="0" smtClean="0"/>
              <a:t>que </a:t>
            </a:r>
            <a:r>
              <a:rPr lang="pt-PT" dirty="0"/>
              <a:t>que se desloca a uma dada velocidade,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a sua </a:t>
            </a:r>
            <a:r>
              <a:rPr lang="pt-PT" b="1" dirty="0">
                <a:solidFill>
                  <a:srgbClr val="3366FF"/>
                </a:solidFill>
              </a:rPr>
              <a:t>energia cinética</a:t>
            </a:r>
            <a:r>
              <a:rPr lang="pt-PT" dirty="0" smtClean="0"/>
              <a:t>;</a:t>
            </a:r>
          </a:p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corpo, com uma determinada massa,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a sua </a:t>
            </a:r>
            <a:r>
              <a:rPr lang="pt-PT" b="1" dirty="0">
                <a:solidFill>
                  <a:srgbClr val="3366FF"/>
                </a:solidFill>
              </a:rPr>
              <a:t>energia cinética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04048" y="1999176"/>
            <a:ext cx="223224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pic>
        <p:nvPicPr>
          <p:cNvPr id="12" name="Picture 11" descr="20145768_CONT_F26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18" y="2564904"/>
            <a:ext cx="3221062" cy="266429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5380963" y="2088036"/>
                <a:ext cx="1478418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pt-PT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r>
                        <a:rPr lang="pt-PT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pt-PT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pt-PT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963" y="2088036"/>
                <a:ext cx="1478418" cy="61093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704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51720" y="2132856"/>
            <a:ext cx="5472608" cy="259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PT" dirty="0"/>
              <a:t>A energia potencial está associada à </a:t>
            </a:r>
            <a:r>
              <a:rPr lang="pt-PT" b="1" dirty="0">
                <a:solidFill>
                  <a:srgbClr val="3366FF"/>
                </a:solidFill>
              </a:rPr>
              <a:t>interação entre corpos</a:t>
            </a:r>
            <a:r>
              <a:rPr lang="pt-PT" dirty="0"/>
              <a:t> e é uma energia que se encontra </a:t>
            </a:r>
            <a:r>
              <a:rPr lang="pt-PT" b="1" dirty="0">
                <a:solidFill>
                  <a:srgbClr val="3366FF"/>
                </a:solidFill>
              </a:rPr>
              <a:t>armazenada e em condições de ser aproveitada</a:t>
            </a:r>
            <a:r>
              <a:rPr lang="pt-PT" dirty="0"/>
              <a:t>.</a:t>
            </a:r>
            <a:endParaRPr lang="en-US" dirty="0"/>
          </a:p>
          <a:p>
            <a:pPr algn="ctr">
              <a:lnSpc>
                <a:spcPct val="130000"/>
              </a:lnSpc>
            </a:pPr>
            <a:endParaRPr lang="pt-PT" dirty="0" smtClean="0"/>
          </a:p>
          <a:p>
            <a:pPr algn="ctr">
              <a:lnSpc>
                <a:spcPct val="130000"/>
              </a:lnSpc>
            </a:pPr>
            <a:r>
              <a:rPr lang="pt-PT" dirty="0" smtClean="0"/>
              <a:t>A energia </a:t>
            </a:r>
            <a:r>
              <a:rPr lang="pt-PT" dirty="0"/>
              <a:t>potencial associada a interação gravitacional entre um corpo e a </a:t>
            </a:r>
            <a:r>
              <a:rPr lang="pt-PT" dirty="0" smtClean="0"/>
              <a:t>Terra designa-se por </a:t>
            </a:r>
            <a:r>
              <a:rPr lang="pt-PT" b="1" dirty="0">
                <a:solidFill>
                  <a:srgbClr val="3366FF"/>
                </a:solidFill>
              </a:rPr>
              <a:t>energia potencial gravítica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74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1600" y="3717032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energia potencial gravítica </a:t>
            </a:r>
            <a:r>
              <a:rPr lang="pt-PT" dirty="0"/>
              <a:t>de um corpo é uma grandeza escalar que </a:t>
            </a:r>
            <a:r>
              <a:rPr lang="pt-PT" b="1" dirty="0">
                <a:solidFill>
                  <a:srgbClr val="3366FF"/>
                </a:solidFill>
              </a:rPr>
              <a:t>depende da massa do corpo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da altura</a:t>
            </a:r>
            <a:r>
              <a:rPr lang="pt-PT" dirty="0"/>
              <a:t> a que se encontra o corpo relativamente a um </a:t>
            </a:r>
            <a:r>
              <a:rPr lang="pt-PT" dirty="0" smtClean="0"/>
              <a:t>referencial </a:t>
            </a:r>
            <a:r>
              <a:rPr lang="pt-PT" dirty="0"/>
              <a:t>e da </a:t>
            </a:r>
            <a:r>
              <a:rPr lang="pt-PT" b="1" dirty="0">
                <a:solidFill>
                  <a:srgbClr val="3366FF"/>
                </a:solidFill>
              </a:rPr>
              <a:t>aceleração da gravidade</a:t>
            </a:r>
            <a:r>
              <a:rPr lang="pt-PT" dirty="0"/>
              <a:t>: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779912" y="4869160"/>
            <a:ext cx="1800200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 err="1">
                <a:solidFill>
                  <a:srgbClr val="3366FF"/>
                </a:solidFill>
              </a:rPr>
              <a:t>E</a:t>
            </a:r>
            <a:r>
              <a:rPr lang="pt-PT" sz="2400" b="1" baseline="-25000" dirty="0" err="1">
                <a:solidFill>
                  <a:srgbClr val="3366FF"/>
                </a:solidFill>
              </a:rPr>
              <a:t>p</a:t>
            </a:r>
            <a:r>
              <a:rPr lang="pt-PT" sz="2400" b="1" i="1" baseline="-25000" dirty="0">
                <a:solidFill>
                  <a:srgbClr val="3366FF"/>
                </a:solidFill>
              </a:rPr>
              <a:t>  </a:t>
            </a:r>
            <a:r>
              <a:rPr lang="pt-PT" sz="2400" b="1" i="1" dirty="0">
                <a:solidFill>
                  <a:srgbClr val="3366FF"/>
                </a:solidFill>
              </a:rPr>
              <a:t>=  m g h </a:t>
            </a:r>
            <a:endParaRPr lang="en-US" sz="2400" dirty="0"/>
          </a:p>
        </p:txBody>
      </p:sp>
      <p:pic>
        <p:nvPicPr>
          <p:cNvPr id="3" name="Picture 2" descr="20145768_CONT_F262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19"/>
          <a:stretch/>
        </p:blipFill>
        <p:spPr>
          <a:xfrm>
            <a:off x="2555776" y="1831772"/>
            <a:ext cx="4176464" cy="188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5576" y="3861048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massa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corpo, a uma dada altura do solo,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a sua </a:t>
            </a:r>
            <a:r>
              <a:rPr lang="pt-PT" b="1" dirty="0">
                <a:solidFill>
                  <a:srgbClr val="3366FF"/>
                </a:solidFill>
              </a:rPr>
              <a:t>energia potencial gravítica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altura</a:t>
            </a:r>
            <a:r>
              <a:rPr lang="pt-PT" b="1" dirty="0"/>
              <a:t> </a:t>
            </a:r>
            <a:r>
              <a:rPr lang="pt-PT" dirty="0"/>
              <a:t>a que se encontra o corpo o corpo, com uma determinada massa,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a sua </a:t>
            </a:r>
            <a:r>
              <a:rPr lang="pt-PT" b="1" dirty="0">
                <a:solidFill>
                  <a:srgbClr val="3366FF"/>
                </a:solidFill>
              </a:rPr>
              <a:t>energia potencial gravítica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19672" y="2492896"/>
            <a:ext cx="1800200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i="1" dirty="0" err="1">
                <a:solidFill>
                  <a:srgbClr val="3366FF"/>
                </a:solidFill>
              </a:rPr>
              <a:t>E</a:t>
            </a:r>
            <a:r>
              <a:rPr lang="pt-PT" sz="2400" b="1" baseline="-25000" dirty="0" err="1">
                <a:solidFill>
                  <a:srgbClr val="3366FF"/>
                </a:solidFill>
              </a:rPr>
              <a:t>p</a:t>
            </a:r>
            <a:r>
              <a:rPr lang="pt-PT" sz="2400" b="1" i="1" baseline="-25000" dirty="0">
                <a:solidFill>
                  <a:srgbClr val="3366FF"/>
                </a:solidFill>
              </a:rPr>
              <a:t>  </a:t>
            </a:r>
            <a:r>
              <a:rPr lang="pt-PT" sz="2400" b="1" i="1" dirty="0">
                <a:solidFill>
                  <a:srgbClr val="3366FF"/>
                </a:solidFill>
              </a:rPr>
              <a:t>=  m g h </a:t>
            </a:r>
            <a:endParaRPr lang="en-US" sz="2400" dirty="0"/>
          </a:p>
        </p:txBody>
      </p:sp>
      <p:pic>
        <p:nvPicPr>
          <p:cNvPr id="7" name="Picture 6" descr="20145768_CONT_F262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19"/>
          <a:stretch/>
        </p:blipFill>
        <p:spPr>
          <a:xfrm>
            <a:off x="4427984" y="1988840"/>
            <a:ext cx="3394364" cy="153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0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2420888"/>
            <a:ext cx="2736304" cy="274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pt-PT" dirty="0" smtClean="0"/>
              <a:t>Se se </a:t>
            </a:r>
            <a:r>
              <a:rPr lang="pt-PT" b="1" dirty="0" smtClean="0">
                <a:solidFill>
                  <a:srgbClr val="3366FF"/>
                </a:solidFill>
              </a:rPr>
              <a:t>deixar </a:t>
            </a:r>
            <a:r>
              <a:rPr lang="pt-PT" b="1" dirty="0">
                <a:solidFill>
                  <a:srgbClr val="3366FF"/>
                </a:solidFill>
              </a:rPr>
              <a:t>cair </a:t>
            </a:r>
            <a:r>
              <a:rPr lang="pt-PT" b="1" dirty="0" smtClean="0">
                <a:solidFill>
                  <a:srgbClr val="3366FF"/>
                </a:solidFill>
              </a:rPr>
              <a:t>um livro</a:t>
            </a:r>
            <a:r>
              <a:rPr lang="pt-PT" dirty="0" smtClean="0"/>
              <a:t>, </a:t>
            </a:r>
            <a:r>
              <a:rPr lang="pt-PT" dirty="0"/>
              <a:t>este desloca-se em direção ao solo, </a:t>
            </a:r>
            <a:r>
              <a:rPr lang="pt-PT" b="1" dirty="0">
                <a:solidFill>
                  <a:srgbClr val="3366FF"/>
                </a:solidFill>
              </a:rPr>
              <a:t>diminuído</a:t>
            </a:r>
            <a:r>
              <a:rPr lang="pt-PT" dirty="0"/>
              <a:t> a sua </a:t>
            </a:r>
            <a:r>
              <a:rPr lang="pt-PT" b="1" dirty="0">
                <a:solidFill>
                  <a:srgbClr val="3366FF"/>
                </a:solidFill>
              </a:rPr>
              <a:t>altura</a:t>
            </a:r>
            <a:r>
              <a:rPr lang="pt-PT" dirty="0"/>
              <a:t> em relação ao mesmo e e, como consequência, </a:t>
            </a:r>
            <a:r>
              <a:rPr lang="pt-PT" b="1" dirty="0" smtClean="0">
                <a:solidFill>
                  <a:srgbClr val="3366FF"/>
                </a:solidFill>
              </a:rPr>
              <a:t>diminuindo</a:t>
            </a:r>
            <a:r>
              <a:rPr lang="pt-PT" dirty="0" smtClean="0"/>
              <a:t> a </a:t>
            </a:r>
            <a:r>
              <a:rPr lang="pt-PT" dirty="0"/>
              <a:t>sua </a:t>
            </a:r>
            <a:r>
              <a:rPr lang="pt-PT" b="1" dirty="0">
                <a:solidFill>
                  <a:srgbClr val="3366FF"/>
                </a:solidFill>
              </a:rPr>
              <a:t>energia potencial gravítica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20145768_CONT_F28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420888"/>
            <a:ext cx="5672014" cy="28083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3568" y="1700808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energia potencial gravítica </a:t>
            </a:r>
            <a:r>
              <a:rPr lang="pt-PT" dirty="0"/>
              <a:t>encontra-se </a:t>
            </a:r>
            <a:r>
              <a:rPr lang="pt-PT" b="1" dirty="0">
                <a:solidFill>
                  <a:srgbClr val="3366FF"/>
                </a:solidFill>
              </a:rPr>
              <a:t>armazenada</a:t>
            </a:r>
            <a:r>
              <a:rPr lang="pt-PT" dirty="0"/>
              <a:t> e pode ser transformada.</a:t>
            </a:r>
          </a:p>
        </p:txBody>
      </p:sp>
    </p:spTree>
    <p:extLst>
      <p:ext uri="{BB962C8B-B14F-4D97-AF65-F5344CB8AC3E}">
        <p14:creationId xmlns:p14="http://schemas.microsoft.com/office/powerpoint/2010/main" val="139075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 e cinética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20145768_CONT_F26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43"/>
          <a:stretch/>
        </p:blipFill>
        <p:spPr>
          <a:xfrm>
            <a:off x="3203848" y="1844824"/>
            <a:ext cx="5256584" cy="397211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528" y="2531277"/>
            <a:ext cx="2736304" cy="2409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pt-PT" dirty="0"/>
              <a:t>Se se </a:t>
            </a:r>
            <a:r>
              <a:rPr lang="pt-PT" b="1" dirty="0">
                <a:solidFill>
                  <a:srgbClr val="3366FF"/>
                </a:solidFill>
              </a:rPr>
              <a:t>deixar cair o livro</a:t>
            </a:r>
            <a:r>
              <a:rPr lang="pt-PT" dirty="0"/>
              <a:t>, este desloca-se em direção ao solo, </a:t>
            </a:r>
            <a:r>
              <a:rPr lang="pt-PT" b="1" dirty="0">
                <a:solidFill>
                  <a:srgbClr val="3366FF"/>
                </a:solidFill>
              </a:rPr>
              <a:t>aumentando</a:t>
            </a:r>
            <a:r>
              <a:rPr lang="pt-PT" dirty="0"/>
              <a:t> a sua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e, como consequência, </a:t>
            </a:r>
            <a:r>
              <a:rPr lang="pt-PT" b="1" dirty="0">
                <a:solidFill>
                  <a:srgbClr val="3366FF"/>
                </a:solidFill>
              </a:rPr>
              <a:t>aumentando</a:t>
            </a:r>
            <a:r>
              <a:rPr lang="pt-PT" dirty="0"/>
              <a:t> a sua </a:t>
            </a:r>
            <a:r>
              <a:rPr lang="pt-PT" b="1" dirty="0">
                <a:solidFill>
                  <a:srgbClr val="3366FF"/>
                </a:solidFill>
              </a:rPr>
              <a:t>energia cinética</a:t>
            </a:r>
            <a:r>
              <a:rPr lang="pt-PT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22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75656" y="5157192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</a:t>
            </a:r>
            <a:r>
              <a:rPr lang="pt-PT" dirty="0" smtClean="0"/>
              <a:t> </a:t>
            </a:r>
            <a:r>
              <a:rPr lang="pt-PT" b="1" dirty="0">
                <a:solidFill>
                  <a:srgbClr val="3366FF"/>
                </a:solidFill>
              </a:rPr>
              <a:t>soma da energia cinética com a energia potencial tem sempre o mesmo valor </a:t>
            </a:r>
            <a:r>
              <a:rPr lang="pt-PT" dirty="0"/>
              <a:t>que é constante ao longo da trajetória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20145768_CONT_F263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5656" y="1484784"/>
            <a:ext cx="6228184" cy="3527683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 e cinética</a:t>
            </a:r>
            <a:endParaRPr lang="pt-PT" sz="28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65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71600" y="2060848"/>
            <a:ext cx="7056784" cy="1878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PT" b="1" dirty="0">
                <a:solidFill>
                  <a:srgbClr val="3366FF"/>
                </a:solidFill>
              </a:rPr>
              <a:t>Se se desprezar a resistência do ar</a:t>
            </a:r>
            <a:r>
              <a:rPr lang="pt-PT" dirty="0"/>
              <a:t>, quando um corpo é deixado cair verifica-se que a </a:t>
            </a:r>
            <a:r>
              <a:rPr lang="pt-PT" b="1" dirty="0">
                <a:solidFill>
                  <a:srgbClr val="3366FF"/>
                </a:solidFill>
              </a:rPr>
              <a:t>energia potencial transforma-se em energia cinética</a:t>
            </a:r>
            <a:r>
              <a:rPr lang="pt-PT" dirty="0"/>
              <a:t>, isto é, o aumento de energia cinética é feito a custa da diminuição de energia potencial, sendo que, ao longo da trajetória, a </a:t>
            </a:r>
            <a:r>
              <a:rPr lang="pt-PT" b="1" dirty="0">
                <a:solidFill>
                  <a:srgbClr val="3366FF"/>
                </a:solidFill>
              </a:rPr>
              <a:t>soma da energia cinética com a energia potencial é constante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 e cinética</a:t>
            </a:r>
            <a:endParaRPr lang="pt-PT" sz="28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43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788024" y="2204864"/>
            <a:ext cx="42484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À medida que a </a:t>
            </a:r>
            <a:r>
              <a:rPr lang="pt-PT" b="1" dirty="0" smtClean="0">
                <a:solidFill>
                  <a:srgbClr val="3366FF"/>
                </a:solidFill>
              </a:rPr>
              <a:t>uma bola atirada verticalmente para cima  </a:t>
            </a:r>
            <a:r>
              <a:rPr lang="pt-PT" b="1" dirty="0">
                <a:solidFill>
                  <a:srgbClr val="3366FF"/>
                </a:solidFill>
              </a:rPr>
              <a:t>sobe</a:t>
            </a:r>
            <a:r>
              <a:rPr lang="pt-PT" dirty="0"/>
              <a:t>, podes verificar que</a:t>
            </a:r>
            <a:r>
              <a:rPr lang="pt-PT" dirty="0" smtClean="0"/>
              <a:t>:</a:t>
            </a:r>
          </a:p>
          <a:p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altura da bola relativamente ao chão aumenta e, como consequência, a </a:t>
            </a:r>
            <a:r>
              <a:rPr lang="pt-PT" b="1" dirty="0">
                <a:solidFill>
                  <a:srgbClr val="3366FF"/>
                </a:solidFill>
              </a:rPr>
              <a:t>energia potencial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da mesma também </a:t>
            </a:r>
            <a:r>
              <a:rPr lang="pt-PT" b="1" dirty="0">
                <a:solidFill>
                  <a:srgbClr val="3366FF"/>
                </a:solidFill>
              </a:rPr>
              <a:t>aumenta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velocidade da bola aumenta e, como consequência, a </a:t>
            </a:r>
            <a:r>
              <a:rPr lang="pt-PT" b="1" dirty="0">
                <a:solidFill>
                  <a:srgbClr val="3366FF"/>
                </a:solidFill>
              </a:rPr>
              <a:t>energia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cinética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da mesma também </a:t>
            </a:r>
            <a:r>
              <a:rPr lang="pt-PT" b="1" dirty="0" smtClean="0">
                <a:solidFill>
                  <a:srgbClr val="3366FF"/>
                </a:solidFill>
              </a:rPr>
              <a:t>diminui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20145768_CONT_F26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76872"/>
            <a:ext cx="4248472" cy="2995504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195736" y="980728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 e cinética</a:t>
            </a:r>
            <a:endParaRPr lang="pt-PT" sz="28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3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195736" y="980728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Energia potencial e cinética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1600" y="2060848"/>
            <a:ext cx="7056784" cy="1878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PT" b="1" dirty="0">
                <a:solidFill>
                  <a:srgbClr val="3366FF"/>
                </a:solidFill>
              </a:rPr>
              <a:t>Se se desprezar a resistência do ar</a:t>
            </a:r>
            <a:r>
              <a:rPr lang="pt-PT" dirty="0"/>
              <a:t>, quando um corpo é lançado para cima na vertical verifica-se que a </a:t>
            </a:r>
            <a:r>
              <a:rPr lang="pt-PT" b="1" dirty="0">
                <a:solidFill>
                  <a:srgbClr val="3366FF"/>
                </a:solidFill>
              </a:rPr>
              <a:t>energia cinética transforma-se em energia potencial</a:t>
            </a:r>
            <a:r>
              <a:rPr lang="pt-PT" dirty="0"/>
              <a:t>, isto é, o aumento de energia potencial é feito a custa da diminuição de energia cinética, sendo que, ao longo da trajetória, a</a:t>
            </a:r>
            <a:r>
              <a:rPr lang="pt-PT" b="1" dirty="0">
                <a:solidFill>
                  <a:srgbClr val="3366FF"/>
                </a:solidFill>
              </a:rPr>
              <a:t> soma da energia cinética com a energia potencial é constante</a:t>
            </a:r>
            <a:r>
              <a:rPr lang="pt-PT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83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433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energia pode ser </a:t>
            </a:r>
            <a:r>
              <a:rPr lang="pt-PT" b="1" dirty="0">
                <a:solidFill>
                  <a:srgbClr val="3366FF"/>
                </a:solidFill>
              </a:rPr>
              <a:t>transferida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entre sistemas, pode ser </a:t>
            </a:r>
            <a:r>
              <a:rPr lang="pt-PT" b="1" dirty="0">
                <a:solidFill>
                  <a:srgbClr val="3366FF"/>
                </a:solidFill>
              </a:rPr>
              <a:t>transformada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e, apesar de se falar em </a:t>
            </a:r>
            <a:r>
              <a:rPr lang="pt-PT" b="1" dirty="0">
                <a:solidFill>
                  <a:srgbClr val="3366FF"/>
                </a:solidFill>
              </a:rPr>
              <a:t>degradação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da energia, ela </a:t>
            </a:r>
            <a:r>
              <a:rPr lang="pt-PT" b="1" dirty="0">
                <a:solidFill>
                  <a:srgbClr val="3366FF"/>
                </a:solidFill>
              </a:rPr>
              <a:t>conserva-se</a:t>
            </a:r>
            <a:r>
              <a:rPr lang="pt-PT" dirty="0"/>
              <a:t>.</a:t>
            </a:r>
            <a:endParaRPr lang="en-US" dirty="0"/>
          </a:p>
          <a:p>
            <a:pPr marL="285750" lvl="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As manifestações de energia se reduzem a dois tipos fundamentais: </a:t>
            </a:r>
            <a:r>
              <a:rPr lang="pt-PT" b="1" dirty="0">
                <a:solidFill>
                  <a:srgbClr val="3366FF"/>
                </a:solidFill>
              </a:rPr>
              <a:t>energia cinética</a:t>
            </a:r>
            <a:r>
              <a:rPr lang="pt-PT" dirty="0"/>
              <a:t> e </a:t>
            </a:r>
            <a:r>
              <a:rPr lang="pt-PT" b="1" dirty="0">
                <a:solidFill>
                  <a:srgbClr val="3366FF"/>
                </a:solidFill>
              </a:rPr>
              <a:t>energia potencial</a:t>
            </a:r>
            <a:r>
              <a:rPr lang="pt-PT" dirty="0" smtClean="0"/>
              <a:t>.</a:t>
            </a:r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energia cinética é a </a:t>
            </a:r>
            <a:r>
              <a:rPr lang="pt-PT" b="1" dirty="0">
                <a:solidFill>
                  <a:srgbClr val="3366FF"/>
                </a:solidFill>
              </a:rPr>
              <a:t>energia associada ao movimento</a:t>
            </a:r>
            <a:r>
              <a:rPr lang="en-US" dirty="0" smtClean="0"/>
              <a:t>.</a:t>
            </a:r>
            <a:endParaRPr lang="en-US" dirty="0"/>
          </a:p>
          <a:p>
            <a:pPr marL="285750" lvl="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massa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corpo que, que se desloca a uma dada velocidade,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a sua </a:t>
            </a:r>
            <a:r>
              <a:rPr lang="pt-PT" b="1" dirty="0">
                <a:solidFill>
                  <a:srgbClr val="3366FF"/>
                </a:solidFill>
              </a:rPr>
              <a:t>energia cinética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corpo, com uma determinada massa,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a sua </a:t>
            </a:r>
            <a:r>
              <a:rPr lang="pt-PT" b="1" dirty="0">
                <a:solidFill>
                  <a:srgbClr val="3366FF"/>
                </a:solidFill>
              </a:rPr>
              <a:t>energia </a:t>
            </a:r>
            <a:r>
              <a:rPr lang="pt-PT" b="1" dirty="0" smtClean="0">
                <a:solidFill>
                  <a:srgbClr val="3366FF"/>
                </a:solidFill>
              </a:rPr>
              <a:t>cinética</a:t>
            </a:r>
            <a:r>
              <a:rPr lang="pt-PT" dirty="0" smtClean="0"/>
              <a:t>;</a:t>
            </a:r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energia potencial está associada à </a:t>
            </a:r>
            <a:r>
              <a:rPr lang="pt-PT" b="1" dirty="0">
                <a:solidFill>
                  <a:srgbClr val="3366FF"/>
                </a:solidFill>
              </a:rPr>
              <a:t>interação entre corpos</a:t>
            </a:r>
            <a:r>
              <a:rPr lang="pt-PT" dirty="0"/>
              <a:t> e é uma energia que se encontra </a:t>
            </a:r>
            <a:r>
              <a:rPr lang="pt-PT" b="1" dirty="0">
                <a:solidFill>
                  <a:srgbClr val="3366FF"/>
                </a:solidFill>
              </a:rPr>
              <a:t>armazenada e em condições de ser aproveitada</a:t>
            </a:r>
            <a:r>
              <a:rPr lang="pt-PT" dirty="0" smtClean="0"/>
              <a:t>;</a:t>
            </a:r>
            <a:endParaRPr lang="en-US" dirty="0"/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3951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massa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corpo, a uma dada altura do solo,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a sua </a:t>
            </a:r>
            <a:r>
              <a:rPr lang="pt-PT" b="1" dirty="0">
                <a:solidFill>
                  <a:srgbClr val="3366FF"/>
                </a:solidFill>
              </a:rPr>
              <a:t>energia potencial gravítica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for a </a:t>
            </a:r>
            <a:r>
              <a:rPr lang="pt-PT" b="1" dirty="0">
                <a:solidFill>
                  <a:srgbClr val="3366FF"/>
                </a:solidFill>
              </a:rPr>
              <a:t>altura</a:t>
            </a:r>
            <a:r>
              <a:rPr lang="pt-PT" b="1" dirty="0"/>
              <a:t> </a:t>
            </a:r>
            <a:r>
              <a:rPr lang="pt-PT" dirty="0"/>
              <a:t>a que se encontra o corpo o corpo, com uma determinada massa,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a sua </a:t>
            </a:r>
            <a:r>
              <a:rPr lang="pt-PT" b="1" dirty="0">
                <a:solidFill>
                  <a:srgbClr val="3366FF"/>
                </a:solidFill>
              </a:rPr>
              <a:t>energia potencial </a:t>
            </a:r>
            <a:r>
              <a:rPr lang="pt-PT" b="1" dirty="0" smtClean="0">
                <a:solidFill>
                  <a:srgbClr val="3366FF"/>
                </a:solidFill>
              </a:rPr>
              <a:t>gravítica</a:t>
            </a:r>
            <a:r>
              <a:rPr lang="pt-PT" dirty="0" smtClean="0"/>
              <a:t>;</a:t>
            </a:r>
            <a:endParaRPr lang="en-US" dirty="0"/>
          </a:p>
          <a:p>
            <a:pPr marL="285750" lvl="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unidade de energia </a:t>
            </a:r>
            <a:r>
              <a:rPr lang="pt-PT" dirty="0"/>
              <a:t>no Sistema Internacional, SI, é o joule, cujo símbolo é </a:t>
            </a:r>
            <a:r>
              <a:rPr lang="pt-PT" dirty="0" smtClean="0"/>
              <a:t>J;</a:t>
            </a:r>
            <a:endParaRPr lang="en-US" dirty="0"/>
          </a:p>
          <a:p>
            <a:pPr marL="285750" lvl="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Se se desprezar a resistência do ar, quando um corpo é deixado cair ou quando é lançado para cima na vertical, verifica-se que a energia cinética transforma-se em energia potencial, isto é, o aumento de energia potencial é feito a custa da diminuição de energia cinética, sendo que, ao longo da trajetória, a </a:t>
            </a:r>
            <a:r>
              <a:rPr lang="pt-PT" b="1" dirty="0">
                <a:solidFill>
                  <a:srgbClr val="3366FF"/>
                </a:solidFill>
              </a:rPr>
              <a:t>soma da energia cinética com a energia potencial é constante</a:t>
            </a:r>
            <a:r>
              <a:rPr lang="pt-PT" dirty="0"/>
              <a:t>.</a:t>
            </a:r>
            <a:endParaRPr lang="en-US" dirty="0"/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85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</TotalTime>
  <Words>1008</Words>
  <Application>Microsoft Office PowerPoint</Application>
  <PresentationFormat>On-screen Show (4:3)</PresentationFormat>
  <Paragraphs>108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 Math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79</cp:revision>
  <dcterms:created xsi:type="dcterms:W3CDTF">2012-02-14T20:37:36Z</dcterms:created>
  <dcterms:modified xsi:type="dcterms:W3CDTF">2015-08-14T15:41:38Z</dcterms:modified>
</cp:coreProperties>
</file>