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68" r:id="rId2"/>
    <p:sldId id="272" r:id="rId3"/>
    <p:sldId id="289" r:id="rId4"/>
    <p:sldId id="281" r:id="rId5"/>
    <p:sldId id="283" r:id="rId6"/>
    <p:sldId id="284" r:id="rId7"/>
    <p:sldId id="285" r:id="rId8"/>
    <p:sldId id="286" r:id="rId9"/>
    <p:sldId id="290" r:id="rId10"/>
    <p:sldId id="291" r:id="rId11"/>
    <p:sldId id="280" r:id="rId12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8F7B"/>
    <a:srgbClr val="FF9933"/>
    <a:srgbClr val="FFA43F"/>
    <a:srgbClr val="FFA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9650" autoAdjust="0"/>
  </p:normalViewPr>
  <p:slideViewPr>
    <p:cSldViewPr>
      <p:cViewPr varScale="1">
        <p:scale>
          <a:sx n="109" d="100"/>
          <a:sy n="109" d="100"/>
        </p:scale>
        <p:origin x="990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7CF2AD-FE40-5640-A648-08C0E2FBD4AA}" type="datetimeFigureOut">
              <a:rPr lang="en-US" smtClean="0"/>
              <a:pPr/>
              <a:t>8/14/2015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A46470-41D6-7544-B4DE-BBCCB69D7A1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9522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7242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0528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082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0785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2260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7379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4557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1948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7395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8367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255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20606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057564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80978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147817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26146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14246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159355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904880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423259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537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11037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46757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arte2_SLIDE_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6069"/>
          </a:xfrm>
          <a:prstGeom prst="rect">
            <a:avLst/>
          </a:prstGeom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1115616" y="3429000"/>
            <a:ext cx="6933456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800"/>
              </a:lnSpc>
            </a:pPr>
            <a:r>
              <a:rPr lang="pt-PT" sz="4800" b="1" dirty="0" smtClean="0">
                <a:solidFill>
                  <a:srgbClr val="000000"/>
                </a:solidFill>
              </a:rPr>
              <a:t>3.2.</a:t>
            </a:r>
            <a:r>
              <a:rPr lang="pt-PT" sz="4800" b="1" dirty="0" smtClean="0">
                <a:solidFill>
                  <a:srgbClr val="008F7B"/>
                </a:solidFill>
              </a:rPr>
              <a:t> </a:t>
            </a:r>
            <a:r>
              <a:rPr lang="pt-PT" sz="4800" b="1" dirty="0" smtClean="0">
                <a:solidFill>
                  <a:srgbClr val="3366FF"/>
                </a:solidFill>
              </a:rPr>
              <a:t>Trabalho</a:t>
            </a:r>
            <a:endParaRPr lang="pt-PT" sz="4800" b="1" dirty="0">
              <a:solidFill>
                <a:srgbClr val="3366FF"/>
              </a:solidFill>
            </a:endParaRPr>
          </a:p>
        </p:txBody>
      </p:sp>
      <p:sp>
        <p:nvSpPr>
          <p:cNvPr id="4" name="TextBox 4"/>
          <p:cNvSpPr>
            <a:spLocks noChangeArrowheads="1"/>
          </p:cNvSpPr>
          <p:nvPr/>
        </p:nvSpPr>
        <p:spPr bwMode="auto">
          <a:xfrm>
            <a:off x="11542713" y="8909050"/>
            <a:ext cx="936625" cy="511175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pPr algn="ctr" eaLnBrk="1"/>
            <a:r>
              <a:rPr lang="pt-PT" alt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M18</a:t>
            </a:r>
            <a:endParaRPr lang="pt-PT" alt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M11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9708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908720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Transferência de energia entre sistemas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39552" y="1785590"/>
            <a:ext cx="81369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pt-PT" dirty="0" smtClean="0"/>
              <a:t>Quando </a:t>
            </a:r>
            <a:r>
              <a:rPr lang="pt-PT" b="1" dirty="0">
                <a:solidFill>
                  <a:srgbClr val="3366FF"/>
                </a:solidFill>
              </a:rPr>
              <a:t>dois corpos a temperaturas diferentes </a:t>
            </a:r>
            <a:r>
              <a:rPr lang="pt-PT" dirty="0"/>
              <a:t>são postos em contacto, há </a:t>
            </a:r>
            <a:r>
              <a:rPr lang="pt-PT" b="1" dirty="0">
                <a:solidFill>
                  <a:srgbClr val="3366FF"/>
                </a:solidFill>
              </a:rPr>
              <a:t>transferência de energia </a:t>
            </a:r>
            <a:r>
              <a:rPr lang="pt-PT" dirty="0"/>
              <a:t>do corpo que se encontra a temperatura mais alta para o corpo que se encontra a temperatura mais baixa até se atingir o </a:t>
            </a:r>
            <a:r>
              <a:rPr lang="pt-PT" b="1" dirty="0">
                <a:solidFill>
                  <a:srgbClr val="3366FF"/>
                </a:solidFill>
              </a:rPr>
              <a:t>equilíbrio </a:t>
            </a:r>
            <a:r>
              <a:rPr lang="pt-PT" b="1" dirty="0" smtClean="0">
                <a:solidFill>
                  <a:srgbClr val="3366FF"/>
                </a:solidFill>
              </a:rPr>
              <a:t>térmico</a:t>
            </a:r>
            <a:r>
              <a:rPr lang="pt-PT" dirty="0" smtClean="0"/>
              <a:t>. 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M11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20145768_CONT_F265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3058676"/>
            <a:ext cx="5148064" cy="2674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75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908720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Transferência de energia entre sistemas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83568" y="4797152"/>
            <a:ext cx="78335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dirty="0" smtClean="0"/>
              <a:t>Ocorre </a:t>
            </a:r>
            <a:r>
              <a:rPr lang="pt-PT" b="1" dirty="0">
                <a:solidFill>
                  <a:srgbClr val="3366FF"/>
                </a:solidFill>
              </a:rPr>
              <a:t>transferência de energia por calor </a:t>
            </a:r>
            <a:r>
              <a:rPr lang="pt-PT" dirty="0"/>
              <a:t>(ou como calor). Esta transferência de energia dá-se </a:t>
            </a:r>
            <a:r>
              <a:rPr lang="pt-PT" b="1" dirty="0">
                <a:solidFill>
                  <a:srgbClr val="3366FF"/>
                </a:solidFill>
              </a:rPr>
              <a:t>até que os dois corpos fiquem à mesma temperatura</a:t>
            </a:r>
            <a:r>
              <a:rPr lang="pt-PT" dirty="0"/>
              <a:t>.</a:t>
            </a:r>
            <a:r>
              <a:rPr lang="en-US" dirty="0"/>
              <a:t> </a:t>
            </a:r>
          </a:p>
        </p:txBody>
      </p:sp>
      <p:sp>
        <p:nvSpPr>
          <p:cNvPr id="9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M11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 descr="20145768_CONT_F265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1844824"/>
            <a:ext cx="5148064" cy="2674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085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4139953" y="1951764"/>
            <a:ext cx="4104456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pt-PT" dirty="0"/>
              <a:t>Uma outra forma </a:t>
            </a:r>
            <a:r>
              <a:rPr lang="pt-PT" b="1" dirty="0">
                <a:solidFill>
                  <a:srgbClr val="3366FF"/>
                </a:solidFill>
              </a:rPr>
              <a:t>de transferir energia entre sistemas </a:t>
            </a:r>
            <a:r>
              <a:rPr lang="pt-PT" dirty="0"/>
              <a:t>é através da </a:t>
            </a:r>
            <a:r>
              <a:rPr lang="pt-PT" b="1" dirty="0">
                <a:solidFill>
                  <a:srgbClr val="3366FF"/>
                </a:solidFill>
              </a:rPr>
              <a:t>realização de trabalho por ação de forças</a:t>
            </a:r>
            <a:r>
              <a:rPr lang="pt-PT" dirty="0" smtClean="0"/>
              <a:t>.</a:t>
            </a:r>
          </a:p>
          <a:p>
            <a:pPr>
              <a:lnSpc>
                <a:spcPct val="130000"/>
              </a:lnSpc>
            </a:pPr>
            <a:endParaRPr lang="pt-PT" dirty="0"/>
          </a:p>
          <a:p>
            <a:pPr>
              <a:lnSpc>
                <a:spcPct val="130000"/>
              </a:lnSpc>
            </a:pPr>
            <a:r>
              <a:rPr lang="pt-PT" dirty="0" smtClean="0"/>
              <a:t>Nota que, quando estás sentado na tua secretária a fazer os trabalhos de casa, ou quando, na agricultura, se trabalha a terra, a utilização da </a:t>
            </a:r>
            <a:r>
              <a:rPr lang="pt-PT" b="1" dirty="0" smtClean="0">
                <a:solidFill>
                  <a:srgbClr val="3366FF"/>
                </a:solidFill>
              </a:rPr>
              <a:t>palavra trabalho </a:t>
            </a:r>
            <a:r>
              <a:rPr lang="pt-PT" dirty="0" smtClean="0"/>
              <a:t>tem um </a:t>
            </a:r>
            <a:r>
              <a:rPr lang="pt-PT" b="1" dirty="0" smtClean="0">
                <a:solidFill>
                  <a:srgbClr val="3366FF"/>
                </a:solidFill>
              </a:rPr>
              <a:t>significado muito diferente </a:t>
            </a:r>
            <a:r>
              <a:rPr lang="pt-PT" dirty="0" smtClean="0"/>
              <a:t>do que tem </a:t>
            </a:r>
            <a:r>
              <a:rPr lang="pt-PT" b="1" dirty="0" smtClean="0">
                <a:solidFill>
                  <a:srgbClr val="3366FF"/>
                </a:solidFill>
              </a:rPr>
              <a:t>em Física</a:t>
            </a:r>
            <a:r>
              <a:rPr lang="pt-PT" dirty="0" smtClean="0"/>
              <a:t>.</a:t>
            </a:r>
            <a:endParaRPr lang="en-US" dirty="0"/>
          </a:p>
        </p:txBody>
      </p:sp>
      <p:sp>
        <p:nvSpPr>
          <p:cNvPr id="9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M11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2195736" y="908720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Transferência de energia entre sistemas</a:t>
            </a:r>
            <a:endParaRPr lang="pt-PT" sz="2800" b="1" dirty="0">
              <a:solidFill>
                <a:srgbClr val="3366FF"/>
              </a:solidFill>
            </a:endParaRPr>
          </a:p>
        </p:txBody>
      </p:sp>
      <p:pic>
        <p:nvPicPr>
          <p:cNvPr id="3" name="Picture 2" descr="20145768_CONT_F266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772816"/>
            <a:ext cx="2952327" cy="2023959"/>
          </a:xfrm>
          <a:prstGeom prst="rect">
            <a:avLst/>
          </a:prstGeom>
        </p:spPr>
      </p:pic>
      <p:pic>
        <p:nvPicPr>
          <p:cNvPr id="4" name="Picture 3" descr="20145768_CONT_F267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9" y="3990297"/>
            <a:ext cx="2952328" cy="214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423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692696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Trabalho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971600" y="4449886"/>
            <a:ext cx="7488832" cy="11726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pt-PT" dirty="0"/>
              <a:t>Se aplicares uma </a:t>
            </a:r>
            <a:r>
              <a:rPr lang="pt-PT" b="1" dirty="0">
                <a:solidFill>
                  <a:srgbClr val="3366FF"/>
                </a:solidFill>
              </a:rPr>
              <a:t>força </a:t>
            </a:r>
            <a:r>
              <a:rPr lang="pt-PT" b="1" dirty="0" smtClean="0">
                <a:solidFill>
                  <a:srgbClr val="3366FF"/>
                </a:solidFill>
              </a:rPr>
              <a:t>horizontal</a:t>
            </a:r>
            <a:r>
              <a:rPr lang="pt-PT" dirty="0" smtClean="0"/>
              <a:t>, </a:t>
            </a:r>
            <a:r>
              <a:rPr lang="pt-PT" b="1" i="1" dirty="0" smtClean="0">
                <a:solidFill>
                  <a:srgbClr val="3366FF"/>
                </a:solidFill>
              </a:rPr>
              <a:t>F</a:t>
            </a:r>
            <a:r>
              <a:rPr lang="pt-PT" dirty="0" smtClean="0"/>
              <a:t>, </a:t>
            </a:r>
            <a:r>
              <a:rPr lang="pt-PT" dirty="0"/>
              <a:t>da esquerda para a direita, o corpo altera o </a:t>
            </a:r>
            <a:r>
              <a:rPr lang="pt-PT" dirty="0" smtClean="0"/>
              <a:t>seu </a:t>
            </a:r>
            <a:r>
              <a:rPr lang="pt-PT" dirty="0"/>
              <a:t>estado de repouso e, ao fim de um determinado </a:t>
            </a:r>
            <a:r>
              <a:rPr lang="pt-PT" b="1" dirty="0" smtClean="0">
                <a:solidFill>
                  <a:srgbClr val="3366FF"/>
                </a:solidFill>
              </a:rPr>
              <a:t>deslocamento</a:t>
            </a:r>
            <a:r>
              <a:rPr lang="pt-PT" dirty="0" smtClean="0"/>
              <a:t>, </a:t>
            </a:r>
            <a:r>
              <a:rPr lang="pt-PT" b="1" i="1" dirty="0" smtClean="0">
                <a:solidFill>
                  <a:srgbClr val="3366FF"/>
                </a:solidFill>
              </a:rPr>
              <a:t>∆x</a:t>
            </a:r>
            <a:r>
              <a:rPr lang="pt-PT" dirty="0" smtClean="0"/>
              <a:t>, </a:t>
            </a:r>
            <a:r>
              <a:rPr lang="pt-PT" dirty="0"/>
              <a:t>possui uma </a:t>
            </a:r>
            <a:r>
              <a:rPr lang="pt-PT" dirty="0" smtClean="0"/>
              <a:t>determinada velocidade.</a:t>
            </a:r>
            <a:endParaRPr lang="en-US" dirty="0"/>
          </a:p>
        </p:txBody>
      </p:sp>
      <p:sp>
        <p:nvSpPr>
          <p:cNvPr id="9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M11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051720" y="1412776"/>
            <a:ext cx="49685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dirty="0" smtClean="0"/>
              <a:t>Considera </a:t>
            </a:r>
            <a:r>
              <a:rPr lang="pt-PT" dirty="0"/>
              <a:t>um </a:t>
            </a:r>
            <a:r>
              <a:rPr lang="pt-PT" b="1" dirty="0">
                <a:solidFill>
                  <a:srgbClr val="3366FF"/>
                </a:solidFill>
              </a:rPr>
              <a:t>corpo</a:t>
            </a:r>
            <a:r>
              <a:rPr lang="pt-PT" dirty="0"/>
              <a:t> que se encontra </a:t>
            </a:r>
            <a:r>
              <a:rPr lang="pt-PT" b="1" dirty="0">
                <a:solidFill>
                  <a:srgbClr val="3366FF"/>
                </a:solidFill>
              </a:rPr>
              <a:t>parado</a:t>
            </a:r>
            <a:r>
              <a:rPr lang="pt-PT" dirty="0"/>
              <a:t> sobre uma superfície horizontal sem </a:t>
            </a:r>
            <a:r>
              <a:rPr lang="pt-PT" dirty="0" smtClean="0"/>
              <a:t>atrito</a:t>
            </a:r>
            <a:r>
              <a:rPr lang="en-US" dirty="0" smtClean="0"/>
              <a:t>:</a:t>
            </a:r>
            <a:endParaRPr lang="en-US" dirty="0"/>
          </a:p>
        </p:txBody>
      </p:sp>
      <p:pic>
        <p:nvPicPr>
          <p:cNvPr id="3" name="Picture 2" descr="20145768_CONT_F268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2204864"/>
            <a:ext cx="5976664" cy="2095334"/>
          </a:xfrm>
          <a:prstGeom prst="rect">
            <a:avLst/>
          </a:prstGeom>
        </p:spPr>
      </p:pic>
      <p:pic>
        <p:nvPicPr>
          <p:cNvPr id="4" name="Picture 3" descr="20145768_CONT_F270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2132856"/>
            <a:ext cx="5760640" cy="2199620"/>
          </a:xfrm>
          <a:prstGeom prst="rect">
            <a:avLst/>
          </a:prstGeom>
        </p:spPr>
      </p:pic>
      <p:cxnSp>
        <p:nvCxnSpPr>
          <p:cNvPr id="10" name="Straight Arrow Connector 9"/>
          <p:cNvCxnSpPr/>
          <p:nvPr/>
        </p:nvCxnSpPr>
        <p:spPr>
          <a:xfrm>
            <a:off x="4283968" y="4581128"/>
            <a:ext cx="216024" cy="0"/>
          </a:xfrm>
          <a:prstGeom prst="straightConnector1">
            <a:avLst/>
          </a:prstGeom>
          <a:ln>
            <a:solidFill>
              <a:srgbClr val="2F60F4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7812360" y="4941168"/>
            <a:ext cx="288032" cy="0"/>
          </a:xfrm>
          <a:prstGeom prst="straightConnector1">
            <a:avLst/>
          </a:prstGeom>
          <a:ln>
            <a:solidFill>
              <a:srgbClr val="2F60F4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8785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9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M11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71600" y="1484784"/>
            <a:ext cx="7128792" cy="11587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pt-PT" dirty="0" smtClean="0"/>
              <a:t>O </a:t>
            </a:r>
            <a:r>
              <a:rPr lang="pt-PT" b="1" dirty="0">
                <a:solidFill>
                  <a:srgbClr val="3366FF"/>
                </a:solidFill>
              </a:rPr>
              <a:t>efeito da </a:t>
            </a:r>
            <a:r>
              <a:rPr lang="pt-PT" b="1" dirty="0" smtClean="0">
                <a:solidFill>
                  <a:srgbClr val="3366FF"/>
                </a:solidFill>
              </a:rPr>
              <a:t>força</a:t>
            </a:r>
            <a:r>
              <a:rPr lang="pt-PT" dirty="0" smtClean="0"/>
              <a:t>, </a:t>
            </a:r>
            <a:r>
              <a:rPr lang="pt-PT" b="1" i="1" dirty="0">
                <a:solidFill>
                  <a:srgbClr val="3366FF"/>
                </a:solidFill>
              </a:rPr>
              <a:t>F</a:t>
            </a:r>
            <a:r>
              <a:rPr lang="pt-PT" dirty="0"/>
              <a:t>, que atua no corpo quando este sofre o </a:t>
            </a:r>
            <a:r>
              <a:rPr lang="pt-PT" b="1" dirty="0">
                <a:solidFill>
                  <a:srgbClr val="3366FF"/>
                </a:solidFill>
              </a:rPr>
              <a:t>deslocamento</a:t>
            </a:r>
            <a:r>
              <a:rPr lang="pt-PT" dirty="0"/>
              <a:t>, </a:t>
            </a:r>
            <a:r>
              <a:rPr lang="pt-PT" b="1" i="1" dirty="0">
                <a:solidFill>
                  <a:srgbClr val="3366FF"/>
                </a:solidFill>
              </a:rPr>
              <a:t>∆x</a:t>
            </a:r>
            <a:r>
              <a:rPr lang="pt-PT" b="1" dirty="0"/>
              <a:t> </a:t>
            </a:r>
            <a:r>
              <a:rPr lang="pt-PT" dirty="0"/>
              <a:t>, é o de aumentar a sua velocidade e, como consequência, </a:t>
            </a:r>
            <a:r>
              <a:rPr lang="pt-PT" b="1" dirty="0">
                <a:solidFill>
                  <a:srgbClr val="3366FF"/>
                </a:solidFill>
              </a:rPr>
              <a:t>aumentar a energia cinética do </a:t>
            </a:r>
            <a:r>
              <a:rPr lang="pt-PT" b="1" dirty="0" smtClean="0">
                <a:solidFill>
                  <a:srgbClr val="3366FF"/>
                </a:solidFill>
              </a:rPr>
              <a:t>corpo</a:t>
            </a:r>
            <a:r>
              <a:rPr lang="pt-PT" dirty="0" smtClean="0"/>
              <a:t>.</a:t>
            </a:r>
            <a:endParaRPr lang="en-US" dirty="0"/>
          </a:p>
        </p:txBody>
      </p:sp>
      <p:pic>
        <p:nvPicPr>
          <p:cNvPr id="7" name="Picture 6" descr="20145768_CONT_F268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2924944"/>
            <a:ext cx="5976664" cy="209533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187624" y="5229200"/>
            <a:ext cx="67687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dirty="0"/>
              <a:t>Dizemos que ocorreu uma </a:t>
            </a:r>
            <a:r>
              <a:rPr lang="pt-PT" b="1" dirty="0">
                <a:solidFill>
                  <a:srgbClr val="3366FF"/>
                </a:solidFill>
              </a:rPr>
              <a:t>transferência de energia por trabalho</a:t>
            </a:r>
            <a:r>
              <a:rPr lang="pt-PT" dirty="0"/>
              <a:t>, </a:t>
            </a:r>
            <a:r>
              <a:rPr lang="pt-PT" b="1" i="1" dirty="0">
                <a:solidFill>
                  <a:srgbClr val="3366FF"/>
                </a:solidFill>
              </a:rPr>
              <a:t>W</a:t>
            </a:r>
            <a:r>
              <a:rPr lang="pt-PT" dirty="0"/>
              <a:t>.</a:t>
            </a:r>
            <a:r>
              <a:rPr lang="en-US" dirty="0"/>
              <a:t> </a:t>
            </a:r>
          </a:p>
        </p:txBody>
      </p:sp>
      <p:sp>
        <p:nvSpPr>
          <p:cNvPr id="10" name="Título 1"/>
          <p:cNvSpPr txBox="1">
            <a:spLocks/>
          </p:cNvSpPr>
          <p:nvPr/>
        </p:nvSpPr>
        <p:spPr>
          <a:xfrm>
            <a:off x="2195736" y="692696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Trabalho</a:t>
            </a:r>
            <a:endParaRPr lang="pt-PT" sz="2800" b="1" dirty="0">
              <a:solidFill>
                <a:srgbClr val="3366FF"/>
              </a:solidFill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2699792" y="1556792"/>
            <a:ext cx="288032" cy="0"/>
          </a:xfrm>
          <a:prstGeom prst="straightConnector1">
            <a:avLst/>
          </a:prstGeom>
          <a:ln>
            <a:solidFill>
              <a:srgbClr val="2F60F4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1115616" y="1916832"/>
            <a:ext cx="288032" cy="0"/>
          </a:xfrm>
          <a:prstGeom prst="straightConnector1">
            <a:avLst/>
          </a:prstGeom>
          <a:ln>
            <a:solidFill>
              <a:srgbClr val="2F60F4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0941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4" name="Rectangle 13"/>
              <p:cNvSpPr/>
              <p:nvPr/>
            </p:nvSpPr>
            <p:spPr>
              <a:xfrm>
                <a:off x="1115616" y="1556792"/>
                <a:ext cx="6840760" cy="378007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pt-PT" dirty="0" smtClean="0"/>
                  <a:t>Neste caso, a energia transferida para o corpo por ação da </a:t>
                </a:r>
                <a:r>
                  <a:rPr lang="pt-PT" b="1" dirty="0" smtClean="0">
                    <a:solidFill>
                      <a:srgbClr val="3366FF"/>
                    </a:solidFill>
                  </a:rPr>
                  <a:t>força</a:t>
                </a:r>
                <a:r>
                  <a:rPr lang="pt-PT" dirty="0"/>
                  <a:t>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pt-PT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PT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</m:acc>
                  </m:oMath>
                </a14:m>
                <a:r>
                  <a:rPr lang="pt-PT" dirty="0" smtClean="0"/>
                  <a:t> </a:t>
                </a:r>
                <a:r>
                  <a:rPr lang="pt-PT" dirty="0"/>
                  <a:t>, que tem a </a:t>
                </a:r>
                <a:r>
                  <a:rPr lang="pt-PT" b="1" dirty="0">
                    <a:solidFill>
                      <a:srgbClr val="3366FF"/>
                    </a:solidFill>
                  </a:rPr>
                  <a:t>mesma direção e sentido do deslocamento</a:t>
                </a:r>
                <a:r>
                  <a:rPr lang="pt-PT" dirty="0" smtClean="0"/>
                  <a:t>, </a:t>
                </a:r>
                <a14:m>
                  <m:oMath xmlns:m="http://schemas.openxmlformats.org/officeDocument/2006/math">
                    <m:r>
                      <a:rPr lang="pt-PT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acc>
                      <m:accPr>
                        <m:chr m:val="⃗"/>
                        <m:ctrlPr>
                          <a:rPr lang="pt-PT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PT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pt-PT" dirty="0" smtClean="0"/>
                  <a:t>, </a:t>
                </a:r>
                <a:r>
                  <a:rPr lang="pt-PT" dirty="0"/>
                  <a:t>é dada por</a:t>
                </a:r>
                <a:r>
                  <a:rPr lang="pt-PT" dirty="0" smtClean="0"/>
                  <a:t>:</a:t>
                </a:r>
              </a:p>
              <a:p>
                <a:pPr algn="ctr"/>
                <a:endParaRPr lang="en-US" dirty="0" smtClean="0"/>
              </a:p>
              <a:p>
                <a:pPr algn="ctr"/>
                <a:endParaRPr lang="en-US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800" b="0" i="1" smtClean="0">
                          <a:latin typeface="Cambria Math" panose="02040503050406030204" pitchFamily="18" charset="0"/>
                        </a:rPr>
                        <m:t>𝑊</m:t>
                      </m:r>
                      <m:r>
                        <a:rPr lang="pt-PT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PT" sz="2800" b="0" i="1" smtClean="0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pt-PT" sz="2800" b="0" i="1" smtClean="0">
                          <a:latin typeface="Cambria Math" panose="02040503050406030204" pitchFamily="18" charset="0"/>
                        </a:rPr>
                        <m:t> ∆</m:t>
                      </m:r>
                      <m:r>
                        <a:rPr lang="pt-PT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800" dirty="0" smtClean="0"/>
              </a:p>
              <a:p>
                <a:pPr algn="ctr"/>
                <a:endParaRPr lang="en-US" dirty="0"/>
              </a:p>
              <a:p>
                <a:pPr algn="ctr"/>
                <a:r>
                  <a:rPr lang="pt-PT" dirty="0"/>
                  <a:t>A </a:t>
                </a:r>
                <a:r>
                  <a:rPr lang="pt-PT" b="1" dirty="0">
                    <a:solidFill>
                      <a:srgbClr val="3366FF"/>
                    </a:solidFill>
                  </a:rPr>
                  <a:t>energia foi transferida para o corpo </a:t>
                </a:r>
                <a:r>
                  <a:rPr lang="pt-PT" dirty="0"/>
                  <a:t>(o corpo aumentou a sua energia) e o </a:t>
                </a:r>
                <a:r>
                  <a:rPr lang="pt-PT" b="1" dirty="0">
                    <a:solidFill>
                      <a:srgbClr val="3366FF"/>
                    </a:solidFill>
                  </a:rPr>
                  <a:t>trabalho é positivo</a:t>
                </a:r>
                <a:r>
                  <a:rPr lang="pt-PT" dirty="0" smtClean="0"/>
                  <a:t>.</a:t>
                </a:r>
              </a:p>
              <a:p>
                <a:pPr algn="ctr"/>
                <a:endParaRPr lang="pt-PT" dirty="0" smtClean="0"/>
              </a:p>
              <a:p>
                <a:pPr algn="ctr"/>
                <a:endParaRPr lang="pt-PT" dirty="0"/>
              </a:p>
              <a:p>
                <a:pPr algn="ctr"/>
                <a:r>
                  <a:rPr lang="pt-PT" dirty="0"/>
                  <a:t>Sendo uma energia transferida, a </a:t>
                </a:r>
                <a:r>
                  <a:rPr lang="pt-PT" b="1" dirty="0">
                    <a:solidFill>
                      <a:srgbClr val="3366FF"/>
                    </a:solidFill>
                  </a:rPr>
                  <a:t>unidade do trabalho realizado por uma força </a:t>
                </a:r>
                <a:r>
                  <a:rPr lang="pt-PT" dirty="0"/>
                  <a:t>no </a:t>
                </a:r>
                <a:r>
                  <a:rPr lang="pt-PT" b="1" dirty="0">
                    <a:solidFill>
                      <a:srgbClr val="3366FF"/>
                    </a:solidFill>
                  </a:rPr>
                  <a:t>Sistema Internacional</a:t>
                </a:r>
                <a:r>
                  <a:rPr lang="pt-PT" dirty="0"/>
                  <a:t>, SI, é o </a:t>
                </a:r>
                <a:r>
                  <a:rPr lang="pt-PT" b="1" dirty="0">
                    <a:solidFill>
                      <a:srgbClr val="3366FF"/>
                    </a:solidFill>
                  </a:rPr>
                  <a:t>joule</a:t>
                </a:r>
                <a:r>
                  <a:rPr lang="pt-PT" dirty="0"/>
                  <a:t>, cujo símbolo é </a:t>
                </a:r>
                <a:r>
                  <a:rPr lang="pt-PT" b="1" dirty="0">
                    <a:solidFill>
                      <a:srgbClr val="3366FF"/>
                    </a:solidFill>
                  </a:rPr>
                  <a:t>J</a:t>
                </a:r>
                <a:r>
                  <a:rPr lang="pt-PT" dirty="0" smtClean="0"/>
                  <a:t>.</a:t>
                </a:r>
                <a:endParaRPr lang="en-US" dirty="0"/>
              </a:p>
            </p:txBody>
          </p:sp>
        </mc:Choice>
        <mc:Fallback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5616" y="1556792"/>
                <a:ext cx="6840760" cy="3780074"/>
              </a:xfrm>
              <a:prstGeom prst="rect">
                <a:avLst/>
              </a:prstGeom>
              <a:blipFill rotWithShape="0">
                <a:blip r:embed="rId4"/>
                <a:stretch>
                  <a:fillRect l="-267" t="-1129" r="-267" b="-1613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M11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2195736" y="692696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Trabalho</a:t>
            </a:r>
            <a:endParaRPr lang="pt-PT" sz="2800" b="1" dirty="0">
              <a:solidFill>
                <a:srgbClr val="33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5072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9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M11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 descr="20145768_CONT_F270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2165484"/>
            <a:ext cx="5760640" cy="2199620"/>
          </a:xfrm>
          <a:prstGeom prst="rect">
            <a:avLst/>
          </a:prstGeom>
        </p:spPr>
      </p:pic>
      <p:sp>
        <p:nvSpPr>
          <p:cNvPr id="8" name="Título 1"/>
          <p:cNvSpPr txBox="1">
            <a:spLocks/>
          </p:cNvSpPr>
          <p:nvPr/>
        </p:nvSpPr>
        <p:spPr>
          <a:xfrm>
            <a:off x="2195736" y="692696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Trabalho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835696" y="1412776"/>
            <a:ext cx="5400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dirty="0"/>
              <a:t>Considera agora um </a:t>
            </a:r>
            <a:r>
              <a:rPr lang="pt-PT" b="1" dirty="0">
                <a:solidFill>
                  <a:srgbClr val="3366FF"/>
                </a:solidFill>
              </a:rPr>
              <a:t>corpo</a:t>
            </a:r>
            <a:r>
              <a:rPr lang="pt-PT" dirty="0"/>
              <a:t> que se encontra </a:t>
            </a:r>
            <a:r>
              <a:rPr lang="pt-PT" b="1" dirty="0">
                <a:solidFill>
                  <a:srgbClr val="3366FF"/>
                </a:solidFill>
              </a:rPr>
              <a:t>em movimento </a:t>
            </a:r>
            <a:r>
              <a:rPr lang="pt-PT" dirty="0"/>
              <a:t>sobre uma superfície horizontal rugosa.</a:t>
            </a:r>
            <a:r>
              <a:rPr lang="en-US" dirty="0"/>
              <a:t>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Rectangle 10"/>
              <p:cNvSpPr/>
              <p:nvPr/>
            </p:nvSpPr>
            <p:spPr>
              <a:xfrm>
                <a:off x="971600" y="4574536"/>
                <a:ext cx="7488832" cy="82638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en-US" dirty="0" smtClean="0"/>
                  <a:t>Devido</a:t>
                </a:r>
                <a:r>
                  <a:rPr lang="en-US" dirty="0"/>
                  <a:t> </a:t>
                </a:r>
                <a:r>
                  <a:rPr lang="en-US" dirty="0" err="1"/>
                  <a:t>à</a:t>
                </a:r>
                <a:r>
                  <a:rPr lang="pt-PT" dirty="0"/>
                  <a:t> </a:t>
                </a:r>
                <a:r>
                  <a:rPr lang="pt-PT" b="1" dirty="0">
                    <a:solidFill>
                      <a:srgbClr val="3366FF"/>
                    </a:solidFill>
                  </a:rPr>
                  <a:t>força de atrito</a:t>
                </a:r>
                <a:r>
                  <a:rPr lang="pt-PT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PT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pt-PT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pt-PT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</m:acc>
                      </m:e>
                      <m:sub>
                        <m:r>
                          <m:rPr>
                            <m:sty m:val="p"/>
                          </m:rPr>
                          <a:rPr lang="pt-PT" b="0" i="0" smtClean="0">
                            <a:latin typeface="Cambria Math" panose="02040503050406030204" pitchFamily="18" charset="0"/>
                          </a:rPr>
                          <m:t>a</m:t>
                        </m:r>
                      </m:sub>
                    </m:sSub>
                  </m:oMath>
                </a14:m>
                <a:r>
                  <a:rPr lang="pt-PT" dirty="0" smtClean="0"/>
                  <a:t>, </a:t>
                </a:r>
                <a:r>
                  <a:rPr lang="pt-PT" dirty="0"/>
                  <a:t>o corpo altera o seu estado de movimento e, ao fim de um determinado </a:t>
                </a:r>
                <a:r>
                  <a:rPr lang="pt-PT" b="1" dirty="0">
                    <a:solidFill>
                      <a:srgbClr val="3366FF"/>
                    </a:solidFill>
                  </a:rPr>
                  <a:t>deslocamento</a:t>
                </a:r>
                <a:r>
                  <a:rPr lang="pt-PT" dirty="0"/>
                  <a:t>, </a:t>
                </a:r>
                <a14:m>
                  <m:oMath xmlns:m="http://schemas.openxmlformats.org/officeDocument/2006/math">
                    <m:r>
                      <a:rPr lang="pt-PT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acc>
                      <m:accPr>
                        <m:chr m:val="⃗"/>
                        <m:ctrlPr>
                          <a:rPr lang="pt-PT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PT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pt-PT" b="1" dirty="0" smtClean="0">
                    <a:solidFill>
                      <a:srgbClr val="3366FF"/>
                    </a:solidFill>
                  </a:rPr>
                  <a:t> </a:t>
                </a:r>
                <a:r>
                  <a:rPr lang="pt-PT" dirty="0"/>
                  <a:t>, acaba por parar.</a:t>
                </a:r>
                <a:endParaRPr lang="en-US" dirty="0"/>
              </a:p>
            </p:txBody>
          </p:sp>
        </mc:Choice>
        <mc:Fallback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600" y="4574536"/>
                <a:ext cx="7488832" cy="826380"/>
              </a:xfrm>
              <a:prstGeom prst="rect">
                <a:avLst/>
              </a:prstGeom>
              <a:blipFill rotWithShape="0">
                <a:blip r:embed="rId5"/>
                <a:stretch>
                  <a:fillRect t="-5147" b="-10294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56102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9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M11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 5"/>
              <p:cNvSpPr/>
              <p:nvPr/>
            </p:nvSpPr>
            <p:spPr>
              <a:xfrm>
                <a:off x="971600" y="1484784"/>
                <a:ext cx="7128792" cy="118718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pt-PT" dirty="0" smtClean="0"/>
                  <a:t>O </a:t>
                </a:r>
                <a:r>
                  <a:rPr lang="pt-PT" b="1" dirty="0">
                    <a:solidFill>
                      <a:srgbClr val="3366FF"/>
                    </a:solidFill>
                  </a:rPr>
                  <a:t>efeito da </a:t>
                </a:r>
                <a:r>
                  <a:rPr lang="pt-PT" b="1" dirty="0" smtClean="0">
                    <a:solidFill>
                      <a:srgbClr val="3366FF"/>
                    </a:solidFill>
                  </a:rPr>
                  <a:t>força</a:t>
                </a:r>
                <a:r>
                  <a:rPr lang="pt-PT" dirty="0" smtClean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PT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pt-PT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pt-PT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</m:acc>
                      </m:e>
                      <m:sub>
                        <m:r>
                          <m:rPr>
                            <m:sty m:val="p"/>
                          </m:rPr>
                          <a:rPr lang="pt-PT" b="0" i="0" smtClean="0">
                            <a:latin typeface="Cambria Math" panose="02040503050406030204" pitchFamily="18" charset="0"/>
                          </a:rPr>
                          <m:t>a</m:t>
                        </m:r>
                      </m:sub>
                    </m:sSub>
                  </m:oMath>
                </a14:m>
                <a:r>
                  <a:rPr lang="pt-PT" dirty="0" smtClean="0"/>
                  <a:t>, </a:t>
                </a:r>
                <a:r>
                  <a:rPr lang="pt-PT" dirty="0"/>
                  <a:t>que atua no corpo quando este sofre o </a:t>
                </a:r>
                <a:r>
                  <a:rPr lang="pt-PT" b="1" dirty="0">
                    <a:solidFill>
                      <a:srgbClr val="3366FF"/>
                    </a:solidFill>
                  </a:rPr>
                  <a:t>deslocamento</a:t>
                </a:r>
                <a:r>
                  <a:rPr lang="pt-PT" dirty="0" smtClean="0"/>
                  <a:t>, </a:t>
                </a:r>
                <a14:m>
                  <m:oMath xmlns:m="http://schemas.openxmlformats.org/officeDocument/2006/math">
                    <m:r>
                      <a:rPr lang="pt-PT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acc>
                      <m:accPr>
                        <m:chr m:val="⃗"/>
                        <m:ctrlPr>
                          <a:rPr lang="pt-PT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PT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pt-PT" dirty="0" smtClean="0"/>
                  <a:t>, </a:t>
                </a:r>
                <a:r>
                  <a:rPr lang="pt-PT" dirty="0"/>
                  <a:t>é o de </a:t>
                </a:r>
                <a:r>
                  <a:rPr lang="pt-PT" dirty="0" smtClean="0"/>
                  <a:t>diminuir </a:t>
                </a:r>
                <a:r>
                  <a:rPr lang="pt-PT" dirty="0"/>
                  <a:t>a sua velocidade e, como consequência, </a:t>
                </a:r>
                <a:r>
                  <a:rPr lang="pt-PT" b="1" dirty="0" smtClean="0">
                    <a:solidFill>
                      <a:srgbClr val="3366FF"/>
                    </a:solidFill>
                  </a:rPr>
                  <a:t>diminuir </a:t>
                </a:r>
                <a:r>
                  <a:rPr lang="pt-PT" b="1" dirty="0">
                    <a:solidFill>
                      <a:srgbClr val="3366FF"/>
                    </a:solidFill>
                  </a:rPr>
                  <a:t>a energia cinética do </a:t>
                </a:r>
                <a:r>
                  <a:rPr lang="pt-PT" b="1" dirty="0" smtClean="0">
                    <a:solidFill>
                      <a:srgbClr val="3366FF"/>
                    </a:solidFill>
                  </a:rPr>
                  <a:t>corpo</a:t>
                </a:r>
                <a:r>
                  <a:rPr lang="pt-PT" dirty="0" smtClean="0"/>
                  <a:t>.</a:t>
                </a:r>
                <a:endParaRPr lang="en-US" dirty="0"/>
              </a:p>
            </p:txBody>
          </p:sp>
        </mc:Choice>
        <mc:Fallback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600" y="1484784"/>
                <a:ext cx="7128792" cy="1187184"/>
              </a:xfrm>
              <a:prstGeom prst="rect">
                <a:avLst/>
              </a:prstGeom>
              <a:blipFill rotWithShape="0">
                <a:blip r:embed="rId4"/>
                <a:stretch>
                  <a:fillRect t="-3608" b="-7732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1187624" y="5229200"/>
            <a:ext cx="67687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dirty="0"/>
              <a:t>Dizemos que ocorreu uma </a:t>
            </a:r>
            <a:r>
              <a:rPr lang="pt-PT" b="1" dirty="0">
                <a:solidFill>
                  <a:srgbClr val="3366FF"/>
                </a:solidFill>
              </a:rPr>
              <a:t>transferência de energia por trabalho</a:t>
            </a:r>
            <a:r>
              <a:rPr lang="pt-PT" dirty="0"/>
              <a:t>, </a:t>
            </a:r>
            <a:r>
              <a:rPr lang="pt-PT" b="1" i="1" dirty="0">
                <a:solidFill>
                  <a:srgbClr val="3366FF"/>
                </a:solidFill>
              </a:rPr>
              <a:t>W</a:t>
            </a:r>
            <a:r>
              <a:rPr lang="pt-PT" dirty="0"/>
              <a:t>.</a:t>
            </a:r>
            <a:r>
              <a:rPr lang="en-US" dirty="0"/>
              <a:t> </a:t>
            </a:r>
          </a:p>
        </p:txBody>
      </p:sp>
      <p:sp>
        <p:nvSpPr>
          <p:cNvPr id="10" name="Título 1"/>
          <p:cNvSpPr txBox="1">
            <a:spLocks/>
          </p:cNvSpPr>
          <p:nvPr/>
        </p:nvSpPr>
        <p:spPr>
          <a:xfrm>
            <a:off x="2195736" y="692696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Trabalho</a:t>
            </a:r>
            <a:endParaRPr lang="pt-PT" sz="2800" b="1" dirty="0">
              <a:solidFill>
                <a:srgbClr val="3366FF"/>
              </a:solidFill>
            </a:endParaRPr>
          </a:p>
        </p:txBody>
      </p:sp>
      <p:pic>
        <p:nvPicPr>
          <p:cNvPr id="11" name="Picture 10" descr="20145768_CONT_F270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2924944"/>
            <a:ext cx="5760640" cy="2199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001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4" name="Rectangle 13"/>
              <p:cNvSpPr/>
              <p:nvPr/>
            </p:nvSpPr>
            <p:spPr>
              <a:xfrm>
                <a:off x="827584" y="1759338"/>
                <a:ext cx="7416824" cy="260129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pt-PT" dirty="0" smtClean="0"/>
                  <a:t>Neste caso, a energia transferida </a:t>
                </a:r>
                <a:r>
                  <a:rPr lang="pt-PT" dirty="0" smtClean="0"/>
                  <a:t>do corpo para o exterior </a:t>
                </a:r>
                <a:r>
                  <a:rPr lang="pt-PT" dirty="0"/>
                  <a:t>por ação da </a:t>
                </a:r>
                <a:r>
                  <a:rPr lang="pt-PT" b="1" dirty="0" smtClean="0">
                    <a:solidFill>
                      <a:srgbClr val="3366FF"/>
                    </a:solidFill>
                  </a:rPr>
                  <a:t>força</a:t>
                </a:r>
                <a:r>
                  <a:rPr lang="pt-PT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PT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pt-PT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pt-PT" i="1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</m:acc>
                      </m:e>
                      <m:sub>
                        <m:r>
                          <m:rPr>
                            <m:sty m:val="p"/>
                          </m:rPr>
                          <a:rPr lang="pt-PT">
                            <a:latin typeface="Cambria Math" panose="02040503050406030204" pitchFamily="18" charset="0"/>
                          </a:rPr>
                          <m:t>a</m:t>
                        </m:r>
                      </m:sub>
                    </m:sSub>
                  </m:oMath>
                </a14:m>
                <a:r>
                  <a:rPr lang="pt-PT" dirty="0" smtClean="0"/>
                  <a:t> , </a:t>
                </a:r>
                <a:r>
                  <a:rPr lang="pt-PT" dirty="0"/>
                  <a:t>que tem </a:t>
                </a:r>
                <a:r>
                  <a:rPr lang="pt-PT" b="1" dirty="0">
                    <a:solidFill>
                      <a:srgbClr val="3366FF"/>
                    </a:solidFill>
                  </a:rPr>
                  <a:t>a mesma direção </a:t>
                </a:r>
                <a:r>
                  <a:rPr lang="pt-PT" b="1" dirty="0" smtClean="0">
                    <a:solidFill>
                      <a:srgbClr val="3366FF"/>
                    </a:solidFill>
                  </a:rPr>
                  <a:t>mas sentido oposto </a:t>
                </a:r>
                <a:r>
                  <a:rPr lang="pt-PT" b="1" dirty="0">
                    <a:solidFill>
                      <a:srgbClr val="3366FF"/>
                    </a:solidFill>
                  </a:rPr>
                  <a:t>do deslocamento</a:t>
                </a:r>
                <a:r>
                  <a:rPr lang="pt-PT" dirty="0"/>
                  <a:t>, </a:t>
                </a:r>
                <a14:m>
                  <m:oMath xmlns:m="http://schemas.openxmlformats.org/officeDocument/2006/math">
                    <m:r>
                      <a:rPr lang="pt-PT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acc>
                      <m:accPr>
                        <m:chr m:val="⃗"/>
                        <m:ctrlPr>
                          <a:rPr lang="pt-PT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PT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pt-PT" b="1" dirty="0" smtClean="0"/>
                  <a:t> </a:t>
                </a:r>
                <a:r>
                  <a:rPr lang="pt-PT" dirty="0"/>
                  <a:t>, é dada por</a:t>
                </a:r>
                <a:r>
                  <a:rPr lang="pt-PT" dirty="0" smtClean="0"/>
                  <a:t>:</a:t>
                </a:r>
              </a:p>
              <a:p>
                <a:pPr algn="ctr"/>
                <a:endParaRPr lang="en-US" dirty="0" smtClean="0"/>
              </a:p>
              <a:p>
                <a:pPr algn="ctr"/>
                <a14:m>
                  <m:oMath xmlns:m="http://schemas.openxmlformats.org/officeDocument/2006/math">
                    <m:r>
                      <a:rPr lang="pt-PT" b="0" i="1" smtClean="0">
                        <a:latin typeface="Cambria Math" panose="02040503050406030204" pitchFamily="18" charset="0"/>
                      </a:rPr>
                      <m:t>𝑊</m:t>
                    </m:r>
                    <m:r>
                      <a:rPr lang="pt-PT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pt-PT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PT" b="0" i="1" smtClean="0">
                            <a:latin typeface="Cambria Math" panose="02040503050406030204" pitchFamily="18" charset="0"/>
                          </a:rPr>
                          <m:t>− </m:t>
                        </m:r>
                        <m:r>
                          <a:rPr lang="pt-PT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pt-PT" b="0" i="0" smtClean="0">
                            <a:latin typeface="Cambria Math" panose="02040503050406030204" pitchFamily="18" charset="0"/>
                          </a:rPr>
                          <m:t>a</m:t>
                        </m:r>
                      </m:sub>
                    </m:sSub>
                    <m:r>
                      <a:rPr lang="pt-PT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×∆</m:t>
                    </m:r>
                    <m:r>
                      <a:rPr lang="pt-PT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 smtClean="0"/>
                  <a:t> </a:t>
                </a:r>
                <a:endParaRPr lang="en-US" dirty="0" smtClean="0"/>
              </a:p>
              <a:p>
                <a:pPr algn="ctr"/>
                <a:endParaRPr lang="en-US" dirty="0"/>
              </a:p>
              <a:p>
                <a:pPr algn="ctr"/>
                <a:r>
                  <a:rPr lang="pt-PT" dirty="0"/>
                  <a:t>A </a:t>
                </a:r>
                <a:r>
                  <a:rPr lang="pt-PT" b="1" dirty="0">
                    <a:solidFill>
                      <a:srgbClr val="3366FF"/>
                    </a:solidFill>
                  </a:rPr>
                  <a:t>energia foi transferida para o </a:t>
                </a:r>
                <a:r>
                  <a:rPr lang="pt-PT" b="1" dirty="0" smtClean="0">
                    <a:solidFill>
                      <a:srgbClr val="3366FF"/>
                    </a:solidFill>
                  </a:rPr>
                  <a:t>exterior </a:t>
                </a:r>
                <a:r>
                  <a:rPr lang="pt-PT" dirty="0"/>
                  <a:t>(o corpo aumentou a sua energia) e o </a:t>
                </a:r>
                <a:r>
                  <a:rPr lang="pt-PT" b="1" dirty="0">
                    <a:solidFill>
                      <a:srgbClr val="3366FF"/>
                    </a:solidFill>
                  </a:rPr>
                  <a:t>trabalho é </a:t>
                </a:r>
                <a:r>
                  <a:rPr lang="pt-PT" b="1" dirty="0" smtClean="0">
                    <a:solidFill>
                      <a:srgbClr val="3366FF"/>
                    </a:solidFill>
                  </a:rPr>
                  <a:t>negativo</a:t>
                </a:r>
                <a:r>
                  <a:rPr lang="pt-PT" dirty="0" smtClean="0"/>
                  <a:t>.</a:t>
                </a:r>
              </a:p>
            </p:txBody>
          </p:sp>
        </mc:Choice>
        <mc:Fallback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584" y="1759338"/>
                <a:ext cx="7416824" cy="2601290"/>
              </a:xfrm>
              <a:prstGeom prst="rect">
                <a:avLst/>
              </a:prstGeom>
              <a:blipFill rotWithShape="0">
                <a:blip r:embed="rId4"/>
                <a:stretch>
                  <a:fillRect r="-329" b="-3052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M11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2195736" y="692696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Trabalho</a:t>
            </a:r>
            <a:endParaRPr lang="pt-PT" sz="2800" b="1" dirty="0">
              <a:solidFill>
                <a:srgbClr val="33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4199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99"/>
            <a:ext cx="9169200" cy="6881485"/>
          </a:xfrm>
          <a:prstGeom prst="rect">
            <a:avLst/>
          </a:prstGeom>
        </p:spPr>
      </p:pic>
      <p:sp>
        <p:nvSpPr>
          <p:cNvPr id="6" name="Freeform 5"/>
          <p:cNvSpPr/>
          <p:nvPr/>
        </p:nvSpPr>
        <p:spPr>
          <a:xfrm>
            <a:off x="467544" y="1484784"/>
            <a:ext cx="8208912" cy="4680520"/>
          </a:xfrm>
          <a:custGeom>
            <a:avLst/>
            <a:gdLst>
              <a:gd name="connsiteX0" fmla="*/ 0 w 1744972"/>
              <a:gd name="connsiteY0" fmla="*/ 110806 h 1108057"/>
              <a:gd name="connsiteX1" fmla="*/ 110806 w 1744972"/>
              <a:gd name="connsiteY1" fmla="*/ 0 h 1108057"/>
              <a:gd name="connsiteX2" fmla="*/ 1634166 w 1744972"/>
              <a:gd name="connsiteY2" fmla="*/ 0 h 1108057"/>
              <a:gd name="connsiteX3" fmla="*/ 1744972 w 1744972"/>
              <a:gd name="connsiteY3" fmla="*/ 110806 h 1108057"/>
              <a:gd name="connsiteX4" fmla="*/ 1744972 w 1744972"/>
              <a:gd name="connsiteY4" fmla="*/ 997251 h 1108057"/>
              <a:gd name="connsiteX5" fmla="*/ 1634166 w 1744972"/>
              <a:gd name="connsiteY5" fmla="*/ 1108057 h 1108057"/>
              <a:gd name="connsiteX6" fmla="*/ 110806 w 1744972"/>
              <a:gd name="connsiteY6" fmla="*/ 1108057 h 1108057"/>
              <a:gd name="connsiteX7" fmla="*/ 0 w 1744972"/>
              <a:gd name="connsiteY7" fmla="*/ 997251 h 1108057"/>
              <a:gd name="connsiteX8" fmla="*/ 0 w 1744972"/>
              <a:gd name="connsiteY8" fmla="*/ 110806 h 1108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44972" h="1108057">
                <a:moveTo>
                  <a:pt x="0" y="110806"/>
                </a:moveTo>
                <a:cubicBezTo>
                  <a:pt x="0" y="49610"/>
                  <a:pt x="49610" y="0"/>
                  <a:pt x="110806" y="0"/>
                </a:cubicBezTo>
                <a:lnTo>
                  <a:pt x="1634166" y="0"/>
                </a:lnTo>
                <a:cubicBezTo>
                  <a:pt x="1695362" y="0"/>
                  <a:pt x="1744972" y="49610"/>
                  <a:pt x="1744972" y="110806"/>
                </a:cubicBezTo>
                <a:lnTo>
                  <a:pt x="1744972" y="997251"/>
                </a:lnTo>
                <a:cubicBezTo>
                  <a:pt x="1744972" y="1058447"/>
                  <a:pt x="1695362" y="1108057"/>
                  <a:pt x="1634166" y="1108057"/>
                </a:cubicBezTo>
                <a:lnTo>
                  <a:pt x="110806" y="1108057"/>
                </a:lnTo>
                <a:cubicBezTo>
                  <a:pt x="49610" y="1108057"/>
                  <a:pt x="0" y="1058447"/>
                  <a:pt x="0" y="997251"/>
                </a:cubicBezTo>
                <a:lnTo>
                  <a:pt x="0" y="110806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0" vert="horz" wrap="square" lIns="215334" tIns="215334" rIns="215334" bIns="215334" numCol="1" spcCol="1270" anchor="ctr" anchorCtr="0">
            <a:noAutofit/>
          </a:bodyPr>
          <a:lstStyle/>
          <a:p>
            <a:pPr lvl="0" algn="ctr"/>
            <a:r>
              <a:rPr lang="pt-BR" sz="2400" b="1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         </a:t>
            </a:r>
            <a:endParaRPr lang="pt-BR" sz="2400" b="1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>
            <a:off x="2195736" y="764704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Síntese de conteúdos</a:t>
            </a:r>
            <a:endParaRPr lang="pt-PT" sz="2800" b="1" dirty="0">
              <a:solidFill>
                <a:srgbClr val="3366FF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Rectangle 12"/>
              <p:cNvSpPr/>
              <p:nvPr/>
            </p:nvSpPr>
            <p:spPr>
              <a:xfrm>
                <a:off x="611560" y="1653038"/>
                <a:ext cx="7920880" cy="360611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85750" indent="-285750">
                  <a:lnSpc>
                    <a:spcPct val="150000"/>
                  </a:lnSpc>
                  <a:buClr>
                    <a:srgbClr val="3366FF"/>
                  </a:buClr>
                  <a:buFont typeface="Arial"/>
                  <a:buChar char="•"/>
                </a:pPr>
                <a:r>
                  <a:rPr lang="pt-PT" dirty="0" smtClean="0"/>
                  <a:t>Pode-se </a:t>
                </a:r>
                <a:r>
                  <a:rPr lang="pt-PT" b="1" dirty="0">
                    <a:solidFill>
                      <a:srgbClr val="3366FF"/>
                    </a:solidFill>
                  </a:rPr>
                  <a:t>transferir energia </a:t>
                </a:r>
                <a:r>
                  <a:rPr lang="pt-PT" dirty="0"/>
                  <a:t>entre sistemas como calor ou através da </a:t>
                </a:r>
                <a:r>
                  <a:rPr lang="pt-PT" b="1" dirty="0">
                    <a:solidFill>
                      <a:srgbClr val="3366FF"/>
                    </a:solidFill>
                  </a:rPr>
                  <a:t>realização de trabalho por ação de forças</a:t>
                </a:r>
                <a:r>
                  <a:rPr lang="pt-PT" b="1" dirty="0" smtClean="0"/>
                  <a:t>.</a:t>
                </a:r>
                <a:endParaRPr lang="en-US" dirty="0"/>
              </a:p>
              <a:p>
                <a:pPr marL="285750" indent="-285750">
                  <a:lnSpc>
                    <a:spcPct val="150000"/>
                  </a:lnSpc>
                  <a:buClr>
                    <a:srgbClr val="3366FF"/>
                  </a:buClr>
                  <a:buFont typeface="Arial"/>
                  <a:buChar char="•"/>
                </a:pPr>
                <a:r>
                  <a:rPr lang="pt-PT" dirty="0" smtClean="0"/>
                  <a:t>A </a:t>
                </a:r>
                <a:r>
                  <a:rPr lang="pt-PT" b="1" dirty="0">
                    <a:solidFill>
                      <a:srgbClr val="3366FF"/>
                    </a:solidFill>
                  </a:rPr>
                  <a:t>unidade de trabalho </a:t>
                </a:r>
                <a:r>
                  <a:rPr lang="pt-PT" dirty="0"/>
                  <a:t>no Sistema Internacional, SI, é o joule, cujo símbolo é J</a:t>
                </a:r>
                <a:r>
                  <a:rPr lang="pt-PT" dirty="0" smtClean="0"/>
                  <a:t>.</a:t>
                </a:r>
                <a:endParaRPr lang="en-US" dirty="0"/>
              </a:p>
              <a:p>
                <a:pPr marL="285750" indent="-285750">
                  <a:lnSpc>
                    <a:spcPct val="150000"/>
                  </a:lnSpc>
                  <a:buClr>
                    <a:srgbClr val="3366FF"/>
                  </a:buClr>
                  <a:buFont typeface="Arial"/>
                  <a:buChar char="•"/>
                </a:pPr>
                <a:r>
                  <a:rPr lang="pt-PT" b="1" dirty="0">
                    <a:solidFill>
                      <a:srgbClr val="3366FF"/>
                    </a:solidFill>
                  </a:rPr>
                  <a:t>O trabalho</a:t>
                </a:r>
                <a:r>
                  <a:rPr lang="pt-PT" dirty="0"/>
                  <a:t>,</a:t>
                </a:r>
                <a:r>
                  <a:rPr lang="pt-PT" b="1" dirty="0"/>
                  <a:t> </a:t>
                </a:r>
                <a:r>
                  <a:rPr lang="pt-PT" b="1" i="1" dirty="0">
                    <a:solidFill>
                      <a:srgbClr val="3366FF"/>
                    </a:solidFill>
                  </a:rPr>
                  <a:t>W</a:t>
                </a:r>
                <a:r>
                  <a:rPr lang="pt-PT" dirty="0"/>
                  <a:t>,</a:t>
                </a:r>
                <a:r>
                  <a:rPr lang="pt-PT" b="1" dirty="0"/>
                  <a:t> </a:t>
                </a:r>
                <a:r>
                  <a:rPr lang="pt-PT" b="1" dirty="0">
                    <a:solidFill>
                      <a:srgbClr val="3366FF"/>
                    </a:solidFill>
                  </a:rPr>
                  <a:t>realizado por uma força constante</a:t>
                </a:r>
                <a:r>
                  <a:rPr lang="pt-PT" dirty="0" smtClean="0"/>
                  <a:t>,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pt-PT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PT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</m:acc>
                  </m:oMath>
                </a14:m>
                <a:r>
                  <a:rPr lang="pt-PT" dirty="0" smtClean="0"/>
                  <a:t>,</a:t>
                </a:r>
                <a:r>
                  <a:rPr lang="pt-PT" b="1" dirty="0" smtClean="0"/>
                  <a:t> </a:t>
                </a:r>
                <a:r>
                  <a:rPr lang="pt-PT" dirty="0"/>
                  <a:t>que tenha a mesma direção do </a:t>
                </a:r>
                <a:r>
                  <a:rPr lang="pt-PT" b="1" dirty="0" smtClean="0">
                    <a:solidFill>
                      <a:srgbClr val="3366FF"/>
                    </a:solidFill>
                  </a:rPr>
                  <a:t>deslocamento</a:t>
                </a:r>
                <a:r>
                  <a:rPr lang="pt-PT" dirty="0" smtClean="0"/>
                  <a:t>, </a:t>
                </a:r>
                <a14:m>
                  <m:oMath xmlns:m="http://schemas.openxmlformats.org/officeDocument/2006/math">
                    <m:r>
                      <a:rPr lang="pt-PT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acc>
                      <m:accPr>
                        <m:chr m:val="⃗"/>
                        <m:ctrlPr>
                          <a:rPr lang="pt-PT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PT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pt-PT" i="1" dirty="0" smtClean="0"/>
                  <a:t>,</a:t>
                </a:r>
                <a:r>
                  <a:rPr lang="pt-PT" dirty="0" smtClean="0"/>
                  <a:t> </a:t>
                </a:r>
                <a:r>
                  <a:rPr lang="pt-PT" dirty="0"/>
                  <a:t>pode ser calculado por</a:t>
                </a:r>
                <a:r>
                  <a:rPr lang="pt-PT" dirty="0" smtClean="0"/>
                  <a:t>:</a:t>
                </a:r>
                <a:endParaRPr lang="en-US" dirty="0"/>
              </a:p>
              <a:p>
                <a:pPr algn="ctr">
                  <a:lnSpc>
                    <a:spcPct val="150000"/>
                  </a:lnSpc>
                  <a:buClr>
                    <a:srgbClr val="3366FF"/>
                  </a:buClr>
                </a:pPr>
                <a:r>
                  <a:rPr lang="pt-PT" b="1" dirty="0" smtClean="0"/>
                  <a:t> </a:t>
                </a:r>
                <a14:m>
                  <m:oMath xmlns:m="http://schemas.openxmlformats.org/officeDocument/2006/math">
                    <m:r>
                      <a:rPr lang="pt-PT" b="1" i="1" smtClean="0">
                        <a:latin typeface="Cambria Math" panose="02040503050406030204" pitchFamily="18" charset="0"/>
                      </a:rPr>
                      <m:t>𝑾</m:t>
                    </m:r>
                    <m:r>
                      <a:rPr lang="pt-PT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pt-PT" b="1" i="1" smtClean="0">
                        <a:latin typeface="Cambria Math" panose="02040503050406030204" pitchFamily="18" charset="0"/>
                      </a:rPr>
                      <m:t>𝑭</m:t>
                    </m:r>
                    <m:r>
                      <a:rPr lang="pt-PT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×∆</m:t>
                    </m:r>
                    <m:r>
                      <a:rPr lang="pt-PT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pt-PT" b="1" dirty="0" smtClean="0"/>
                  <a:t>  ou  </a:t>
                </a:r>
                <a14:m>
                  <m:oMath xmlns:m="http://schemas.openxmlformats.org/officeDocument/2006/math">
                    <m:r>
                      <a:rPr lang="pt-PT" b="1" i="1" smtClean="0">
                        <a:latin typeface="Cambria Math" panose="02040503050406030204" pitchFamily="18" charset="0"/>
                      </a:rPr>
                      <m:t>𝑾</m:t>
                    </m:r>
                    <m:r>
                      <a:rPr lang="pt-PT" b="1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pt-PT" b="1" i="1" smtClean="0">
                        <a:latin typeface="Cambria Math" panose="02040503050406030204" pitchFamily="18" charset="0"/>
                      </a:rPr>
                      <m:t>𝑭</m:t>
                    </m:r>
                    <m:r>
                      <a:rPr lang="pt-PT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×∆</m:t>
                    </m:r>
                    <m:r>
                      <a:rPr lang="pt-PT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pt-PT" b="1" dirty="0" smtClean="0"/>
                  <a:t>   </a:t>
                </a:r>
                <a:r>
                  <a:rPr lang="pt-PT" b="1" dirty="0"/>
                  <a:t> </a:t>
                </a:r>
                <a:endParaRPr lang="en-US" dirty="0"/>
              </a:p>
              <a:p>
                <a:pPr marL="572400" lvl="0" indent="-285750">
                  <a:lnSpc>
                    <a:spcPct val="150000"/>
                  </a:lnSpc>
                  <a:buClr>
                    <a:srgbClr val="3366FF"/>
                  </a:buClr>
                  <a:buFont typeface="Lucida Grande"/>
                  <a:buChar char="-"/>
                </a:pPr>
                <a:r>
                  <a:rPr lang="pt-PT" dirty="0"/>
                  <a:t>é </a:t>
                </a:r>
                <a:r>
                  <a:rPr lang="pt-PT" b="1" dirty="0">
                    <a:solidFill>
                      <a:srgbClr val="3366FF"/>
                    </a:solidFill>
                  </a:rPr>
                  <a:t>positivo</a:t>
                </a:r>
                <a:r>
                  <a:rPr lang="pt-PT" b="1" dirty="0"/>
                  <a:t> </a:t>
                </a:r>
                <a:r>
                  <a:rPr lang="pt-PT" dirty="0" smtClean="0"/>
                  <a:t>se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pt-PT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PT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</m:acc>
                  </m:oMath>
                </a14:m>
                <a:r>
                  <a:rPr lang="pt-PT" dirty="0" smtClean="0"/>
                  <a:t> e </a:t>
                </a:r>
                <a14:m>
                  <m:oMath xmlns:m="http://schemas.openxmlformats.org/officeDocument/2006/math">
                    <m:r>
                      <a:rPr lang="pt-PT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acc>
                      <m:accPr>
                        <m:chr m:val="⃗"/>
                        <m:ctrlPr>
                          <a:rPr lang="pt-PT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PT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pt-PT" dirty="0" smtClean="0"/>
                  <a:t>   </a:t>
                </a:r>
                <a:r>
                  <a:rPr lang="pt-PT" dirty="0" smtClean="0"/>
                  <a:t>tiverem </a:t>
                </a:r>
                <a:r>
                  <a:rPr lang="pt-PT" dirty="0"/>
                  <a:t>a mesma direção e o mesmo </a:t>
                </a:r>
                <a:r>
                  <a:rPr lang="pt-PT" dirty="0" smtClean="0"/>
                  <a:t>sentido;</a:t>
                </a:r>
                <a:endParaRPr lang="en-US" dirty="0"/>
              </a:p>
              <a:p>
                <a:pPr marL="572400" lvl="0" indent="-285750">
                  <a:lnSpc>
                    <a:spcPct val="150000"/>
                  </a:lnSpc>
                  <a:buClr>
                    <a:srgbClr val="3366FF"/>
                  </a:buClr>
                  <a:buFont typeface="Lucida Grande"/>
                  <a:buChar char="-"/>
                </a:pPr>
                <a:r>
                  <a:rPr lang="pt-PT" dirty="0"/>
                  <a:t>é </a:t>
                </a:r>
                <a:r>
                  <a:rPr lang="pt-PT" b="1" dirty="0">
                    <a:solidFill>
                      <a:srgbClr val="3366FF"/>
                    </a:solidFill>
                  </a:rPr>
                  <a:t>negativo</a:t>
                </a:r>
                <a:r>
                  <a:rPr lang="pt-PT" dirty="0">
                    <a:solidFill>
                      <a:srgbClr val="3366FF"/>
                    </a:solidFill>
                  </a:rPr>
                  <a:t> </a:t>
                </a:r>
                <a:r>
                  <a:rPr lang="pt-PT" dirty="0" smtClean="0"/>
                  <a:t>se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pt-PT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PT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</m:acc>
                  </m:oMath>
                </a14:m>
                <a:r>
                  <a:rPr lang="pt-PT" dirty="0" smtClean="0"/>
                  <a:t>  </a:t>
                </a:r>
                <a:r>
                  <a:rPr lang="pt-PT" dirty="0" smtClean="0"/>
                  <a:t>e  </a:t>
                </a:r>
                <a14:m>
                  <m:oMath xmlns:m="http://schemas.openxmlformats.org/officeDocument/2006/math">
                    <m:r>
                      <a:rPr lang="pt-PT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acc>
                      <m:accPr>
                        <m:chr m:val="⃗"/>
                        <m:ctrlPr>
                          <a:rPr lang="pt-PT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pt-PT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pt-PT" dirty="0" smtClean="0"/>
                  <a:t> tiverem </a:t>
                </a:r>
                <a:r>
                  <a:rPr lang="pt-PT" dirty="0"/>
                  <a:t>a mesma direção mas sentidos </a:t>
                </a:r>
                <a:r>
                  <a:rPr lang="pt-PT" dirty="0" smtClean="0"/>
                  <a:t>opostos.</a:t>
                </a:r>
                <a:endParaRPr lang="en-US" dirty="0"/>
              </a:p>
            </p:txBody>
          </p:sp>
        </mc:Choice>
        <mc:Fallback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653038"/>
                <a:ext cx="7920880" cy="3606115"/>
              </a:xfrm>
              <a:prstGeom prst="rect">
                <a:avLst/>
              </a:prstGeom>
              <a:blipFill rotWithShape="0">
                <a:blip r:embed="rId4"/>
                <a:stretch>
                  <a:fillRect l="-462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M11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2116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12</TotalTime>
  <Words>400</Words>
  <Application>Microsoft Office PowerPoint</Application>
  <PresentationFormat>On-screen Show (4:3)</PresentationFormat>
  <Paragraphs>68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Cambria Math</vt:lpstr>
      <vt:lpstr>Lucida Grande</vt:lpstr>
      <vt:lpstr>Tema do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Utilizador</dc:creator>
  <cp:lastModifiedBy>Rui Filipe Ferreira</cp:lastModifiedBy>
  <cp:revision>78</cp:revision>
  <dcterms:created xsi:type="dcterms:W3CDTF">2012-02-14T20:37:36Z</dcterms:created>
  <dcterms:modified xsi:type="dcterms:W3CDTF">2015-08-14T15:53:57Z</dcterms:modified>
</cp:coreProperties>
</file>