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68" r:id="rId2"/>
    <p:sldId id="272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2" r:id="rId14"/>
    <p:sldId id="291" r:id="rId15"/>
    <p:sldId id="280" r:id="rId1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7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115616" y="3429000"/>
            <a:ext cx="69334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800"/>
              </a:lnSpc>
            </a:pPr>
            <a:r>
              <a:rPr lang="pt-PT" sz="4800" b="1" dirty="0">
                <a:solidFill>
                  <a:srgbClr val="000000"/>
                </a:solidFill>
              </a:rPr>
              <a:t>4</a:t>
            </a:r>
            <a:r>
              <a:rPr lang="pt-PT" sz="4800" b="1" dirty="0" smtClean="0">
                <a:solidFill>
                  <a:srgbClr val="000000"/>
                </a:solidFill>
              </a:rPr>
              <a:t>.1.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3366FF"/>
                </a:solidFill>
              </a:rPr>
              <a:t>Forças e fluidos</a:t>
            </a:r>
            <a:endParaRPr lang="pt-PT" sz="4800" b="1" dirty="0">
              <a:solidFill>
                <a:srgbClr val="3366FF"/>
              </a:solidFill>
            </a:endParaRPr>
          </a:p>
        </p:txBody>
      </p:sp>
      <p:sp>
        <p:nvSpPr>
          <p:cNvPr id="4" name="TextBox 4"/>
          <p:cNvSpPr>
            <a:spLocks noChangeArrowheads="1"/>
          </p:cNvSpPr>
          <p:nvPr/>
        </p:nvSpPr>
        <p:spPr bwMode="auto">
          <a:xfrm>
            <a:off x="11542713" y="8909050"/>
            <a:ext cx="936625" cy="51117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/>
            <a:r>
              <a:rPr lang="pt-PT" alt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12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Fluidos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99592" y="1916832"/>
            <a:ext cx="3888432" cy="4039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30000"/>
              </a:lnSpc>
            </a:pPr>
            <a:r>
              <a:rPr lang="pt-PT" dirty="0"/>
              <a:t>Os materiais que se encontram no estado líquido e gasoso adquirem a forma dos recipientes que os </a:t>
            </a:r>
            <a:r>
              <a:rPr lang="pt-PT" dirty="0" smtClean="0"/>
              <a:t>contêm.</a:t>
            </a:r>
          </a:p>
          <a:p>
            <a:pPr lvl="0" algn="r">
              <a:lnSpc>
                <a:spcPct val="130000"/>
              </a:lnSpc>
            </a:pPr>
            <a:endParaRPr lang="pt-PT" dirty="0" smtClean="0"/>
          </a:p>
          <a:p>
            <a:pPr lvl="0" algn="r">
              <a:lnSpc>
                <a:spcPct val="130000"/>
              </a:lnSpc>
            </a:pPr>
            <a:r>
              <a:rPr lang="pt-PT" dirty="0"/>
              <a:t>A</a:t>
            </a:r>
            <a:r>
              <a:rPr lang="pt-PT" dirty="0" smtClean="0"/>
              <a:t>s </a:t>
            </a:r>
            <a:r>
              <a:rPr lang="pt-PT" dirty="0"/>
              <a:t>suas unidades estruturais </a:t>
            </a:r>
            <a:r>
              <a:rPr lang="pt-PT" b="1" dirty="0">
                <a:solidFill>
                  <a:srgbClr val="3366FF"/>
                </a:solidFill>
              </a:rPr>
              <a:t>fluem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podendo, no caso dos </a:t>
            </a:r>
            <a:r>
              <a:rPr lang="pt-PT" b="1" dirty="0">
                <a:solidFill>
                  <a:srgbClr val="3366FF"/>
                </a:solidFill>
              </a:rPr>
              <a:t>líquidos</a:t>
            </a:r>
            <a:r>
              <a:rPr lang="pt-PT" dirty="0"/>
              <a:t>, </a:t>
            </a:r>
            <a:r>
              <a:rPr lang="pt-PT" b="1" dirty="0">
                <a:solidFill>
                  <a:srgbClr val="3366FF"/>
                </a:solidFill>
              </a:rPr>
              <a:t>deslizar umas sobre as outras </a:t>
            </a:r>
            <a:r>
              <a:rPr lang="pt-PT" dirty="0"/>
              <a:t>ou, no caso dos </a:t>
            </a:r>
            <a:r>
              <a:rPr lang="pt-PT" b="1" dirty="0">
                <a:solidFill>
                  <a:srgbClr val="3366FF"/>
                </a:solidFill>
              </a:rPr>
              <a:t>gases</a:t>
            </a:r>
            <a:r>
              <a:rPr lang="pt-PT" dirty="0"/>
              <a:t>, </a:t>
            </a:r>
            <a:r>
              <a:rPr lang="pt-PT" b="1" dirty="0">
                <a:solidFill>
                  <a:srgbClr val="3366FF"/>
                </a:solidFill>
              </a:rPr>
              <a:t>espalhar-se </a:t>
            </a:r>
            <a:r>
              <a:rPr lang="pt-PT" b="1" dirty="0" smtClean="0">
                <a:solidFill>
                  <a:srgbClr val="3366FF"/>
                </a:solidFill>
              </a:rPr>
              <a:t>livremente</a:t>
            </a:r>
            <a:r>
              <a:rPr lang="pt-PT" dirty="0" smtClean="0"/>
              <a:t>.</a:t>
            </a:r>
          </a:p>
          <a:p>
            <a:pPr lvl="0" algn="r">
              <a:lnSpc>
                <a:spcPct val="130000"/>
              </a:lnSpc>
            </a:pPr>
            <a:endParaRPr lang="pt-PT" dirty="0"/>
          </a:p>
          <a:p>
            <a:pPr lvl="0" algn="r">
              <a:lnSpc>
                <a:spcPct val="130000"/>
              </a:lnSpc>
            </a:pPr>
            <a:r>
              <a:rPr lang="pt-PT" dirty="0" smtClean="0"/>
              <a:t>Um </a:t>
            </a:r>
            <a:r>
              <a:rPr lang="pt-PT" b="1" dirty="0">
                <a:solidFill>
                  <a:srgbClr val="3366FF"/>
                </a:solidFill>
              </a:rPr>
              <a:t>fluido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é um </a:t>
            </a:r>
            <a:r>
              <a:rPr lang="pt-PT" b="1" dirty="0">
                <a:solidFill>
                  <a:srgbClr val="3366FF"/>
                </a:solidFill>
              </a:rPr>
              <a:t>material que flui</a:t>
            </a:r>
            <a:r>
              <a:rPr lang="pt-PT" dirty="0"/>
              <a:t>, podendo ser um líquido ou um gás</a:t>
            </a:r>
            <a:r>
              <a:rPr lang="pt-PT" dirty="0" smtClean="0"/>
              <a:t>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20145768_CONT_F27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48" y="1700808"/>
            <a:ext cx="2958075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067944" y="1978962"/>
            <a:ext cx="4608512" cy="4048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dirty="0" smtClean="0"/>
              <a:t>U</a:t>
            </a:r>
            <a:r>
              <a:rPr lang="pt-PT" dirty="0" smtClean="0"/>
              <a:t>m </a:t>
            </a:r>
            <a:r>
              <a:rPr lang="pt-PT" b="1" dirty="0">
                <a:solidFill>
                  <a:srgbClr val="3366FF"/>
                </a:solidFill>
              </a:rPr>
              <a:t>fluido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pode ser tanto um </a:t>
            </a:r>
            <a:r>
              <a:rPr lang="pt-PT" b="1" dirty="0" smtClean="0">
                <a:solidFill>
                  <a:srgbClr val="3366FF"/>
                </a:solidFill>
              </a:rPr>
              <a:t>líquido</a:t>
            </a:r>
            <a:r>
              <a:rPr lang="pt-PT" dirty="0" smtClean="0">
                <a:solidFill>
                  <a:srgbClr val="3366FF"/>
                </a:solidFill>
              </a:rPr>
              <a:t> </a:t>
            </a:r>
            <a:r>
              <a:rPr lang="pt-PT" dirty="0"/>
              <a:t>como um </a:t>
            </a:r>
            <a:r>
              <a:rPr lang="pt-PT" b="1" dirty="0">
                <a:solidFill>
                  <a:srgbClr val="3366FF"/>
                </a:solidFill>
              </a:rPr>
              <a:t>gás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e tem as seguintes características ou propriedades: 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pt-PT" dirty="0"/>
              <a:t> </a:t>
            </a:r>
            <a:endParaRPr lang="en-US" dirty="0"/>
          </a:p>
          <a:p>
            <a:pPr marL="285750" lvl="0" indent="-285750">
              <a:lnSpc>
                <a:spcPct val="11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Não possui forma própria</a:t>
            </a:r>
            <a:r>
              <a:rPr lang="pt-PT" dirty="0" smtClean="0"/>
              <a:t>;</a:t>
            </a:r>
          </a:p>
          <a:p>
            <a:pPr marL="285750" lvl="0" indent="-285750">
              <a:lnSpc>
                <a:spcPct val="110000"/>
              </a:lnSpc>
              <a:buClr>
                <a:srgbClr val="3366FF"/>
              </a:buClr>
              <a:buFont typeface="Arial"/>
              <a:buChar char="•"/>
            </a:pPr>
            <a:endParaRPr lang="en-US" dirty="0"/>
          </a:p>
          <a:p>
            <a:pPr marL="285750" lvl="0" indent="-285750">
              <a:lnSpc>
                <a:spcPct val="11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Adapta-se à forma do recipiente que o contém</a:t>
            </a:r>
            <a:r>
              <a:rPr lang="pt-PT" dirty="0" smtClean="0"/>
              <a:t>;</a:t>
            </a:r>
          </a:p>
          <a:p>
            <a:pPr marL="285750" lvl="0" indent="-285750">
              <a:lnSpc>
                <a:spcPct val="110000"/>
              </a:lnSpc>
              <a:buClr>
                <a:srgbClr val="3366FF"/>
              </a:buClr>
              <a:buFont typeface="Arial"/>
              <a:buChar char="•"/>
            </a:pPr>
            <a:endParaRPr lang="en-US" dirty="0"/>
          </a:p>
          <a:p>
            <a:pPr marL="285750" lvl="0" indent="-285750">
              <a:lnSpc>
                <a:spcPct val="11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As forças de ligação entre as suas </a:t>
            </a:r>
            <a:r>
              <a:rPr lang="pt-PT" b="1" dirty="0">
                <a:solidFill>
                  <a:srgbClr val="3366FF"/>
                </a:solidFill>
              </a:rPr>
              <a:t>unidades estruturais </a:t>
            </a:r>
            <a:r>
              <a:rPr lang="pt-PT" dirty="0"/>
              <a:t>são tais que lhes permitem ter </a:t>
            </a:r>
            <a:r>
              <a:rPr lang="pt-PT" b="1" dirty="0">
                <a:solidFill>
                  <a:srgbClr val="3366FF"/>
                </a:solidFill>
              </a:rPr>
              <a:t>liberdade de movimento</a:t>
            </a:r>
            <a:r>
              <a:rPr lang="pt-PT" dirty="0"/>
              <a:t> e mudar facilmente de posição.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20145768_CONT_F27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1772816"/>
            <a:ext cx="2958075" cy="4437112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Fluidos</a:t>
            </a:r>
            <a:endParaRPr lang="pt-PT" sz="2800" b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58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Princípio de Arquimedes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067944" y="2125854"/>
            <a:ext cx="4032448" cy="3319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t-PT" dirty="0"/>
              <a:t>Se colocares uma </a:t>
            </a:r>
            <a:r>
              <a:rPr lang="pt-PT" b="1" dirty="0">
                <a:solidFill>
                  <a:srgbClr val="3366FF"/>
                </a:solidFill>
              </a:rPr>
              <a:t>bola de plástico dentro da água </a:t>
            </a:r>
            <a:r>
              <a:rPr lang="pt-PT" dirty="0"/>
              <a:t>de um aquário e, em seguida a soltares, verificarás que esta, apesar do seu peso, é impulsionada para a superfície da </a:t>
            </a:r>
            <a:r>
              <a:rPr lang="pt-PT" dirty="0" smtClean="0"/>
              <a:t>água.</a:t>
            </a:r>
          </a:p>
          <a:p>
            <a:pPr>
              <a:lnSpc>
                <a:spcPct val="130000"/>
              </a:lnSpc>
            </a:pPr>
            <a:endParaRPr lang="pt-PT" dirty="0"/>
          </a:p>
          <a:p>
            <a:pPr>
              <a:lnSpc>
                <a:spcPct val="130000"/>
              </a:lnSpc>
            </a:pPr>
            <a:r>
              <a:rPr lang="pt-PT" dirty="0" smtClean="0"/>
              <a:t>Isto </a:t>
            </a:r>
            <a:r>
              <a:rPr lang="pt-PT" dirty="0"/>
              <a:t>acontece porque existe uma força, designada por </a:t>
            </a:r>
            <a:r>
              <a:rPr lang="pt-PT" b="1" dirty="0">
                <a:solidFill>
                  <a:srgbClr val="3366FF"/>
                </a:solidFill>
              </a:rPr>
              <a:t>força de impulsão</a:t>
            </a:r>
            <a:r>
              <a:rPr lang="pt-PT" dirty="0" smtClean="0"/>
              <a:t>, que </a:t>
            </a:r>
            <a:r>
              <a:rPr lang="pt-PT" dirty="0"/>
              <a:t>a empurra verticalmente para </a:t>
            </a:r>
            <a:r>
              <a:rPr lang="pt-PT" dirty="0" smtClean="0"/>
              <a:t>cima. 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20145768_CONT_F27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1700808"/>
            <a:ext cx="2888132" cy="2177381"/>
          </a:xfrm>
          <a:prstGeom prst="rect">
            <a:avLst/>
          </a:prstGeom>
        </p:spPr>
      </p:pic>
      <p:pic>
        <p:nvPicPr>
          <p:cNvPr id="4" name="Picture 3" descr="20145768_CONT_F27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4005533"/>
            <a:ext cx="2903173" cy="216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970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Princípio de Arquimedes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23928" y="1772816"/>
            <a:ext cx="504056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De acordo com as </a:t>
            </a:r>
            <a:r>
              <a:rPr lang="pt-PT" b="1" dirty="0">
                <a:solidFill>
                  <a:srgbClr val="3366FF"/>
                </a:solidFill>
              </a:rPr>
              <a:t>observações de Arquimedes</a:t>
            </a:r>
            <a:r>
              <a:rPr lang="pt-PT" dirty="0"/>
              <a:t>,</a:t>
            </a:r>
            <a:endParaRPr lang="en-US" dirty="0"/>
          </a:p>
          <a:p>
            <a:r>
              <a:rPr lang="pt-PT" dirty="0"/>
              <a:t> </a:t>
            </a: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Um </a:t>
            </a:r>
            <a:r>
              <a:rPr lang="pt-PT" b="1" dirty="0">
                <a:solidFill>
                  <a:srgbClr val="3366FF"/>
                </a:solidFill>
              </a:rPr>
              <a:t>corpo</a:t>
            </a:r>
            <a:r>
              <a:rPr lang="pt-PT" dirty="0"/>
              <a:t>, </a:t>
            </a:r>
            <a:r>
              <a:rPr lang="pt-PT" b="1" dirty="0">
                <a:solidFill>
                  <a:srgbClr val="3366FF"/>
                </a:solidFill>
              </a:rPr>
              <a:t>parcial ou totalmente </a:t>
            </a:r>
            <a:r>
              <a:rPr lang="pt-PT" dirty="0"/>
              <a:t>submerso num fluido, </a:t>
            </a:r>
            <a:r>
              <a:rPr lang="pt-PT" b="1" dirty="0">
                <a:solidFill>
                  <a:srgbClr val="3366FF"/>
                </a:solidFill>
              </a:rPr>
              <a:t>fica sujeito a uma força de impulsão vertical com sentido de baixo para cima</a:t>
            </a:r>
            <a:r>
              <a:rPr lang="pt-PT" dirty="0" smtClean="0"/>
              <a:t>;</a:t>
            </a:r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força de impulsão </a:t>
            </a:r>
            <a:r>
              <a:rPr lang="pt-PT" dirty="0"/>
              <a:t>que atua no corpo </a:t>
            </a:r>
            <a:r>
              <a:rPr lang="pt-PT" b="1" dirty="0">
                <a:solidFill>
                  <a:srgbClr val="3366FF"/>
                </a:solidFill>
              </a:rPr>
              <a:t>não depende do material de que é feito o corpo</a:t>
            </a:r>
            <a:r>
              <a:rPr lang="pt-PT" dirty="0"/>
              <a:t>, mas apenas do volume de fluido que o corpo desloca</a:t>
            </a:r>
            <a:r>
              <a:rPr lang="pt-PT" dirty="0" smtClean="0"/>
              <a:t>;</a:t>
            </a:r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endParaRPr lang="en-US" dirty="0"/>
          </a:p>
          <a:p>
            <a:pPr marL="285750" indent="-285750"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O </a:t>
            </a:r>
            <a:r>
              <a:rPr lang="pt-PT" b="1" dirty="0" smtClean="0">
                <a:solidFill>
                  <a:srgbClr val="3366FF"/>
                </a:solidFill>
              </a:rPr>
              <a:t>valor </a:t>
            </a:r>
            <a:r>
              <a:rPr lang="pt-PT" b="1" dirty="0">
                <a:solidFill>
                  <a:srgbClr val="3366FF"/>
                </a:solidFill>
              </a:rPr>
              <a:t>da força de impulsão </a:t>
            </a:r>
            <a:r>
              <a:rPr lang="pt-PT" dirty="0"/>
              <a:t>que atua no corpo é </a:t>
            </a:r>
            <a:r>
              <a:rPr lang="pt-PT" b="1" dirty="0">
                <a:solidFill>
                  <a:srgbClr val="3366FF"/>
                </a:solidFill>
              </a:rPr>
              <a:t>igual</a:t>
            </a:r>
            <a:r>
              <a:rPr lang="pt-PT" dirty="0"/>
              <a:t> ao </a:t>
            </a:r>
            <a:r>
              <a:rPr lang="pt-PT" b="1" dirty="0">
                <a:solidFill>
                  <a:srgbClr val="3366FF"/>
                </a:solidFill>
              </a:rPr>
              <a:t>valor do peso do volume de fluido deslocado pelo corpo</a:t>
            </a:r>
            <a:r>
              <a:rPr lang="pt-PT" dirty="0"/>
              <a:t>, isto é,</a:t>
            </a:r>
            <a:r>
              <a:rPr lang="en-US" dirty="0"/>
              <a:t> </a:t>
            </a:r>
          </a:p>
          <a:p>
            <a:pPr algn="ctr">
              <a:buClr>
                <a:srgbClr val="3366FF"/>
              </a:buClr>
            </a:pPr>
            <a:r>
              <a:rPr lang="pt-PT" sz="2400" b="1" i="1" dirty="0">
                <a:solidFill>
                  <a:srgbClr val="3366FF"/>
                </a:solidFill>
              </a:rPr>
              <a:t>I = P </a:t>
            </a:r>
            <a:r>
              <a:rPr lang="pt-PT" sz="2400" b="1" i="1" baseline="-25000" dirty="0">
                <a:solidFill>
                  <a:srgbClr val="3366FF"/>
                </a:solidFill>
              </a:rPr>
              <a:t>volume de fluido deslocado pelo corpo </a:t>
            </a:r>
            <a:endParaRPr lang="en-US" sz="2400" baseline="-25000" dirty="0">
              <a:solidFill>
                <a:srgbClr val="3366FF"/>
              </a:solidFill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20145768_CONT_F27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1700808"/>
            <a:ext cx="2888132" cy="2177381"/>
          </a:xfrm>
          <a:prstGeom prst="rect">
            <a:avLst/>
          </a:prstGeom>
        </p:spPr>
      </p:pic>
      <p:pic>
        <p:nvPicPr>
          <p:cNvPr id="7" name="Picture 6" descr="20145768_CONT_F27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4005533"/>
            <a:ext cx="2903173" cy="216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166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Princípio de Arquimedes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71600" y="1973739"/>
            <a:ext cx="69847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O </a:t>
            </a:r>
            <a:r>
              <a:rPr lang="pt-PT" b="1" dirty="0">
                <a:solidFill>
                  <a:srgbClr val="3366FF"/>
                </a:solidFill>
              </a:rPr>
              <a:t>P</a:t>
            </a:r>
            <a:r>
              <a:rPr lang="pt-PT" b="1" dirty="0" smtClean="0">
                <a:solidFill>
                  <a:srgbClr val="3366FF"/>
                </a:solidFill>
              </a:rPr>
              <a:t>rincípio</a:t>
            </a:r>
            <a:r>
              <a:rPr lang="pt-PT" dirty="0" smtClean="0"/>
              <a:t> </a:t>
            </a:r>
            <a:r>
              <a:rPr lang="pt-PT" dirty="0"/>
              <a:t>ou </a:t>
            </a:r>
            <a:r>
              <a:rPr lang="pt-PT" b="1" dirty="0">
                <a:solidFill>
                  <a:srgbClr val="3366FF"/>
                </a:solidFill>
              </a:rPr>
              <a:t>L</a:t>
            </a:r>
            <a:r>
              <a:rPr lang="pt-PT" b="1" dirty="0" smtClean="0">
                <a:solidFill>
                  <a:srgbClr val="3366FF"/>
                </a:solidFill>
              </a:rPr>
              <a:t>ei </a:t>
            </a:r>
            <a:r>
              <a:rPr lang="pt-PT" b="1" dirty="0">
                <a:solidFill>
                  <a:srgbClr val="3366FF"/>
                </a:solidFill>
              </a:rPr>
              <a:t>de Arquimedes</a:t>
            </a:r>
            <a:r>
              <a:rPr lang="pt-PT" dirty="0"/>
              <a:t> pode ser enunciado da seguinte forma:</a:t>
            </a:r>
            <a:endParaRPr lang="en-US" dirty="0"/>
          </a:p>
          <a:p>
            <a:r>
              <a:rPr lang="pt-PT" dirty="0"/>
              <a:t> </a:t>
            </a:r>
            <a:endParaRPr lang="en-US" dirty="0"/>
          </a:p>
          <a:p>
            <a:r>
              <a:rPr lang="pt-PT" dirty="0"/>
              <a:t>“Todo o corpo mergulhado total ou parcialmente num fluido fica sujeito a uma força vertical, dirigida de baixo para cima, cuja intensidade é igual ao valor do peso do volume de fluido deslocado pelo corpo</a:t>
            </a:r>
            <a:r>
              <a:rPr lang="pt-PT" dirty="0" smtClean="0"/>
              <a:t>”.</a:t>
            </a:r>
            <a:endParaRPr lang="en-US" dirty="0"/>
          </a:p>
          <a:p>
            <a:pPr marL="285750" indent="-285750">
              <a:buFontTx/>
              <a:buChar char="•"/>
            </a:pP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948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Princípio de Arquimedes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11560" y="5013176"/>
            <a:ext cx="799288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/>
              <a:t>O </a:t>
            </a:r>
            <a:r>
              <a:rPr lang="pt-PT" b="1" dirty="0">
                <a:solidFill>
                  <a:srgbClr val="3366FF"/>
                </a:solidFill>
              </a:rPr>
              <a:t>valor do peso aparente </a:t>
            </a:r>
            <a:r>
              <a:rPr lang="pt-PT" dirty="0"/>
              <a:t>do </a:t>
            </a:r>
            <a:r>
              <a:rPr lang="pt-PT" dirty="0" smtClean="0"/>
              <a:t>corpo dentro </a:t>
            </a:r>
            <a:r>
              <a:rPr lang="pt-PT" dirty="0"/>
              <a:t>do fluido é dado pela </a:t>
            </a:r>
            <a:r>
              <a:rPr lang="pt-PT" b="1" dirty="0">
                <a:solidFill>
                  <a:srgbClr val="3366FF"/>
                </a:solidFill>
              </a:rPr>
              <a:t>diferença entre o valor do peso do corpo e o valor da força de impulsão exercida no corpo</a:t>
            </a:r>
            <a:r>
              <a:rPr lang="pt-PT" dirty="0"/>
              <a:t>:</a:t>
            </a:r>
            <a:endParaRPr lang="en-US" dirty="0"/>
          </a:p>
          <a:p>
            <a:pPr algn="ctr"/>
            <a:r>
              <a:rPr lang="pt-PT" dirty="0"/>
              <a:t> </a:t>
            </a:r>
            <a:endParaRPr lang="en-US" dirty="0"/>
          </a:p>
          <a:p>
            <a:pPr algn="ctr"/>
            <a:r>
              <a:rPr lang="pt-PT" sz="2400" b="1" i="1" dirty="0" smtClean="0">
                <a:solidFill>
                  <a:srgbClr val="3366FF"/>
                </a:solidFill>
              </a:rPr>
              <a:t>P</a:t>
            </a:r>
            <a:r>
              <a:rPr lang="pt-PT" sz="2400" b="1" i="1" baseline="-25000" dirty="0" smtClean="0">
                <a:solidFill>
                  <a:srgbClr val="3366FF"/>
                </a:solidFill>
              </a:rPr>
              <a:t>a</a:t>
            </a:r>
            <a:r>
              <a:rPr lang="pt-PT" sz="2400" b="1" i="1" dirty="0" smtClean="0">
                <a:solidFill>
                  <a:srgbClr val="3366FF"/>
                </a:solidFill>
              </a:rPr>
              <a:t> = P - I</a:t>
            </a:r>
            <a:endParaRPr lang="en-US" sz="2400" b="1" dirty="0">
              <a:solidFill>
                <a:srgbClr val="3366FF"/>
              </a:solidFill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20145768_CONT_F27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3848" y="1556792"/>
            <a:ext cx="1840299" cy="3029297"/>
          </a:xfrm>
          <a:prstGeom prst="rect">
            <a:avLst/>
          </a:prstGeom>
        </p:spPr>
      </p:pic>
      <p:pic>
        <p:nvPicPr>
          <p:cNvPr id="4" name="Picture 3" descr="20145768_CONT_F275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0112" y="1561754"/>
            <a:ext cx="2839324" cy="31373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1560" y="2204864"/>
            <a:ext cx="21602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Devido à força de impulsão, o </a:t>
            </a:r>
            <a:r>
              <a:rPr lang="pt-PT" b="1" dirty="0">
                <a:solidFill>
                  <a:srgbClr val="3366FF"/>
                </a:solidFill>
              </a:rPr>
              <a:t>valor do peso dos corpos parece diminuir quando mergulhados num fluido</a:t>
            </a:r>
            <a:r>
              <a:rPr lang="pt-PT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401468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Princípio de Arquimedes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52120" y="2348880"/>
            <a:ext cx="2664296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/>
              <a:t>Se o </a:t>
            </a:r>
            <a:r>
              <a:rPr lang="pt-PT" b="1" dirty="0">
                <a:solidFill>
                  <a:srgbClr val="3366FF"/>
                </a:solidFill>
              </a:rPr>
              <a:t>valor do peso </a:t>
            </a:r>
            <a:r>
              <a:rPr lang="pt-PT" dirty="0"/>
              <a:t>do corpo, </a:t>
            </a:r>
            <a:r>
              <a:rPr lang="pt-PT" b="1" i="1" dirty="0">
                <a:solidFill>
                  <a:srgbClr val="3366FF"/>
                </a:solidFill>
              </a:rPr>
              <a:t>P</a:t>
            </a:r>
            <a:r>
              <a:rPr lang="pt-PT" dirty="0"/>
              <a:t>, for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que o </a:t>
            </a:r>
            <a:r>
              <a:rPr lang="pt-PT" b="1" dirty="0">
                <a:solidFill>
                  <a:srgbClr val="3366FF"/>
                </a:solidFill>
              </a:rPr>
              <a:t>valor da força de impulsão</a:t>
            </a:r>
            <a:r>
              <a:rPr lang="pt-PT" dirty="0"/>
              <a:t>, </a:t>
            </a:r>
            <a:r>
              <a:rPr lang="pt-PT" b="1" i="1" dirty="0">
                <a:solidFill>
                  <a:srgbClr val="3366FF"/>
                </a:solidFill>
              </a:rPr>
              <a:t>I</a:t>
            </a:r>
            <a:r>
              <a:rPr lang="pt-PT" dirty="0"/>
              <a:t>, isto é, </a:t>
            </a:r>
            <a:r>
              <a:rPr lang="pt-PT" dirty="0" smtClean="0"/>
              <a:t>quando </a:t>
            </a:r>
            <a:r>
              <a:rPr lang="pt-PT" b="1" i="1" dirty="0" smtClean="0">
                <a:solidFill>
                  <a:srgbClr val="3366FF"/>
                </a:solidFill>
              </a:rPr>
              <a:t>P &gt; I</a:t>
            </a:r>
            <a:r>
              <a:rPr lang="pt-PT" dirty="0"/>
              <a:t>, então, o </a:t>
            </a:r>
            <a:r>
              <a:rPr lang="pt-PT" b="1" dirty="0">
                <a:solidFill>
                  <a:srgbClr val="3366FF"/>
                </a:solidFill>
              </a:rPr>
              <a:t>corpo vai ao </a:t>
            </a:r>
            <a:r>
              <a:rPr lang="pt-PT" b="1" dirty="0" smtClean="0">
                <a:solidFill>
                  <a:srgbClr val="3366FF"/>
                </a:solidFill>
              </a:rPr>
              <a:t>fundo</a:t>
            </a:r>
            <a:r>
              <a:rPr lang="pt-PT" dirty="0" smtClean="0"/>
              <a:t>, </a:t>
            </a:r>
            <a:r>
              <a:rPr lang="pt-PT" dirty="0"/>
              <a:t>pois a </a:t>
            </a:r>
            <a:r>
              <a:rPr lang="pt-PT" b="1" dirty="0">
                <a:solidFill>
                  <a:srgbClr val="3366FF"/>
                </a:solidFill>
              </a:rPr>
              <a:t>resultante das </a:t>
            </a:r>
            <a:r>
              <a:rPr lang="pt-PT" b="1" dirty="0" smtClean="0">
                <a:solidFill>
                  <a:srgbClr val="3366FF"/>
                </a:solidFill>
              </a:rPr>
              <a:t>forças</a:t>
            </a:r>
            <a:r>
              <a:rPr lang="pt-PT" dirty="0" smtClean="0"/>
              <a:t> que </a:t>
            </a:r>
            <a:r>
              <a:rPr lang="pt-PT" dirty="0"/>
              <a:t>atuam no corpo tem </a:t>
            </a:r>
            <a:r>
              <a:rPr lang="pt-PT" b="1" dirty="0">
                <a:solidFill>
                  <a:srgbClr val="3366FF"/>
                </a:solidFill>
              </a:rPr>
              <a:t>sentido de cima para baixo</a:t>
            </a:r>
            <a:r>
              <a:rPr lang="pt-PT" dirty="0" smtClean="0"/>
              <a:t>.</a:t>
            </a: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20145768_CONT_F276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2420888"/>
            <a:ext cx="4939025" cy="373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348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624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Princípio de Arquimedes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20145768_CONT_F276A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2420888"/>
            <a:ext cx="4984044" cy="324644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652120" y="2348880"/>
            <a:ext cx="2664296" cy="274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pt-PT" dirty="0"/>
              <a:t>Se o </a:t>
            </a:r>
            <a:r>
              <a:rPr lang="pt-PT" b="1" dirty="0">
                <a:solidFill>
                  <a:srgbClr val="3366FF"/>
                </a:solidFill>
              </a:rPr>
              <a:t>valor do peso </a:t>
            </a:r>
            <a:r>
              <a:rPr lang="pt-PT" dirty="0"/>
              <a:t>do corpo, </a:t>
            </a:r>
            <a:r>
              <a:rPr lang="pt-PT" b="1" i="1" dirty="0">
                <a:solidFill>
                  <a:srgbClr val="3366FF"/>
                </a:solidFill>
              </a:rPr>
              <a:t>P</a:t>
            </a:r>
            <a:r>
              <a:rPr lang="pt-PT" dirty="0"/>
              <a:t>, for </a:t>
            </a:r>
            <a:r>
              <a:rPr lang="pt-PT" b="1" dirty="0" smtClean="0">
                <a:solidFill>
                  <a:srgbClr val="3366FF"/>
                </a:solidFill>
              </a:rPr>
              <a:t>igual</a:t>
            </a:r>
            <a:r>
              <a:rPr lang="pt-PT" dirty="0" smtClean="0">
                <a:solidFill>
                  <a:srgbClr val="3366FF"/>
                </a:solidFill>
              </a:rPr>
              <a:t> </a:t>
            </a:r>
            <a:r>
              <a:rPr lang="pt-PT" dirty="0" smtClean="0"/>
              <a:t>ao </a:t>
            </a:r>
            <a:r>
              <a:rPr lang="pt-PT" b="1" dirty="0">
                <a:solidFill>
                  <a:srgbClr val="3366FF"/>
                </a:solidFill>
              </a:rPr>
              <a:t>valor da força de impulsão</a:t>
            </a:r>
            <a:r>
              <a:rPr lang="pt-PT" dirty="0"/>
              <a:t>, </a:t>
            </a:r>
            <a:r>
              <a:rPr lang="pt-PT" b="1" i="1" dirty="0">
                <a:solidFill>
                  <a:srgbClr val="3366FF"/>
                </a:solidFill>
              </a:rPr>
              <a:t>I</a:t>
            </a:r>
            <a:r>
              <a:rPr lang="pt-PT" dirty="0"/>
              <a:t>, isto é, </a:t>
            </a:r>
            <a:r>
              <a:rPr lang="pt-PT" dirty="0" smtClean="0"/>
              <a:t>quando </a:t>
            </a:r>
            <a:r>
              <a:rPr lang="pt-PT" b="1" i="1" dirty="0" smtClean="0">
                <a:solidFill>
                  <a:srgbClr val="3366FF"/>
                </a:solidFill>
              </a:rPr>
              <a:t>P = I</a:t>
            </a:r>
            <a:r>
              <a:rPr lang="pt-PT" dirty="0"/>
              <a:t>, então, o </a:t>
            </a:r>
            <a:r>
              <a:rPr lang="pt-PT" b="1" dirty="0">
                <a:solidFill>
                  <a:srgbClr val="3366FF"/>
                </a:solidFill>
              </a:rPr>
              <a:t>corpo </a:t>
            </a:r>
            <a:r>
              <a:rPr lang="pt-PT" b="1" dirty="0" smtClean="0">
                <a:solidFill>
                  <a:srgbClr val="3366FF"/>
                </a:solidFill>
              </a:rPr>
              <a:t>encontra-se em equilíbrio</a:t>
            </a:r>
            <a:r>
              <a:rPr lang="pt-PT" dirty="0" smtClean="0"/>
              <a:t>, </a:t>
            </a:r>
            <a:r>
              <a:rPr lang="pt-PT" dirty="0"/>
              <a:t>pois a </a:t>
            </a:r>
            <a:r>
              <a:rPr lang="pt-PT" b="1" dirty="0">
                <a:solidFill>
                  <a:srgbClr val="3366FF"/>
                </a:solidFill>
              </a:rPr>
              <a:t>resultante das </a:t>
            </a:r>
            <a:r>
              <a:rPr lang="pt-PT" b="1" dirty="0" smtClean="0">
                <a:solidFill>
                  <a:srgbClr val="3366FF"/>
                </a:solidFill>
              </a:rPr>
              <a:t>forças</a:t>
            </a:r>
            <a:r>
              <a:rPr lang="pt-PT" dirty="0" smtClean="0"/>
              <a:t> é </a:t>
            </a:r>
            <a:r>
              <a:rPr lang="pt-PT" dirty="0"/>
              <a:t>atuam no corpo tem </a:t>
            </a:r>
            <a:r>
              <a:rPr lang="pt-PT" b="1" dirty="0" smtClean="0">
                <a:solidFill>
                  <a:srgbClr val="3366FF"/>
                </a:solidFill>
              </a:rPr>
              <a:t>nula</a:t>
            </a:r>
            <a:r>
              <a:rPr lang="pt-PT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07821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Princípio de Arquimedes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20145768_CONT_F277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7" y="1916832"/>
            <a:ext cx="4931288" cy="368883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652120" y="2348880"/>
            <a:ext cx="2664296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/>
              <a:t>Se o </a:t>
            </a:r>
            <a:r>
              <a:rPr lang="pt-PT" b="1" dirty="0">
                <a:solidFill>
                  <a:srgbClr val="3366FF"/>
                </a:solidFill>
              </a:rPr>
              <a:t>valor do peso </a:t>
            </a:r>
            <a:r>
              <a:rPr lang="pt-PT" dirty="0"/>
              <a:t>do corpo, </a:t>
            </a:r>
            <a:r>
              <a:rPr lang="pt-PT" b="1" i="1" dirty="0">
                <a:solidFill>
                  <a:srgbClr val="3366FF"/>
                </a:solidFill>
              </a:rPr>
              <a:t>P</a:t>
            </a:r>
            <a:r>
              <a:rPr lang="pt-PT" dirty="0"/>
              <a:t>, for </a:t>
            </a:r>
            <a:r>
              <a:rPr lang="pt-PT" b="1" dirty="0" smtClean="0">
                <a:solidFill>
                  <a:srgbClr val="3366FF"/>
                </a:solidFill>
              </a:rPr>
              <a:t>menor</a:t>
            </a:r>
            <a:r>
              <a:rPr lang="pt-PT" dirty="0" smtClean="0">
                <a:solidFill>
                  <a:srgbClr val="3366FF"/>
                </a:solidFill>
              </a:rPr>
              <a:t> </a:t>
            </a:r>
            <a:r>
              <a:rPr lang="pt-PT" dirty="0"/>
              <a:t>que o </a:t>
            </a:r>
            <a:r>
              <a:rPr lang="pt-PT" b="1" dirty="0">
                <a:solidFill>
                  <a:srgbClr val="3366FF"/>
                </a:solidFill>
              </a:rPr>
              <a:t>valor da força de impulsão</a:t>
            </a:r>
            <a:r>
              <a:rPr lang="pt-PT" dirty="0"/>
              <a:t>, </a:t>
            </a:r>
            <a:r>
              <a:rPr lang="pt-PT" b="1" i="1" dirty="0">
                <a:solidFill>
                  <a:srgbClr val="3366FF"/>
                </a:solidFill>
              </a:rPr>
              <a:t>I</a:t>
            </a:r>
            <a:r>
              <a:rPr lang="pt-PT" dirty="0"/>
              <a:t>, isto é, </a:t>
            </a:r>
            <a:r>
              <a:rPr lang="pt-PT" dirty="0" smtClean="0"/>
              <a:t>quando </a:t>
            </a:r>
            <a:r>
              <a:rPr lang="pt-PT" b="1" i="1" dirty="0" smtClean="0">
                <a:solidFill>
                  <a:srgbClr val="3366FF"/>
                </a:solidFill>
              </a:rPr>
              <a:t>P &lt; I</a:t>
            </a:r>
            <a:r>
              <a:rPr lang="pt-PT" dirty="0"/>
              <a:t>, então, o </a:t>
            </a:r>
            <a:r>
              <a:rPr lang="pt-PT" b="1" dirty="0">
                <a:solidFill>
                  <a:srgbClr val="3366FF"/>
                </a:solidFill>
              </a:rPr>
              <a:t>corpo </a:t>
            </a:r>
            <a:r>
              <a:rPr lang="pt-PT" b="1" dirty="0" smtClean="0">
                <a:solidFill>
                  <a:srgbClr val="3366FF"/>
                </a:solidFill>
              </a:rPr>
              <a:t>sobe para a superfície do fluido</a:t>
            </a:r>
            <a:r>
              <a:rPr lang="pt-PT" dirty="0" smtClean="0"/>
              <a:t>, </a:t>
            </a:r>
            <a:r>
              <a:rPr lang="pt-PT" dirty="0"/>
              <a:t>pois a </a:t>
            </a:r>
            <a:r>
              <a:rPr lang="pt-PT" b="1" dirty="0">
                <a:solidFill>
                  <a:srgbClr val="3366FF"/>
                </a:solidFill>
              </a:rPr>
              <a:t>resultante das </a:t>
            </a:r>
            <a:r>
              <a:rPr lang="pt-PT" b="1" dirty="0" smtClean="0">
                <a:solidFill>
                  <a:srgbClr val="3366FF"/>
                </a:solidFill>
              </a:rPr>
              <a:t>forças</a:t>
            </a:r>
            <a:r>
              <a:rPr lang="pt-PT" dirty="0" smtClean="0"/>
              <a:t> que </a:t>
            </a:r>
            <a:r>
              <a:rPr lang="pt-PT" dirty="0"/>
              <a:t>atuam no corpo tem </a:t>
            </a:r>
            <a:r>
              <a:rPr lang="pt-PT" b="1" dirty="0">
                <a:solidFill>
                  <a:srgbClr val="3366FF"/>
                </a:solidFill>
              </a:rPr>
              <a:t>sentido de </a:t>
            </a:r>
            <a:r>
              <a:rPr lang="pt-PT" b="1" dirty="0" smtClean="0">
                <a:solidFill>
                  <a:srgbClr val="3366FF"/>
                </a:solidFill>
              </a:rPr>
              <a:t>baixo </a:t>
            </a:r>
            <a:r>
              <a:rPr lang="pt-PT" b="1" dirty="0">
                <a:solidFill>
                  <a:srgbClr val="3366FF"/>
                </a:solidFill>
              </a:rPr>
              <a:t>para </a:t>
            </a:r>
            <a:r>
              <a:rPr lang="pt-PT" b="1" dirty="0" smtClean="0">
                <a:solidFill>
                  <a:srgbClr val="3366FF"/>
                </a:solidFill>
              </a:rPr>
              <a:t>cima</a:t>
            </a:r>
            <a:r>
              <a:rPr lang="pt-PT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07821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Fatores de que depende a força de impulsão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3528" y="1628800"/>
            <a:ext cx="8712968" cy="4233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pt-PT" dirty="0"/>
              <a:t>U</a:t>
            </a:r>
            <a:r>
              <a:rPr lang="pt-PT" dirty="0" smtClean="0"/>
              <a:t>m </a:t>
            </a:r>
            <a:r>
              <a:rPr lang="pt-PT" dirty="0"/>
              <a:t>corpo submerso, parcial ou totalmente, num fluido fica sujeito a uma </a:t>
            </a:r>
            <a:r>
              <a:rPr lang="pt-PT" b="1" dirty="0">
                <a:solidFill>
                  <a:srgbClr val="3366FF"/>
                </a:solidFill>
              </a:rPr>
              <a:t>força de impulsão </a:t>
            </a:r>
            <a:r>
              <a:rPr lang="pt-PT" dirty="0"/>
              <a:t>vertical com sentido de baixo para cima cujo valor é igual ao </a:t>
            </a:r>
            <a:r>
              <a:rPr lang="pt-PT" b="1" dirty="0">
                <a:solidFill>
                  <a:srgbClr val="3366FF"/>
                </a:solidFill>
              </a:rPr>
              <a:t>valor peso do volume de fluido deslocado</a:t>
            </a:r>
            <a:r>
              <a:rPr lang="pt-PT" dirty="0"/>
              <a:t> pelo </a:t>
            </a:r>
            <a:r>
              <a:rPr lang="pt-PT" dirty="0" smtClean="0"/>
              <a:t>corpo</a:t>
            </a:r>
            <a:r>
              <a:rPr lang="en-US" dirty="0" smtClean="0"/>
              <a:t>:</a:t>
            </a:r>
          </a:p>
          <a:p>
            <a:pPr algn="ctr">
              <a:lnSpc>
                <a:spcPct val="130000"/>
              </a:lnSpc>
            </a:pPr>
            <a:r>
              <a:rPr lang="pt-PT" b="1" i="1" dirty="0" smtClean="0">
                <a:solidFill>
                  <a:srgbClr val="3366FF"/>
                </a:solidFill>
              </a:rPr>
              <a:t>I </a:t>
            </a:r>
            <a:r>
              <a:rPr lang="pt-PT" b="1" dirty="0" smtClean="0">
                <a:solidFill>
                  <a:srgbClr val="3366FF"/>
                </a:solidFill>
              </a:rPr>
              <a:t>=</a:t>
            </a:r>
            <a:r>
              <a:rPr lang="pt-PT" b="1" i="1" dirty="0" smtClean="0">
                <a:solidFill>
                  <a:srgbClr val="3366FF"/>
                </a:solidFill>
              </a:rPr>
              <a:t> P </a:t>
            </a:r>
            <a:r>
              <a:rPr lang="pt-PT" b="1" baseline="-25000" dirty="0" smtClean="0">
                <a:solidFill>
                  <a:srgbClr val="3366FF"/>
                </a:solidFill>
              </a:rPr>
              <a:t>volume </a:t>
            </a:r>
            <a:r>
              <a:rPr lang="pt-PT" b="1" baseline="-25000" dirty="0">
                <a:solidFill>
                  <a:srgbClr val="3366FF"/>
                </a:solidFill>
              </a:rPr>
              <a:t>de fluido deslocado pelo corpo </a:t>
            </a:r>
            <a:endParaRPr lang="en-US" baseline="-25000" dirty="0">
              <a:solidFill>
                <a:srgbClr val="3366FF"/>
              </a:solidFill>
            </a:endParaRPr>
          </a:p>
          <a:p>
            <a:pPr>
              <a:lnSpc>
                <a:spcPct val="130000"/>
              </a:lnSpc>
            </a:pPr>
            <a:r>
              <a:rPr lang="pt-PT" dirty="0" smtClean="0"/>
              <a:t>Como:</a:t>
            </a:r>
            <a:endParaRPr lang="en-US" b="1" i="1" dirty="0"/>
          </a:p>
          <a:p>
            <a:pPr algn="ctr">
              <a:lnSpc>
                <a:spcPct val="130000"/>
              </a:lnSpc>
            </a:pPr>
            <a:r>
              <a:rPr lang="pt-PT" b="1" i="1" dirty="0" smtClean="0">
                <a:solidFill>
                  <a:srgbClr val="3366FF"/>
                </a:solidFill>
              </a:rPr>
              <a:t>P </a:t>
            </a:r>
            <a:r>
              <a:rPr lang="pt-PT" b="1" baseline="-25000" dirty="0" smtClean="0">
                <a:solidFill>
                  <a:srgbClr val="3366FF"/>
                </a:solidFill>
              </a:rPr>
              <a:t>fluido </a:t>
            </a:r>
            <a:r>
              <a:rPr lang="pt-PT" b="1" baseline="-25000" dirty="0">
                <a:solidFill>
                  <a:srgbClr val="3366FF"/>
                </a:solidFill>
              </a:rPr>
              <a:t>deslocado pelo </a:t>
            </a:r>
            <a:r>
              <a:rPr lang="pt-PT" b="1" baseline="-25000" dirty="0" smtClean="0">
                <a:solidFill>
                  <a:srgbClr val="3366FF"/>
                </a:solidFill>
              </a:rPr>
              <a:t>corpo </a:t>
            </a:r>
            <a:r>
              <a:rPr lang="pt-PT" b="1" dirty="0" smtClean="0">
                <a:solidFill>
                  <a:srgbClr val="3366FF"/>
                </a:solidFill>
              </a:rPr>
              <a:t>=</a:t>
            </a:r>
            <a:r>
              <a:rPr lang="pt-PT" b="1" i="1" dirty="0" smtClean="0">
                <a:solidFill>
                  <a:srgbClr val="3366FF"/>
                </a:solidFill>
              </a:rPr>
              <a:t> m </a:t>
            </a:r>
            <a:r>
              <a:rPr lang="pt-PT" b="1" baseline="-25000" dirty="0" smtClean="0">
                <a:solidFill>
                  <a:srgbClr val="3366FF"/>
                </a:solidFill>
              </a:rPr>
              <a:t>fluido </a:t>
            </a:r>
            <a:r>
              <a:rPr lang="pt-PT" b="1" baseline="-25000" dirty="0">
                <a:solidFill>
                  <a:srgbClr val="3366FF"/>
                </a:solidFill>
              </a:rPr>
              <a:t>deslocado pelo corpo</a:t>
            </a:r>
            <a:r>
              <a:rPr lang="pt-PT" b="1" i="1" baseline="-25000" dirty="0">
                <a:solidFill>
                  <a:srgbClr val="3366FF"/>
                </a:solidFill>
              </a:rPr>
              <a:t> </a:t>
            </a:r>
            <a:r>
              <a:rPr lang="pt-PT" b="1" dirty="0" smtClean="0">
                <a:solidFill>
                  <a:srgbClr val="3366FF"/>
                </a:solidFill>
              </a:rPr>
              <a:t>×</a:t>
            </a:r>
            <a:r>
              <a:rPr lang="pt-PT" b="1" i="1" dirty="0" smtClean="0">
                <a:solidFill>
                  <a:srgbClr val="3366FF"/>
                </a:solidFill>
              </a:rPr>
              <a:t> g</a:t>
            </a:r>
            <a:endParaRPr lang="en-US" dirty="0">
              <a:solidFill>
                <a:srgbClr val="3366FF"/>
              </a:solidFill>
            </a:endParaRPr>
          </a:p>
          <a:p>
            <a:pPr>
              <a:lnSpc>
                <a:spcPct val="130000"/>
              </a:lnSpc>
            </a:pPr>
            <a:r>
              <a:rPr lang="en-US" dirty="0" smtClean="0"/>
              <a:t>e</a:t>
            </a:r>
            <a:r>
              <a:rPr lang="pt-PT" dirty="0" err="1" smtClean="0"/>
              <a:t>ntão</a:t>
            </a:r>
            <a:r>
              <a:rPr lang="pt-PT" dirty="0" smtClean="0"/>
              <a:t>,</a:t>
            </a:r>
            <a:endParaRPr lang="en-US" dirty="0"/>
          </a:p>
          <a:p>
            <a:pPr algn="ctr">
              <a:lnSpc>
                <a:spcPct val="130000"/>
              </a:lnSpc>
            </a:pPr>
            <a:r>
              <a:rPr lang="pt-PT" b="1" i="1" dirty="0" smtClean="0">
                <a:solidFill>
                  <a:srgbClr val="3366FF"/>
                </a:solidFill>
              </a:rPr>
              <a:t>I = m </a:t>
            </a:r>
            <a:r>
              <a:rPr lang="pt-PT" b="1" baseline="-25000" dirty="0" smtClean="0">
                <a:solidFill>
                  <a:srgbClr val="3366FF"/>
                </a:solidFill>
              </a:rPr>
              <a:t>fluido </a:t>
            </a:r>
            <a:r>
              <a:rPr lang="pt-PT" b="1" baseline="-25000" dirty="0">
                <a:solidFill>
                  <a:srgbClr val="3366FF"/>
                </a:solidFill>
              </a:rPr>
              <a:t>deslocado pelo corpo</a:t>
            </a:r>
            <a:r>
              <a:rPr lang="pt-PT" b="1" i="1" dirty="0">
                <a:solidFill>
                  <a:srgbClr val="3366FF"/>
                </a:solidFill>
              </a:rPr>
              <a:t> </a:t>
            </a:r>
            <a:r>
              <a:rPr lang="pt-PT" b="1" dirty="0" smtClean="0">
                <a:solidFill>
                  <a:srgbClr val="3366FF"/>
                </a:solidFill>
              </a:rPr>
              <a:t>× </a:t>
            </a:r>
            <a:r>
              <a:rPr lang="pt-PT" b="1" i="1" dirty="0" smtClean="0">
                <a:solidFill>
                  <a:srgbClr val="3366FF"/>
                </a:solidFill>
              </a:rPr>
              <a:t>g</a:t>
            </a:r>
            <a:endParaRPr lang="en-US" dirty="0">
              <a:solidFill>
                <a:srgbClr val="3366FF"/>
              </a:solidFill>
            </a:endParaRPr>
          </a:p>
          <a:p>
            <a:pPr>
              <a:lnSpc>
                <a:spcPct val="130000"/>
              </a:lnSpc>
            </a:pPr>
            <a:r>
              <a:rPr lang="pt-PT" dirty="0"/>
              <a:t>Por outro </a:t>
            </a:r>
            <a:r>
              <a:rPr lang="pt-PT" dirty="0" smtClean="0"/>
              <a:t>lado, como:</a:t>
            </a:r>
            <a:endParaRPr lang="en-US" dirty="0"/>
          </a:p>
          <a:p>
            <a:pPr algn="ctr">
              <a:lnSpc>
                <a:spcPct val="130000"/>
              </a:lnSpc>
            </a:pPr>
            <a:r>
              <a:rPr lang="en-US" b="1" i="1" dirty="0" smtClean="0">
                <a:solidFill>
                  <a:srgbClr val="3366FF"/>
                </a:solidFill>
              </a:rPr>
              <a:t>m</a:t>
            </a:r>
            <a:r>
              <a:rPr lang="pt-PT" b="1" i="1" dirty="0" smtClean="0">
                <a:solidFill>
                  <a:srgbClr val="3366FF"/>
                </a:solidFill>
              </a:rPr>
              <a:t> </a:t>
            </a:r>
            <a:r>
              <a:rPr lang="pt-PT" b="1" baseline="-25000" dirty="0">
                <a:solidFill>
                  <a:srgbClr val="3366FF"/>
                </a:solidFill>
              </a:rPr>
              <a:t>fluido deslocado pelo corpo</a:t>
            </a:r>
            <a:r>
              <a:rPr lang="pt-PT" b="1" i="1" baseline="-25000" dirty="0">
                <a:solidFill>
                  <a:srgbClr val="3366FF"/>
                </a:solidFill>
              </a:rPr>
              <a:t> </a:t>
            </a:r>
            <a:r>
              <a:rPr lang="pt-PT" b="1" i="1" dirty="0" smtClean="0">
                <a:solidFill>
                  <a:srgbClr val="3366FF"/>
                </a:solidFill>
              </a:rPr>
              <a:t>= ρ </a:t>
            </a:r>
            <a:r>
              <a:rPr lang="pt-PT" b="1" baseline="-25000" dirty="0" smtClean="0">
                <a:solidFill>
                  <a:srgbClr val="3366FF"/>
                </a:solidFill>
              </a:rPr>
              <a:t>fluido</a:t>
            </a:r>
            <a:r>
              <a:rPr lang="pt-PT" b="1" i="1" dirty="0" smtClean="0">
                <a:solidFill>
                  <a:srgbClr val="3366FF"/>
                </a:solidFill>
              </a:rPr>
              <a:t> </a:t>
            </a:r>
            <a:r>
              <a:rPr lang="pt-PT" b="1" dirty="0" smtClean="0">
                <a:solidFill>
                  <a:srgbClr val="3366FF"/>
                </a:solidFill>
              </a:rPr>
              <a:t>× </a:t>
            </a:r>
            <a:r>
              <a:rPr lang="pt-PT" b="1" i="1" dirty="0" smtClean="0">
                <a:solidFill>
                  <a:srgbClr val="3366FF"/>
                </a:solidFill>
              </a:rPr>
              <a:t>V </a:t>
            </a:r>
            <a:r>
              <a:rPr lang="pt-PT" b="1" baseline="-25000" dirty="0">
                <a:solidFill>
                  <a:srgbClr val="3366FF"/>
                </a:solidFill>
              </a:rPr>
              <a:t>fluido deslocado pelo corpo </a:t>
            </a:r>
            <a:endParaRPr lang="en-US" dirty="0">
              <a:solidFill>
                <a:srgbClr val="3366FF"/>
              </a:solidFill>
            </a:endParaRPr>
          </a:p>
          <a:p>
            <a:pPr>
              <a:lnSpc>
                <a:spcPct val="130000"/>
              </a:lnSpc>
            </a:pPr>
            <a:r>
              <a:rPr lang="pt-PT" dirty="0" smtClean="0"/>
              <a:t>então,</a:t>
            </a:r>
          </a:p>
          <a:p>
            <a:pPr algn="ctr">
              <a:lnSpc>
                <a:spcPct val="130000"/>
              </a:lnSpc>
            </a:pPr>
            <a:r>
              <a:rPr lang="pt-PT" b="1" i="1" dirty="0" smtClean="0">
                <a:solidFill>
                  <a:srgbClr val="3366FF"/>
                </a:solidFill>
              </a:rPr>
              <a:t>I = ρ </a:t>
            </a:r>
            <a:r>
              <a:rPr lang="pt-PT" b="1" baseline="-25000" dirty="0" smtClean="0">
                <a:solidFill>
                  <a:srgbClr val="3366FF"/>
                </a:solidFill>
              </a:rPr>
              <a:t>fluido</a:t>
            </a:r>
            <a:r>
              <a:rPr lang="pt-PT" b="1" i="1" dirty="0" smtClean="0">
                <a:solidFill>
                  <a:srgbClr val="3366FF"/>
                </a:solidFill>
              </a:rPr>
              <a:t> </a:t>
            </a:r>
            <a:r>
              <a:rPr lang="pt-PT" b="1" dirty="0" smtClean="0">
                <a:solidFill>
                  <a:srgbClr val="3366FF"/>
                </a:solidFill>
              </a:rPr>
              <a:t>×</a:t>
            </a:r>
            <a:r>
              <a:rPr lang="pt-PT" b="1" i="1" dirty="0" smtClean="0">
                <a:solidFill>
                  <a:srgbClr val="3366FF"/>
                </a:solidFill>
              </a:rPr>
              <a:t> </a:t>
            </a:r>
            <a:r>
              <a:rPr lang="pt-PT" b="1" i="1" dirty="0" smtClean="0">
                <a:solidFill>
                  <a:srgbClr val="3366FF"/>
                </a:solidFill>
              </a:rPr>
              <a:t>V </a:t>
            </a:r>
            <a:r>
              <a:rPr lang="pt-PT" b="1" baseline="-25000" dirty="0">
                <a:solidFill>
                  <a:srgbClr val="3366FF"/>
                </a:solidFill>
              </a:rPr>
              <a:t>fluido deslocado pelo corpo </a:t>
            </a:r>
            <a:r>
              <a:rPr lang="pt-PT" b="1" dirty="0" smtClean="0">
                <a:solidFill>
                  <a:srgbClr val="3366FF"/>
                </a:solidFill>
              </a:rPr>
              <a:t>×</a:t>
            </a:r>
            <a:r>
              <a:rPr lang="pt-PT" b="1" i="1" dirty="0" smtClean="0">
                <a:solidFill>
                  <a:srgbClr val="3366FF"/>
                </a:solidFill>
              </a:rPr>
              <a:t> </a:t>
            </a:r>
            <a:r>
              <a:rPr lang="pt-PT" b="1" i="1" dirty="0" smtClean="0">
                <a:solidFill>
                  <a:srgbClr val="3366FF"/>
                </a:solidFill>
              </a:rPr>
              <a:t>g</a:t>
            </a:r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094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Fatores de que depende a força de impulsão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19672" y="2060848"/>
            <a:ext cx="5832648" cy="3393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 smtClean="0"/>
              <a:t>Por </a:t>
            </a:r>
            <a:r>
              <a:rPr lang="pt-PT" dirty="0"/>
              <a:t>análise desta última </a:t>
            </a:r>
            <a:r>
              <a:rPr lang="pt-PT" dirty="0" smtClean="0"/>
              <a:t>expressão:</a:t>
            </a:r>
          </a:p>
          <a:p>
            <a:pPr>
              <a:lnSpc>
                <a:spcPct val="150000"/>
              </a:lnSpc>
            </a:pPr>
            <a:endParaRPr lang="pt-PT" dirty="0" smtClean="0"/>
          </a:p>
          <a:p>
            <a:pPr algn="ctr">
              <a:lnSpc>
                <a:spcPct val="150000"/>
              </a:lnSpc>
            </a:pPr>
            <a:r>
              <a:rPr lang="pt-PT" b="1" i="1" dirty="0">
                <a:solidFill>
                  <a:srgbClr val="3366FF"/>
                </a:solidFill>
              </a:rPr>
              <a:t>I = ρ </a:t>
            </a:r>
            <a:r>
              <a:rPr lang="pt-PT" b="1" baseline="-25000" dirty="0">
                <a:solidFill>
                  <a:srgbClr val="3366FF"/>
                </a:solidFill>
              </a:rPr>
              <a:t>fluido</a:t>
            </a:r>
            <a:r>
              <a:rPr lang="pt-PT" b="1" i="1" dirty="0">
                <a:solidFill>
                  <a:srgbClr val="3366FF"/>
                </a:solidFill>
              </a:rPr>
              <a:t> </a:t>
            </a:r>
            <a:r>
              <a:rPr lang="pt-PT" b="1" dirty="0" smtClean="0">
                <a:solidFill>
                  <a:srgbClr val="3366FF"/>
                </a:solidFill>
              </a:rPr>
              <a:t>×</a:t>
            </a:r>
            <a:r>
              <a:rPr lang="pt-PT" b="1" i="1" dirty="0" smtClean="0">
                <a:solidFill>
                  <a:srgbClr val="3366FF"/>
                </a:solidFill>
              </a:rPr>
              <a:t> </a:t>
            </a:r>
            <a:r>
              <a:rPr lang="pt-PT" b="1" i="1" dirty="0">
                <a:solidFill>
                  <a:srgbClr val="3366FF"/>
                </a:solidFill>
              </a:rPr>
              <a:t>V </a:t>
            </a:r>
            <a:r>
              <a:rPr lang="pt-PT" b="1" baseline="-25000" dirty="0">
                <a:solidFill>
                  <a:srgbClr val="3366FF"/>
                </a:solidFill>
              </a:rPr>
              <a:t>fluido deslocado pelo corpo </a:t>
            </a:r>
            <a:r>
              <a:rPr lang="pt-PT" b="1" dirty="0" smtClean="0">
                <a:solidFill>
                  <a:srgbClr val="3366FF"/>
                </a:solidFill>
              </a:rPr>
              <a:t>× </a:t>
            </a:r>
            <a:r>
              <a:rPr lang="pt-PT" b="1" i="1" dirty="0" smtClean="0">
                <a:solidFill>
                  <a:srgbClr val="3366FF"/>
                </a:solidFill>
              </a:rPr>
              <a:t>g</a:t>
            </a:r>
            <a:endParaRPr lang="en-US" i="1" dirty="0">
              <a:solidFill>
                <a:srgbClr val="3366FF"/>
              </a:solidFill>
            </a:endParaRPr>
          </a:p>
          <a:p>
            <a:pPr>
              <a:lnSpc>
                <a:spcPct val="150000"/>
              </a:lnSpc>
            </a:pPr>
            <a:endParaRPr lang="pt-PT" dirty="0"/>
          </a:p>
          <a:p>
            <a:pPr>
              <a:lnSpc>
                <a:spcPct val="150000"/>
              </a:lnSpc>
            </a:pPr>
            <a:r>
              <a:rPr lang="pt-PT" dirty="0" smtClean="0"/>
              <a:t>podes </a:t>
            </a:r>
            <a:r>
              <a:rPr lang="pt-PT" dirty="0"/>
              <a:t>concluir </a:t>
            </a:r>
            <a:r>
              <a:rPr lang="pt-PT" dirty="0" smtClean="0"/>
              <a:t>que a </a:t>
            </a:r>
            <a:r>
              <a:rPr lang="pt-PT" b="1" dirty="0">
                <a:solidFill>
                  <a:srgbClr val="3366FF"/>
                </a:solidFill>
              </a:rPr>
              <a:t>força de impulsão</a:t>
            </a:r>
            <a:r>
              <a:rPr lang="pt-PT" dirty="0"/>
              <a:t>, </a:t>
            </a:r>
            <a:r>
              <a:rPr lang="pt-PT" b="1" dirty="0">
                <a:solidFill>
                  <a:srgbClr val="3366FF"/>
                </a:solidFill>
              </a:rPr>
              <a:t>depende</a:t>
            </a:r>
            <a:r>
              <a:rPr lang="pt-PT" dirty="0" smtClean="0"/>
              <a:t>:</a:t>
            </a:r>
            <a:endParaRPr lang="en-US" dirty="0"/>
          </a:p>
          <a:p>
            <a:pPr marL="285750" lvl="0" indent="-285750">
              <a:lnSpc>
                <a:spcPct val="150000"/>
              </a:lnSpc>
              <a:buClr>
                <a:srgbClr val="0000FF"/>
              </a:buClr>
              <a:buFont typeface="Arial"/>
              <a:buChar char="•"/>
            </a:pPr>
            <a:r>
              <a:rPr lang="pt-PT" dirty="0"/>
              <a:t>da</a:t>
            </a:r>
            <a:r>
              <a:rPr lang="pt-PT" b="1" dirty="0"/>
              <a:t> </a:t>
            </a:r>
            <a:r>
              <a:rPr lang="pt-PT" b="1" dirty="0">
                <a:solidFill>
                  <a:srgbClr val="3366FF"/>
                </a:solidFill>
              </a:rPr>
              <a:t>massa volúmica do fluido</a:t>
            </a:r>
            <a:r>
              <a:rPr lang="pt-PT" dirty="0"/>
              <a:t>;</a:t>
            </a:r>
            <a:endParaRPr lang="en-US" dirty="0"/>
          </a:p>
          <a:p>
            <a:pPr marL="285750" lvl="0" indent="-285750">
              <a:lnSpc>
                <a:spcPct val="150000"/>
              </a:lnSpc>
              <a:buClr>
                <a:srgbClr val="0000FF"/>
              </a:buClr>
              <a:buFont typeface="Arial"/>
              <a:buChar char="•"/>
            </a:pPr>
            <a:r>
              <a:rPr lang="pt-PT" dirty="0"/>
              <a:t>do </a:t>
            </a:r>
            <a:r>
              <a:rPr lang="pt-PT" b="1" dirty="0">
                <a:solidFill>
                  <a:srgbClr val="3366FF"/>
                </a:solidFill>
              </a:rPr>
              <a:t>volume do fluido que é deslocado pelo corpo</a:t>
            </a:r>
            <a:r>
              <a:rPr lang="pt-PT" dirty="0"/>
              <a:t>.</a:t>
            </a: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51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Fatores de que depende a força de impulsão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99592" y="1663640"/>
            <a:ext cx="74888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b="1" dirty="0" smtClean="0">
                <a:solidFill>
                  <a:srgbClr val="3366FF"/>
                </a:solidFill>
              </a:rPr>
              <a:t># Massa </a:t>
            </a:r>
            <a:r>
              <a:rPr lang="pt-PT" b="1" dirty="0">
                <a:solidFill>
                  <a:srgbClr val="3366FF"/>
                </a:solidFill>
              </a:rPr>
              <a:t>volúmica do fluido</a:t>
            </a:r>
            <a:endParaRPr lang="en-US" dirty="0">
              <a:solidFill>
                <a:srgbClr val="3366FF"/>
              </a:solidFill>
            </a:endParaRPr>
          </a:p>
          <a:p>
            <a:endParaRPr lang="pt-PT" dirty="0" smtClean="0"/>
          </a:p>
          <a:p>
            <a:r>
              <a:rPr lang="pt-PT" dirty="0" smtClean="0"/>
              <a:t>Para </a:t>
            </a:r>
            <a:r>
              <a:rPr lang="pt-PT" dirty="0"/>
              <a:t>o mesmo volume de fluido deslocado pelo corpo, quanto </a:t>
            </a:r>
            <a:r>
              <a:rPr lang="pt-PT" b="1" dirty="0">
                <a:solidFill>
                  <a:srgbClr val="3366FF"/>
                </a:solidFill>
              </a:rPr>
              <a:t>maior for a massa volúmica </a:t>
            </a:r>
            <a:r>
              <a:rPr lang="pt-PT" dirty="0"/>
              <a:t>do </a:t>
            </a:r>
            <a:r>
              <a:rPr lang="pt-PT" dirty="0" smtClean="0"/>
              <a:t>fluido onde o corpo está parcial ou totalmente submerso, </a:t>
            </a:r>
            <a:r>
              <a:rPr lang="pt-PT" b="1" dirty="0">
                <a:solidFill>
                  <a:srgbClr val="3366FF"/>
                </a:solidFill>
              </a:rPr>
              <a:t>maior é o valor da força de impulsão</a:t>
            </a:r>
            <a:r>
              <a:rPr lang="pt-PT" dirty="0"/>
              <a:t> a que </a:t>
            </a:r>
            <a:r>
              <a:rPr lang="pt-PT" dirty="0" smtClean="0"/>
              <a:t>o mesmo </a:t>
            </a:r>
            <a:r>
              <a:rPr lang="pt-PT" dirty="0"/>
              <a:t>está sujeito</a:t>
            </a:r>
            <a:r>
              <a:rPr lang="pt-PT" dirty="0" smtClean="0"/>
              <a:t>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20145768_CONT_F27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3356992"/>
            <a:ext cx="2234157" cy="2780928"/>
          </a:xfrm>
          <a:prstGeom prst="rect">
            <a:avLst/>
          </a:prstGeom>
        </p:spPr>
      </p:pic>
      <p:pic>
        <p:nvPicPr>
          <p:cNvPr id="5" name="Picture 4" descr="20145768_CONT_F27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61779" y="3362424"/>
            <a:ext cx="2234157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825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Fatores de que depende a força de impulsão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20145768_CONT_F28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0381" y="3140968"/>
            <a:ext cx="2113547" cy="2808312"/>
          </a:xfrm>
          <a:prstGeom prst="rect">
            <a:avLst/>
          </a:prstGeom>
        </p:spPr>
      </p:pic>
      <p:pic>
        <p:nvPicPr>
          <p:cNvPr id="4" name="Picture 3" descr="20145768_CONT_F28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8733" y="3168352"/>
            <a:ext cx="2113547" cy="280831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99592" y="1663640"/>
            <a:ext cx="74888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b="1" dirty="0">
                <a:solidFill>
                  <a:srgbClr val="3366FF"/>
                </a:solidFill>
              </a:rPr>
              <a:t>Volume do fluido que é deslocado pelo corpo </a:t>
            </a:r>
            <a:endParaRPr lang="en-US" b="1" dirty="0">
              <a:solidFill>
                <a:srgbClr val="3366FF"/>
              </a:solidFill>
            </a:endParaRPr>
          </a:p>
          <a:p>
            <a:endParaRPr lang="pt-PT" dirty="0"/>
          </a:p>
          <a:p>
            <a:r>
              <a:rPr lang="pt-PT" dirty="0"/>
              <a:t>Para a mesma massa volúmica do fluido, quanto </a:t>
            </a:r>
            <a:r>
              <a:rPr lang="pt-PT" b="1" dirty="0">
                <a:solidFill>
                  <a:srgbClr val="3366FF"/>
                </a:solidFill>
              </a:rPr>
              <a:t>maior for o volume de fluido que um corpo desloca</a:t>
            </a:r>
            <a:r>
              <a:rPr lang="pt-PT" dirty="0"/>
              <a:t>, volume do corpo que se encontra efetivamente imerso no fluido, </a:t>
            </a:r>
            <a:r>
              <a:rPr lang="pt-PT" b="1" dirty="0">
                <a:solidFill>
                  <a:srgbClr val="3366FF"/>
                </a:solidFill>
              </a:rPr>
              <a:t>maior é o valor da força de impulsão</a:t>
            </a:r>
            <a:r>
              <a:rPr lang="pt-PT" dirty="0"/>
              <a:t> a que mesmo está sujeito.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31789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196752"/>
            <a:ext cx="8208912" cy="4968552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620688"/>
            <a:ext cx="4752528" cy="57606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Síntese de conteúdos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9552" y="1284605"/>
            <a:ext cx="8136904" cy="4736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Um </a:t>
            </a:r>
            <a:r>
              <a:rPr lang="pt-PT" b="1" dirty="0">
                <a:solidFill>
                  <a:srgbClr val="3366FF"/>
                </a:solidFill>
              </a:rPr>
              <a:t>fluido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é um </a:t>
            </a:r>
            <a:r>
              <a:rPr lang="pt-PT" b="1" dirty="0">
                <a:solidFill>
                  <a:srgbClr val="3366FF"/>
                </a:solidFill>
              </a:rPr>
              <a:t>material que flui</a:t>
            </a:r>
            <a:r>
              <a:rPr lang="pt-PT" dirty="0"/>
              <a:t>, podendo ser um </a:t>
            </a:r>
            <a:r>
              <a:rPr lang="pt-PT" b="1" dirty="0">
                <a:solidFill>
                  <a:srgbClr val="3366FF"/>
                </a:solidFill>
              </a:rPr>
              <a:t>líquido ou um gás</a:t>
            </a:r>
            <a:r>
              <a:rPr lang="pt-PT" dirty="0" smtClean="0"/>
              <a:t>.</a:t>
            </a:r>
            <a:endParaRPr lang="pt-PT" b="1" dirty="0" smtClean="0"/>
          </a:p>
          <a:p>
            <a:pPr marL="285750" indent="-285750">
              <a:lnSpc>
                <a:spcPct val="120000"/>
              </a:lnSpc>
              <a:buClr>
                <a:srgbClr val="3366FF"/>
              </a:buClr>
              <a:buFont typeface="Arial"/>
              <a:buChar char="•"/>
            </a:pPr>
            <a:r>
              <a:rPr lang="pt-PT" b="1" dirty="0" smtClean="0">
                <a:solidFill>
                  <a:srgbClr val="3366FF"/>
                </a:solidFill>
              </a:rPr>
              <a:t>Princípio</a:t>
            </a:r>
            <a:r>
              <a:rPr lang="pt-PT" dirty="0" smtClean="0">
                <a:solidFill>
                  <a:srgbClr val="3366FF"/>
                </a:solidFill>
              </a:rPr>
              <a:t> </a:t>
            </a:r>
            <a:r>
              <a:rPr lang="pt-PT" dirty="0">
                <a:solidFill>
                  <a:srgbClr val="3366FF"/>
                </a:solidFill>
              </a:rPr>
              <a:t>ou </a:t>
            </a:r>
            <a:r>
              <a:rPr lang="pt-PT" b="1" dirty="0">
                <a:solidFill>
                  <a:srgbClr val="3366FF"/>
                </a:solidFill>
              </a:rPr>
              <a:t>lei de Arquimedes</a:t>
            </a:r>
            <a:endParaRPr lang="en-US" dirty="0">
              <a:solidFill>
                <a:srgbClr val="3366FF"/>
              </a:solidFill>
            </a:endParaRPr>
          </a:p>
          <a:p>
            <a:pPr lvl="1">
              <a:lnSpc>
                <a:spcPct val="120000"/>
              </a:lnSpc>
              <a:buClr>
                <a:srgbClr val="3366FF"/>
              </a:buClr>
            </a:pPr>
            <a:r>
              <a:rPr lang="pt-PT" dirty="0" smtClean="0"/>
              <a:t>“</a:t>
            </a:r>
            <a:r>
              <a:rPr lang="pt-PT" dirty="0"/>
              <a:t>Todo o corpo mergulhado total ou parcialmente num fluido fica sujeito a uma força vertical, dirigida de baixo para cima, cuja intensidade é igual ao valor do peso do volume de fluido deslocado pelo corpo</a:t>
            </a:r>
            <a:r>
              <a:rPr lang="pt-PT" dirty="0" smtClean="0"/>
              <a:t>”</a:t>
            </a:r>
            <a:endParaRPr lang="en-US" dirty="0" smtClean="0"/>
          </a:p>
          <a:p>
            <a:pPr marL="285750" indent="-285750">
              <a:lnSpc>
                <a:spcPct val="12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O </a:t>
            </a:r>
            <a:r>
              <a:rPr lang="pt-PT" b="1" dirty="0" smtClean="0">
                <a:solidFill>
                  <a:srgbClr val="3366FF"/>
                </a:solidFill>
              </a:rPr>
              <a:t>valor </a:t>
            </a:r>
            <a:r>
              <a:rPr lang="pt-PT" b="1" dirty="0">
                <a:solidFill>
                  <a:srgbClr val="3366FF"/>
                </a:solidFill>
              </a:rPr>
              <a:t>da força de impulsão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pode ser calculado pela expressão</a:t>
            </a:r>
            <a:r>
              <a:rPr lang="pt-PT" dirty="0" smtClean="0"/>
              <a:t>:</a:t>
            </a:r>
            <a:endParaRPr lang="en-US" dirty="0"/>
          </a:p>
          <a:p>
            <a:pPr algn="ctr">
              <a:lnSpc>
                <a:spcPct val="120000"/>
              </a:lnSpc>
              <a:buClr>
                <a:srgbClr val="3366FF"/>
              </a:buClr>
            </a:pPr>
            <a:r>
              <a:rPr lang="pt-PT" b="1" i="1" dirty="0">
                <a:solidFill>
                  <a:srgbClr val="3366FF"/>
                </a:solidFill>
              </a:rPr>
              <a:t>I </a:t>
            </a:r>
            <a:r>
              <a:rPr lang="pt-PT" b="1" dirty="0">
                <a:solidFill>
                  <a:srgbClr val="3366FF"/>
                </a:solidFill>
              </a:rPr>
              <a:t>=</a:t>
            </a:r>
            <a:r>
              <a:rPr lang="pt-PT" b="1" i="1" dirty="0">
                <a:solidFill>
                  <a:srgbClr val="3366FF"/>
                </a:solidFill>
              </a:rPr>
              <a:t> ρ </a:t>
            </a:r>
            <a:r>
              <a:rPr lang="pt-PT" b="1" baseline="-25000" dirty="0">
                <a:solidFill>
                  <a:srgbClr val="3366FF"/>
                </a:solidFill>
              </a:rPr>
              <a:t>fluido</a:t>
            </a:r>
            <a:r>
              <a:rPr lang="pt-PT" b="1" i="1" dirty="0">
                <a:solidFill>
                  <a:srgbClr val="3366FF"/>
                </a:solidFill>
              </a:rPr>
              <a:t> </a:t>
            </a:r>
            <a:r>
              <a:rPr lang="pt-PT" b="1" dirty="0" smtClean="0">
                <a:solidFill>
                  <a:srgbClr val="3366FF"/>
                </a:solidFill>
              </a:rPr>
              <a:t>×</a:t>
            </a:r>
            <a:r>
              <a:rPr lang="pt-PT" b="1" i="1" dirty="0" smtClean="0">
                <a:solidFill>
                  <a:srgbClr val="3366FF"/>
                </a:solidFill>
              </a:rPr>
              <a:t>V </a:t>
            </a:r>
            <a:r>
              <a:rPr lang="pt-PT" b="1" baseline="-25000" dirty="0">
                <a:solidFill>
                  <a:srgbClr val="3366FF"/>
                </a:solidFill>
              </a:rPr>
              <a:t>fluido deslocado pelo corpo </a:t>
            </a:r>
            <a:r>
              <a:rPr lang="pt-PT" b="1" dirty="0" smtClean="0">
                <a:solidFill>
                  <a:srgbClr val="3366FF"/>
                </a:solidFill>
              </a:rPr>
              <a:t>×</a:t>
            </a:r>
            <a:r>
              <a:rPr lang="pt-PT" b="1" i="1" dirty="0" smtClean="0">
                <a:solidFill>
                  <a:srgbClr val="3366FF"/>
                </a:solidFill>
              </a:rPr>
              <a:t> </a:t>
            </a:r>
            <a:r>
              <a:rPr lang="pt-PT" b="1" i="1" dirty="0" smtClean="0">
                <a:solidFill>
                  <a:srgbClr val="3366FF"/>
                </a:solidFill>
              </a:rPr>
              <a:t>g</a:t>
            </a:r>
            <a:endParaRPr lang="en-US" dirty="0" smtClean="0"/>
          </a:p>
          <a:p>
            <a:pPr marL="285750" indent="-285750">
              <a:lnSpc>
                <a:spcPct val="12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O </a:t>
            </a:r>
            <a:r>
              <a:rPr lang="pt-PT" b="1" dirty="0" smtClean="0">
                <a:solidFill>
                  <a:srgbClr val="3366FF"/>
                </a:solidFill>
              </a:rPr>
              <a:t>valor da força de impulsão</a:t>
            </a:r>
            <a:r>
              <a:rPr lang="pt-PT" dirty="0" smtClean="0"/>
              <a:t>, </a:t>
            </a:r>
            <a:r>
              <a:rPr lang="pt-PT" b="1" dirty="0" smtClean="0">
                <a:solidFill>
                  <a:srgbClr val="3366FF"/>
                </a:solidFill>
              </a:rPr>
              <a:t>depende</a:t>
            </a:r>
            <a:r>
              <a:rPr lang="pt-PT" dirty="0" smtClean="0"/>
              <a:t> da </a:t>
            </a:r>
            <a:r>
              <a:rPr lang="pt-PT" b="1" dirty="0" smtClean="0">
                <a:solidFill>
                  <a:srgbClr val="3366FF"/>
                </a:solidFill>
              </a:rPr>
              <a:t>massa volúmica do fluido</a:t>
            </a:r>
            <a:r>
              <a:rPr lang="en-US" dirty="0" smtClean="0">
                <a:solidFill>
                  <a:srgbClr val="3366FF"/>
                </a:solidFill>
              </a:rPr>
              <a:t> </a:t>
            </a:r>
            <a:r>
              <a:rPr lang="en-US" dirty="0" smtClean="0"/>
              <a:t>e </a:t>
            </a:r>
            <a:r>
              <a:rPr lang="pt-PT" dirty="0" smtClean="0"/>
              <a:t>do </a:t>
            </a:r>
            <a:r>
              <a:rPr lang="pt-PT" b="1" dirty="0" smtClean="0">
                <a:solidFill>
                  <a:srgbClr val="3366FF"/>
                </a:solidFill>
              </a:rPr>
              <a:t>volume do fluido que é deslocado pelo corpo</a:t>
            </a:r>
            <a:r>
              <a:rPr lang="pt-PT" dirty="0" smtClean="0"/>
              <a:t>.</a:t>
            </a:r>
            <a:endParaRPr lang="en-US" dirty="0" smtClean="0"/>
          </a:p>
          <a:p>
            <a:pPr marL="285750" indent="-285750">
              <a:lnSpc>
                <a:spcPct val="12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Quanto </a:t>
            </a:r>
            <a:r>
              <a:rPr lang="pt-PT" b="1" dirty="0">
                <a:solidFill>
                  <a:srgbClr val="3366FF"/>
                </a:solidFill>
              </a:rPr>
              <a:t>maior for a massa volúmica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do fluido onde um corpo está parcial ou totalmente submerso, </a:t>
            </a:r>
            <a:r>
              <a:rPr lang="pt-PT" b="1" dirty="0">
                <a:solidFill>
                  <a:srgbClr val="3366FF"/>
                </a:solidFill>
              </a:rPr>
              <a:t>maior é o valor da força de impulsão</a:t>
            </a:r>
            <a:r>
              <a:rPr lang="pt-PT" dirty="0"/>
              <a:t> a que ele está sujeito</a:t>
            </a:r>
            <a:r>
              <a:rPr lang="pt-PT" dirty="0" smtClean="0"/>
              <a:t>.</a:t>
            </a:r>
            <a:endParaRPr lang="en-US" dirty="0" smtClean="0"/>
          </a:p>
          <a:p>
            <a:pPr marL="285750" indent="-285750">
              <a:lnSpc>
                <a:spcPct val="12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Quanto </a:t>
            </a:r>
            <a:r>
              <a:rPr lang="pt-PT" b="1" dirty="0">
                <a:solidFill>
                  <a:srgbClr val="3366FF"/>
                </a:solidFill>
              </a:rPr>
              <a:t>maior for o volume de fluido que um corpo desloca</a:t>
            </a:r>
            <a:r>
              <a:rPr lang="pt-PT" dirty="0"/>
              <a:t>, volume do corpo que se encontra efetivamente imerso no fluido, </a:t>
            </a:r>
            <a:r>
              <a:rPr lang="pt-PT" b="1" dirty="0">
                <a:solidFill>
                  <a:srgbClr val="3366FF"/>
                </a:solidFill>
              </a:rPr>
              <a:t>maior é o valor da força de impulsão</a:t>
            </a:r>
            <a:r>
              <a:rPr lang="pt-PT" dirty="0"/>
              <a:t> a que ele está sujeito.</a:t>
            </a:r>
            <a:endParaRPr lang="en-US" dirty="0"/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878</Words>
  <Application>Microsoft Office PowerPoint</Application>
  <PresentationFormat>Apresentação no Ecrã (4:3)</PresentationFormat>
  <Paragraphs>96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16" baseType="lpstr">
      <vt:lpstr>Tema do Office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  <vt:lpstr>Diapositivo 14</vt:lpstr>
      <vt:lpstr>Diapositivo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Lena</cp:lastModifiedBy>
  <cp:revision>78</cp:revision>
  <dcterms:created xsi:type="dcterms:W3CDTF">2012-02-14T20:37:36Z</dcterms:created>
  <dcterms:modified xsi:type="dcterms:W3CDTF">2015-08-14T00:10:11Z</dcterms:modified>
</cp:coreProperties>
</file>