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8" r:id="rId2"/>
    <p:sldId id="288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2" r:id="rId15"/>
    <p:sldId id="284" r:id="rId16"/>
    <p:sldId id="286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mc="http://schemas.openxmlformats.org/markup-compatibility/2006" xmlns:mv="urn:schemas-microsoft-com:mac:vml" xmlns="" xmlns:p14="http://schemas.microsoft.com/office/powerpoint/2010/main" val="0"/>
    </p:ext>
    <p:ext uri="{D31A062A-798A-4329-ABDD-BBA856620510}">
      <p14:defaultImageDpi xmlns:mc="http://schemas.openxmlformats.org/markup-compatibility/2006" xmlns:mv="urn:schemas-microsoft-com:mac:vml"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Circuitos elétricos   </a:t>
            </a:r>
          </a:p>
          <a:p>
            <a:pPr algn="l">
              <a:lnSpc>
                <a:spcPts val="4800"/>
              </a:lnSpc>
            </a:pPr>
            <a:r>
              <a:rPr lang="pt-PT" sz="4800" b="1" dirty="0">
                <a:solidFill>
                  <a:schemeClr val="accent6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       simples</a:t>
            </a:r>
            <a:endParaRPr lang="pt-PT" sz="4800" b="1" dirty="0">
              <a:solidFill>
                <a:schemeClr val="accent6"/>
              </a:solidFill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/>
              <a:t>1.1</a:t>
            </a:r>
            <a:r>
              <a:rPr lang="pt-PT" sz="2800" b="1" dirty="0" smtClean="0">
                <a:solidFill>
                  <a:srgbClr val="3366FF"/>
                </a:solidFill>
              </a:rPr>
              <a:t> </a:t>
            </a:r>
            <a:r>
              <a:rPr lang="pt-PT" sz="2800" b="1" dirty="0" smtClean="0">
                <a:solidFill>
                  <a:schemeClr val="accent6"/>
                </a:solidFill>
              </a:rPr>
              <a:t>Circuitos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800" b="1" dirty="0" smtClean="0">
                <a:solidFill>
                  <a:schemeClr val="accent6"/>
                </a:solidFill>
              </a:rPr>
              <a:t> simples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1600" y="1828800"/>
            <a:ext cx="71287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Um dos maiores feitos do ser humano foi a </a:t>
            </a:r>
            <a:r>
              <a:rPr lang="pt-PT" sz="2000" b="1" dirty="0" smtClean="0">
                <a:solidFill>
                  <a:schemeClr val="accent6"/>
                </a:solidFill>
              </a:rPr>
              <a:t>produção de energia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em grande escala</a:t>
            </a:r>
            <a:r>
              <a:rPr lang="pt-PT" sz="2000" dirty="0" smtClean="0">
                <a:solidFill>
                  <a:schemeClr val="accent6"/>
                </a:solidFill>
              </a:rPr>
              <a:t>.</a:t>
            </a:r>
            <a:endParaRPr lang="pt-BR" sz="2000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608" y="3041665"/>
            <a:ext cx="69847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Se pensares um pouco, no início do século passado, cozinhava-se a lenha, não havia televisão, computadores, máquinas de lavar, etc.; não havia uma </a:t>
            </a:r>
            <a:r>
              <a:rPr lang="pt-PT" sz="2000" b="1" dirty="0" smtClean="0">
                <a:solidFill>
                  <a:schemeClr val="accent6"/>
                </a:solidFill>
              </a:rPr>
              <a:t>rede de produção e distribuição elétrica </a:t>
            </a:r>
            <a:r>
              <a:rPr lang="pt-PT" sz="2000" dirty="0" smtClean="0"/>
              <a:t>que </a:t>
            </a:r>
            <a:r>
              <a:rPr lang="pt-PT" sz="2000" dirty="0" smtClean="0"/>
              <a:t>trouxesse a </a:t>
            </a:r>
            <a:r>
              <a:rPr lang="pt-PT" sz="2000" dirty="0" smtClean="0"/>
              <a:t>eletricidade até nossas casas.</a:t>
            </a:r>
            <a:endParaRPr lang="pt-BR" sz="2000" dirty="0"/>
          </a:p>
        </p:txBody>
      </p:sp>
      <p:sp>
        <p:nvSpPr>
          <p:cNvPr id="5" name="Rectangle 4"/>
          <p:cNvSpPr/>
          <p:nvPr/>
        </p:nvSpPr>
        <p:spPr>
          <a:xfrm>
            <a:off x="971600" y="4797152"/>
            <a:ext cx="7056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eletricidade</a:t>
            </a:r>
            <a:r>
              <a:rPr lang="pt-PT" sz="2000" b="1" dirty="0" smtClean="0">
                <a:solidFill>
                  <a:schemeClr val="accent6"/>
                </a:solidFill>
              </a:rPr>
              <a:t> é hoje um bem indispensável no nosso dia a dia, proporciona-nos não só conforto e bem-estar, como grande progresso científico e tecnológico.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524000" y="1052736"/>
            <a:ext cx="61100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A </a:t>
            </a:r>
            <a:r>
              <a:rPr lang="pt-PT" sz="2700" b="1" dirty="0" err="1" smtClean="0">
                <a:solidFill>
                  <a:schemeClr val="accent6"/>
                </a:solidFill>
              </a:rPr>
              <a:t>eletricidade</a:t>
            </a:r>
            <a:r>
              <a:rPr lang="pt-PT" sz="2700" b="1" dirty="0" smtClean="0">
                <a:solidFill>
                  <a:schemeClr val="accent6"/>
                </a:solidFill>
              </a:rPr>
              <a:t> que chega a nossas casas 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1828800"/>
            <a:ext cx="80648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Uma rede de distribuição elétrica é um </a:t>
            </a:r>
            <a:r>
              <a:rPr lang="pt-PT" sz="2000" b="1" dirty="0" smtClean="0">
                <a:solidFill>
                  <a:schemeClr val="accent6"/>
                </a:solidFill>
              </a:rPr>
              <a:t>circuito elétrico gigante </a:t>
            </a:r>
            <a:r>
              <a:rPr lang="pt-PT" sz="2000" dirty="0" smtClean="0"/>
              <a:t>que leva a energia elétrica das centrais elétricas onde é produzida, até aos locais onde é utilizada.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20145768_CONT_F05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09293" y="2924944"/>
            <a:ext cx="3967163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20145768_CONT_F05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1404" y="2922240"/>
            <a:ext cx="3980596" cy="2667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384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Corrente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2204864"/>
            <a:ext cx="29500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corrente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é um movimento orientado de </a:t>
            </a:r>
            <a:r>
              <a:rPr lang="pt-PT" sz="2000" b="1" dirty="0" smtClean="0">
                <a:solidFill>
                  <a:schemeClr val="accent6"/>
                </a:solidFill>
              </a:rPr>
              <a:t>portadores de carga</a:t>
            </a:r>
            <a:r>
              <a:rPr lang="pt-PT" sz="2000" dirty="0" smtClean="0"/>
              <a:t>, </a:t>
            </a:r>
            <a:r>
              <a:rPr lang="pt-PT" sz="2000" dirty="0" err="1" smtClean="0"/>
              <a:t>eletrões</a:t>
            </a:r>
            <a:r>
              <a:rPr lang="pt-PT" sz="2000" dirty="0" smtClean="0"/>
              <a:t> ou iões, através de um meio condutor. </a:t>
            </a:r>
            <a:endParaRPr lang="pt-BR" sz="2000" dirty="0"/>
          </a:p>
        </p:txBody>
      </p:sp>
      <p:sp>
        <p:nvSpPr>
          <p:cNvPr id="5" name="Rectangle 4"/>
          <p:cNvSpPr/>
          <p:nvPr/>
        </p:nvSpPr>
        <p:spPr>
          <a:xfrm>
            <a:off x="685800" y="52292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Nos metais, ligas metálicas e grafite, a corrente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é um movimento orientado de </a:t>
            </a:r>
            <a:r>
              <a:rPr lang="pt-PT" sz="2000" b="1" dirty="0" err="1" smtClean="0">
                <a:solidFill>
                  <a:schemeClr val="accent6"/>
                </a:solidFill>
              </a:rPr>
              <a:t>eletrões</a:t>
            </a:r>
            <a:r>
              <a:rPr lang="pt-PT" sz="2000" b="1" dirty="0" smtClean="0">
                <a:solidFill>
                  <a:schemeClr val="accent6"/>
                </a:solidFill>
              </a:rPr>
              <a:t> livres.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20145768_CONT_DD15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764704"/>
            <a:ext cx="5400600" cy="4642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Corrente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7584" y="2334359"/>
            <a:ext cx="2736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b="1" dirty="0" smtClean="0">
                <a:solidFill>
                  <a:schemeClr val="accent6"/>
                </a:solidFill>
              </a:rPr>
              <a:t>Nas soluções condutoras, a corrente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é um movimento orientado de iões positivos, num sentido, e de iões negativos, em sentido oposto.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20145768_CONT_F05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1988840"/>
            <a:ext cx="4825140" cy="3212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Bons condutores elétricos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600200"/>
            <a:ext cx="7543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Os materiais podem ser </a:t>
            </a:r>
            <a:r>
              <a:rPr lang="pt-PT" sz="2000" b="1" dirty="0" smtClean="0">
                <a:solidFill>
                  <a:schemeClr val="accent6"/>
                </a:solidFill>
              </a:rPr>
              <a:t>bons ou maus condutores da corrente elétrica</a:t>
            </a:r>
            <a:r>
              <a:rPr lang="pt-PT" sz="2000" dirty="0" smtClean="0">
                <a:solidFill>
                  <a:schemeClr val="accent6"/>
                </a:solidFill>
              </a:rPr>
              <a:t>. </a:t>
            </a:r>
          </a:p>
          <a:p>
            <a:pPr algn="just"/>
            <a:endParaRPr lang="pt-PT" sz="2000" dirty="0" smtClean="0"/>
          </a:p>
          <a:p>
            <a:pPr algn="just"/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20145768_CONT_F05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97024" y="3548956"/>
            <a:ext cx="3846984" cy="2472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20145768_CONT_F05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3573016"/>
            <a:ext cx="3861152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685800" y="2269321"/>
            <a:ext cx="7543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algn="just"/>
            <a:endParaRPr lang="pt-PT" sz="2000" dirty="0" smtClean="0"/>
          </a:p>
          <a:p>
            <a:pPr marL="268288" indent="-268288" algn="just"/>
            <a:r>
              <a:rPr lang="pt-PT" sz="2000" dirty="0" smtClean="0"/>
              <a:t>• Os materiais </a:t>
            </a:r>
            <a:r>
              <a:rPr lang="pt-PT" sz="2000" b="1" dirty="0" smtClean="0">
                <a:solidFill>
                  <a:schemeClr val="accent6"/>
                </a:solidFill>
              </a:rPr>
              <a:t>bons condutores elétricos</a:t>
            </a:r>
            <a:r>
              <a:rPr lang="pt-PT" sz="2000" dirty="0" smtClean="0"/>
              <a:t>, são os que permitem a passagem da corrente elétrica. Por exemplo, os metais, as ligas metálicas e a grafite são materiais bons condutores </a:t>
            </a:r>
            <a:r>
              <a:rPr lang="pt-PT" sz="2000" dirty="0" err="1" smtClean="0"/>
              <a:t>elétricos</a:t>
            </a:r>
            <a:r>
              <a:rPr lang="pt-PT" sz="2000" dirty="0" smtClean="0"/>
              <a:t>.</a:t>
            </a:r>
            <a:endParaRPr lang="pt-BR" sz="2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Maus condutores elétricos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600200"/>
            <a:ext cx="7543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 algn="just"/>
            <a:r>
              <a:rPr lang="pt-PT" dirty="0" smtClean="0"/>
              <a:t>• </a:t>
            </a:r>
            <a:r>
              <a:rPr lang="pt-PT" sz="2000" dirty="0" smtClean="0"/>
              <a:t>Os materiais </a:t>
            </a:r>
            <a:r>
              <a:rPr lang="pt-PT" sz="2000" b="1" dirty="0" smtClean="0">
                <a:solidFill>
                  <a:schemeClr val="accent6"/>
                </a:solidFill>
              </a:rPr>
              <a:t>maus condutores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000" dirty="0" smtClean="0"/>
              <a:t>, também designados por </a:t>
            </a:r>
            <a:r>
              <a:rPr lang="pt-PT" sz="2000" b="1" dirty="0" smtClean="0">
                <a:solidFill>
                  <a:schemeClr val="accent6"/>
                </a:solidFill>
              </a:rPr>
              <a:t>isoladores</a:t>
            </a:r>
            <a:r>
              <a:rPr lang="pt-PT" sz="2000" dirty="0" smtClean="0"/>
              <a:t>, são os materiais que não se deixam atravessar por uma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. A madeira, o vidro e a cortiça são exemplos de materiais maus condutores </a:t>
            </a:r>
            <a:r>
              <a:rPr lang="pt-PT" sz="2000" dirty="0" err="1" smtClean="0"/>
              <a:t>elétricos</a:t>
            </a:r>
            <a:r>
              <a:rPr lang="pt-PT" sz="2000" dirty="0" smtClean="0"/>
              <a:t>. 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20145768_CONT_F06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3212976"/>
            <a:ext cx="3753373" cy="251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20145768_CONT_F06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2996952"/>
            <a:ext cx="3306322" cy="25166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Circuitos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600200"/>
            <a:ext cx="75437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Um </a:t>
            </a:r>
            <a:r>
              <a:rPr lang="pt-PT" sz="2000" b="1" dirty="0" smtClean="0">
                <a:solidFill>
                  <a:schemeClr val="accent6"/>
                </a:solidFill>
              </a:rPr>
              <a:t>circuito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é um conjunto de componentes </a:t>
            </a:r>
            <a:r>
              <a:rPr lang="pt-PT" sz="2000" dirty="0" err="1" smtClean="0"/>
              <a:t>elétricos</a:t>
            </a:r>
            <a:r>
              <a:rPr lang="pt-PT" sz="2000" dirty="0" smtClean="0"/>
              <a:t>, ligados por fios condutores que inclui um ou mais </a:t>
            </a:r>
            <a:r>
              <a:rPr lang="pt-PT" sz="2000" b="1" dirty="0" smtClean="0">
                <a:solidFill>
                  <a:schemeClr val="accent6"/>
                </a:solidFill>
              </a:rPr>
              <a:t>geradores</a:t>
            </a:r>
            <a:r>
              <a:rPr lang="pt-PT" sz="2000" dirty="0" smtClean="0"/>
              <a:t> e </a:t>
            </a:r>
            <a:r>
              <a:rPr lang="pt-PT" sz="2000" b="1" dirty="0" err="1" smtClean="0">
                <a:solidFill>
                  <a:schemeClr val="accent6"/>
                </a:solidFill>
              </a:rPr>
              <a:t>recetores</a:t>
            </a:r>
            <a:r>
              <a:rPr lang="pt-PT" sz="2000" b="1" dirty="0" smtClean="0">
                <a:solidFill>
                  <a:schemeClr val="accent6"/>
                </a:solidFill>
              </a:rPr>
              <a:t> de energia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/>
              <a:t>, </a:t>
            </a:r>
            <a:r>
              <a:rPr lang="pt-PT" sz="2000" dirty="0" smtClean="0"/>
              <a:t>estabelecendo um circuito fechado.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20145768_CONT_F06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2636912"/>
            <a:ext cx="6553200" cy="3498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Sentido da corrente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1524000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Por convenção, o </a:t>
            </a:r>
            <a:r>
              <a:rPr lang="pt-PT" sz="2000" b="1" dirty="0" smtClean="0">
                <a:solidFill>
                  <a:schemeClr val="accent6"/>
                </a:solidFill>
              </a:rPr>
              <a:t>sentido da corrente elétrica</a:t>
            </a:r>
            <a:r>
              <a:rPr lang="pt-PT" sz="2000" dirty="0" smtClean="0"/>
              <a:t>, num circuito, é o sentido </a:t>
            </a:r>
            <a:r>
              <a:rPr lang="pt-PT" sz="2000" b="1" dirty="0" smtClean="0">
                <a:solidFill>
                  <a:schemeClr val="accent6"/>
                </a:solidFill>
              </a:rPr>
              <a:t>do polo positivo do gerador para o polo negativo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DD15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7480" y="2457050"/>
            <a:ext cx="6216520" cy="3203227"/>
          </a:xfrm>
          <a:prstGeom prst="rect">
            <a:avLst/>
          </a:prstGeom>
        </p:spPr>
      </p:pic>
      <p:sp>
        <p:nvSpPr>
          <p:cNvPr id="9" name="Rectangle 3"/>
          <p:cNvSpPr/>
          <p:nvPr/>
        </p:nvSpPr>
        <p:spPr>
          <a:xfrm>
            <a:off x="467544" y="2492896"/>
            <a:ext cx="25202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b="1" dirty="0" smtClean="0">
                <a:solidFill>
                  <a:schemeClr val="accent6"/>
                </a:solidFill>
              </a:rPr>
              <a:t>Nos condutores sólidos </a:t>
            </a:r>
            <a:r>
              <a:rPr lang="pt-PT" sz="2000" dirty="0" smtClean="0"/>
              <a:t>como metais e grafite, </a:t>
            </a:r>
            <a:r>
              <a:rPr lang="pt-PT" sz="2000" b="1" dirty="0" smtClean="0">
                <a:solidFill>
                  <a:schemeClr val="accent6"/>
                </a:solidFill>
              </a:rPr>
              <a:t>o movimento real dos eletrões no circuito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é em </a:t>
            </a:r>
            <a:r>
              <a:rPr lang="pt-PT" sz="2000" b="1" dirty="0" smtClean="0">
                <a:solidFill>
                  <a:schemeClr val="accent6"/>
                </a:solidFill>
              </a:rPr>
              <a:t>sentido contrário ao sentido convencional</a:t>
            </a:r>
            <a:r>
              <a:rPr lang="pt-PT" sz="2000" dirty="0" smtClean="0"/>
              <a:t>, isto é, </a:t>
            </a:r>
            <a:r>
              <a:rPr lang="pt-PT" sz="2000" b="1" dirty="0" smtClean="0">
                <a:solidFill>
                  <a:schemeClr val="accent6"/>
                </a:solidFill>
              </a:rPr>
              <a:t>do polo negativo </a:t>
            </a:r>
            <a:r>
              <a:rPr lang="pt-PT" sz="2000" dirty="0" smtClean="0"/>
              <a:t>do gerador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para o polo positivo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Sentido da corrente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2170599"/>
            <a:ext cx="34563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Nas</a:t>
            </a:r>
            <a:r>
              <a:rPr lang="pt-PT" sz="2000" b="1" dirty="0" smtClean="0">
                <a:solidFill>
                  <a:schemeClr val="accent6"/>
                </a:solidFill>
              </a:rPr>
              <a:t> soluções condutoras</a:t>
            </a:r>
            <a:r>
              <a:rPr lang="pt-PT" sz="2000" dirty="0" smtClean="0"/>
              <a:t>, o </a:t>
            </a:r>
            <a:r>
              <a:rPr lang="pt-PT" sz="2000" b="1" dirty="0" smtClean="0">
                <a:solidFill>
                  <a:schemeClr val="accent6"/>
                </a:solidFill>
              </a:rPr>
              <a:t>sentido convencional da corrente elétrica </a:t>
            </a:r>
            <a:r>
              <a:rPr lang="pt-PT" sz="2000" dirty="0" smtClean="0"/>
              <a:t>é o </a:t>
            </a:r>
            <a:r>
              <a:rPr lang="pt-PT" sz="2000" b="1" dirty="0" smtClean="0">
                <a:solidFill>
                  <a:schemeClr val="accent6"/>
                </a:solidFill>
              </a:rPr>
              <a:t>sentido do movimento dos iões positivos ou catiões</a:t>
            </a:r>
            <a:r>
              <a:rPr lang="pt-PT" sz="2000" b="1" dirty="0" smtClean="0"/>
              <a:t>, </a:t>
            </a:r>
            <a:r>
              <a:rPr lang="pt-PT" sz="2000" dirty="0" smtClean="0"/>
              <a:t>sentido que é o oposto ao do movimento dos iões negativos ou aniões.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:\DPA9\PowerPoints\PowerPoints_Eletricidade\Imagens_PPT_Eletricidade_2\20145768_cont_dd1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988840"/>
            <a:ext cx="3272421" cy="3528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685800" y="1268760"/>
            <a:ext cx="7391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Representação esquemática de circuitos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700" b="1" dirty="0" smtClean="0">
                <a:solidFill>
                  <a:schemeClr val="accent6"/>
                </a:solidFill>
              </a:rPr>
              <a:t> 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2420888"/>
            <a:ext cx="309634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A forma mais simples de representar um </a:t>
            </a:r>
            <a:r>
              <a:rPr lang="pt-PT" sz="2000" b="1" dirty="0" smtClean="0">
                <a:solidFill>
                  <a:schemeClr val="accent6"/>
                </a:solidFill>
              </a:rPr>
              <a:t>circuito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é através de um </a:t>
            </a:r>
            <a:r>
              <a:rPr lang="pt-PT" sz="2000" b="1" dirty="0" smtClean="0">
                <a:solidFill>
                  <a:schemeClr val="accent6"/>
                </a:solidFill>
              </a:rPr>
              <a:t>esquema</a:t>
            </a:r>
            <a:r>
              <a:rPr lang="pt-PT" sz="2000" dirty="0" smtClean="0"/>
              <a:t>, onde os diferentes </a:t>
            </a:r>
            <a:r>
              <a:rPr lang="pt-PT" sz="2000" b="1" dirty="0" smtClean="0">
                <a:solidFill>
                  <a:schemeClr val="accent6"/>
                </a:solidFill>
              </a:rPr>
              <a:t>componentes do circuito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chemeClr val="accent6"/>
                </a:solidFill>
              </a:rPr>
              <a:t>representados pelo </a:t>
            </a:r>
            <a:r>
              <a:rPr lang="pt-PT" sz="2000" b="1" dirty="0" err="1" smtClean="0">
                <a:solidFill>
                  <a:schemeClr val="accent6"/>
                </a:solidFill>
              </a:rPr>
              <a:t>respetivo</a:t>
            </a:r>
            <a:r>
              <a:rPr lang="pt-PT" sz="2000" b="1" dirty="0" smtClean="0">
                <a:solidFill>
                  <a:schemeClr val="accent6"/>
                </a:solidFill>
              </a:rPr>
              <a:t> símbolo</a:t>
            </a:r>
            <a:r>
              <a:rPr lang="pt-PT" sz="2000" b="1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F:\DPA9\PowerPoints\PowerPoints_Eletricidade\Imagens_PPT_Eletricidade_2\20145768_cont_dd2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204864"/>
            <a:ext cx="3410991" cy="2728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685800" y="1143000"/>
            <a:ext cx="7391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Representação esquemática de circuitos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700" b="1" dirty="0" smtClean="0">
                <a:solidFill>
                  <a:schemeClr val="accent6"/>
                </a:solidFill>
              </a:rPr>
              <a:t> 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75437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>
                <a:solidFill>
                  <a:schemeClr val="accent6"/>
                </a:solidFill>
              </a:rPr>
              <a:t>Circuitos com duas lâmpadas associadas em série </a:t>
            </a:r>
            <a:endParaRPr lang="pt-BR" sz="22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492896"/>
            <a:ext cx="75437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Duas lâmpadas </a:t>
            </a:r>
            <a:r>
              <a:rPr lang="pt-PT" sz="2000" dirty="0" smtClean="0"/>
              <a:t>encontram-se </a:t>
            </a:r>
            <a:r>
              <a:rPr lang="pt-PT" sz="2000" b="1" dirty="0" smtClean="0">
                <a:solidFill>
                  <a:schemeClr val="accent6"/>
                </a:solidFill>
              </a:rPr>
              <a:t>associadas em série</a:t>
            </a:r>
            <a:r>
              <a:rPr lang="pt-PT" sz="2000" dirty="0" smtClean="0"/>
              <a:t>, quando estão </a:t>
            </a:r>
            <a:r>
              <a:rPr lang="pt-PT" sz="2000" b="1" dirty="0" smtClean="0">
                <a:solidFill>
                  <a:schemeClr val="accent6"/>
                </a:solidFill>
              </a:rPr>
              <a:t>ligadas uma a seguir à outra, havendo um só caminho para a passagem da corrente elétrica</a:t>
            </a:r>
            <a:r>
              <a:rPr lang="pt-PT" sz="2000" dirty="0" smtClean="0"/>
              <a:t>. Logo, se uma das lâmpadas fundir, a outra não acende, pois o circuito fica interrompido.</a:t>
            </a:r>
            <a:endParaRPr lang="pt-BR" sz="2000" dirty="0"/>
          </a:p>
        </p:txBody>
      </p:sp>
      <p:pic>
        <p:nvPicPr>
          <p:cNvPr id="7" name="Picture 6" descr="20145768_CONT_F08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181" y="3918421"/>
            <a:ext cx="5408419" cy="2174875"/>
          </a:xfrm>
          <a:prstGeom prst="rect">
            <a:avLst/>
          </a:prstGeom>
        </p:spPr>
      </p:pic>
      <p:pic>
        <p:nvPicPr>
          <p:cNvPr id="8" name="Picture 7" descr="20145768_CONT_DD17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61675" y="3883496"/>
            <a:ext cx="3982325" cy="22098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685800" y="1143000"/>
            <a:ext cx="7391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Representação esquemática de circuitos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700" b="1" dirty="0" smtClean="0">
                <a:solidFill>
                  <a:schemeClr val="accent6"/>
                </a:solidFill>
              </a:rPr>
              <a:t> 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75437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>
                <a:solidFill>
                  <a:schemeClr val="accent6"/>
                </a:solidFill>
              </a:rPr>
              <a:t>Circuitos com duas lâmpadas associadas em paralelo</a:t>
            </a:r>
            <a:endParaRPr lang="pt-BR" sz="22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286000"/>
            <a:ext cx="754379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Duas lâmpadas </a:t>
            </a:r>
            <a:r>
              <a:rPr lang="pt-PT" sz="2000" dirty="0" smtClean="0"/>
              <a:t>encontram-se </a:t>
            </a:r>
            <a:r>
              <a:rPr lang="pt-PT" sz="2000" b="1" dirty="0" smtClean="0">
                <a:solidFill>
                  <a:schemeClr val="accent6"/>
                </a:solidFill>
              </a:rPr>
              <a:t>associadas em paralelo</a:t>
            </a:r>
            <a:r>
              <a:rPr lang="pt-PT" sz="2000" dirty="0" smtClean="0"/>
              <a:t>, quando estão instaladas no circuito em </a:t>
            </a:r>
            <a:r>
              <a:rPr lang="pt-PT" sz="2000" b="1" dirty="0" smtClean="0">
                <a:solidFill>
                  <a:schemeClr val="accent6"/>
                </a:solidFill>
              </a:rPr>
              <a:t>ramos ou derivações diferentes</a:t>
            </a:r>
            <a:r>
              <a:rPr lang="pt-PT" sz="2000" dirty="0" smtClean="0"/>
              <a:t>. Deste modo, </a:t>
            </a:r>
            <a:r>
              <a:rPr lang="pt-PT" sz="2000" b="1" dirty="0" smtClean="0">
                <a:solidFill>
                  <a:schemeClr val="accent6"/>
                </a:solidFill>
              </a:rPr>
              <a:t>há mais do que um caminho para a passagem da corrente elétrica</a:t>
            </a:r>
            <a:r>
              <a:rPr lang="pt-PT" sz="2000" dirty="0" smtClean="0"/>
              <a:t>.</a:t>
            </a:r>
          </a:p>
          <a:p>
            <a:pPr algn="just"/>
            <a:endParaRPr lang="pt-BR" dirty="0" smtClean="0"/>
          </a:p>
        </p:txBody>
      </p:sp>
      <p:pic>
        <p:nvPicPr>
          <p:cNvPr id="9" name="Picture 8" descr="20145768_CONT_F08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3284984"/>
            <a:ext cx="4020995" cy="2780371"/>
          </a:xfrm>
          <a:prstGeom prst="rect">
            <a:avLst/>
          </a:prstGeom>
        </p:spPr>
      </p:pic>
      <p:pic>
        <p:nvPicPr>
          <p:cNvPr id="10" name="Picture 9" descr="20145768_CONT_DD176.png"/>
          <p:cNvPicPr>
            <a:picLocks noChangeAspect="1"/>
          </p:cNvPicPr>
          <p:nvPr/>
        </p:nvPicPr>
        <p:blipFill>
          <a:blip r:embed="rId5" cstate="print"/>
          <a:srcRect l="7481" t="10000" r="13218" b="10000"/>
          <a:stretch>
            <a:fillRect/>
          </a:stretch>
        </p:blipFill>
        <p:spPr>
          <a:xfrm>
            <a:off x="4932040" y="3501008"/>
            <a:ext cx="3581400" cy="2162355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685800" y="1143000"/>
            <a:ext cx="73914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Representação esquemática de circuitos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elétricos</a:t>
            </a:r>
            <a:r>
              <a:rPr lang="pt-PT" sz="2700" b="1" dirty="0" smtClean="0">
                <a:solidFill>
                  <a:schemeClr val="accent6"/>
                </a:solidFill>
              </a:rPr>
              <a:t> 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75437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200" b="1" dirty="0" smtClean="0">
                <a:solidFill>
                  <a:schemeClr val="accent6"/>
                </a:solidFill>
              </a:rPr>
              <a:t>Circuitos com duas lâmpadas associadas em paralelo</a:t>
            </a:r>
            <a:endParaRPr lang="pt-BR" sz="22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2492896"/>
            <a:ext cx="75437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do circuito principal divide-se pelas duas ramificações </a:t>
            </a:r>
            <a:r>
              <a:rPr lang="pt-PT" sz="2000" b="1" dirty="0" smtClean="0">
                <a:solidFill>
                  <a:schemeClr val="accent6"/>
                </a:solidFill>
              </a:rPr>
              <a:t>num ponto denominado nó </a:t>
            </a:r>
            <a:r>
              <a:rPr lang="pt-PT" sz="2000" dirty="0" smtClean="0"/>
              <a:t>e volta a juntar-se de novo </a:t>
            </a:r>
            <a:r>
              <a:rPr lang="pt-PT" sz="2000" b="1" dirty="0" smtClean="0">
                <a:solidFill>
                  <a:schemeClr val="accent6"/>
                </a:solidFill>
              </a:rPr>
              <a:t>noutro nó</a:t>
            </a:r>
            <a:r>
              <a:rPr lang="pt-PT" sz="2000" dirty="0" smtClean="0"/>
              <a:t>. </a:t>
            </a:r>
            <a:endParaRPr lang="pt-BR" sz="20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683568" y="3717032"/>
            <a:ext cx="29523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Neste tipo de associação, se um dos ramos estiver interrompido, a corrente elétrica circula pelo outro ramo ou derivação.</a:t>
            </a:r>
            <a:endParaRPr lang="pt-BR" sz="2000" dirty="0" smtClean="0"/>
          </a:p>
        </p:txBody>
      </p:sp>
      <p:pic>
        <p:nvPicPr>
          <p:cNvPr id="16" name="Picture 15" descr="20145768_CONT_DD176.png"/>
          <p:cNvPicPr>
            <a:picLocks noChangeAspect="1"/>
          </p:cNvPicPr>
          <p:nvPr/>
        </p:nvPicPr>
        <p:blipFill>
          <a:blip r:embed="rId4" cstate="print"/>
          <a:srcRect l="7481" t="10000" r="13218" b="10000"/>
          <a:stretch>
            <a:fillRect/>
          </a:stretch>
        </p:blipFill>
        <p:spPr>
          <a:xfrm>
            <a:off x="3923928" y="3426885"/>
            <a:ext cx="4416242" cy="2666411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18" y="0"/>
            <a:ext cx="9169200" cy="7245424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94795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algn="ctr"/>
            <a:r>
              <a:rPr lang="pt-BR" sz="2400" b="1" dirty="0" smtClean="0">
                <a:solidFill>
                  <a:srgbClr val="1F497D">
                    <a:lumMod val="20000"/>
                    <a:lumOff val="80000"/>
                  </a:srgbClr>
                </a:solidFill>
              </a:rPr>
              <a:t>         </a:t>
            </a:r>
            <a:endParaRPr lang="pt-BR" sz="2400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800" b="1" dirty="0" smtClean="0">
              <a:solidFill>
                <a:srgbClr val="3366FF"/>
              </a:solidFill>
            </a:endParaRPr>
          </a:p>
          <a:p>
            <a:r>
              <a:rPr lang="pt-PT" sz="7500" b="1" dirty="0" smtClean="0">
                <a:solidFill>
                  <a:schemeClr val="accent6"/>
                </a:solidFill>
              </a:rPr>
              <a:t>Síntese de conteúdos</a:t>
            </a:r>
            <a:endParaRPr lang="pt-PT" sz="7500" b="1" dirty="0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A</a:t>
            </a:r>
            <a:r>
              <a:rPr lang="pt-PT" b="1" dirty="0">
                <a:solidFill>
                  <a:srgbClr val="1F497D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eletricidade </a:t>
            </a:r>
            <a:r>
              <a:rPr lang="pt-PT" dirty="0">
                <a:ea typeface="Arial"/>
                <a:cs typeface="Lucida Grande"/>
              </a:rPr>
              <a:t>é hoje um bem indispensável no nosso dia a dia; </a:t>
            </a:r>
            <a:r>
              <a:rPr lang="pt-PT" dirty="0" smtClean="0">
                <a:ea typeface="Arial"/>
                <a:cs typeface="Lucida Grande"/>
              </a:rPr>
              <a:t>proporciona-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</a:t>
            </a:r>
            <a:r>
              <a:rPr lang="pt-PT" dirty="0" smtClean="0">
                <a:ea typeface="Arial"/>
                <a:cs typeface="Lucida Grande"/>
              </a:rPr>
              <a:t>-nos </a:t>
            </a:r>
            <a:r>
              <a:rPr lang="pt-PT" dirty="0">
                <a:ea typeface="Arial"/>
                <a:cs typeface="Lucida Grande"/>
              </a:rPr>
              <a:t>não só conforto e bem-estar, como grande progresso científico e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tecnológico.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dirty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Quando se trabalha com equipamento elétrico</a:t>
            </a:r>
            <a:r>
              <a:rPr lang="pt-PT" dirty="0">
                <a:ea typeface="Arial"/>
                <a:cs typeface="Lucida Grande"/>
              </a:rPr>
              <a:t>, a </a:t>
            </a:r>
            <a:r>
              <a:rPr lang="pt-PT" b="1" dirty="0">
                <a:solidFill>
                  <a:schemeClr val="accent6"/>
                </a:solidFill>
              </a:rPr>
              <a:t>segurança</a:t>
            </a:r>
            <a:r>
              <a:rPr lang="pt-PT" b="1" dirty="0">
                <a:solidFill>
                  <a:srgbClr val="1F497D"/>
                </a:solidFill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pressupõe o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cumprimento </a:t>
            </a:r>
            <a:r>
              <a:rPr lang="pt-PT" dirty="0">
                <a:ea typeface="Arial"/>
                <a:cs typeface="Lucida Grande"/>
              </a:rPr>
              <a:t>de procedimentos </a:t>
            </a:r>
            <a:r>
              <a:rPr lang="pt-PT" dirty="0" smtClean="0">
                <a:ea typeface="Arial"/>
                <a:cs typeface="Lucida Grande"/>
              </a:rPr>
              <a:t>específicos </a:t>
            </a:r>
            <a:r>
              <a:rPr lang="pt-PT" dirty="0">
                <a:ea typeface="Arial"/>
                <a:cs typeface="Lucida Grande"/>
              </a:rPr>
              <a:t>que têm de ser seguidos.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dirty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Nos</a:t>
            </a:r>
            <a:r>
              <a:rPr lang="pt-PT" b="1" dirty="0">
                <a:solidFill>
                  <a:srgbClr val="1F497D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metais</a:t>
            </a:r>
            <a:r>
              <a:rPr lang="pt-PT" dirty="0"/>
              <a:t>, </a:t>
            </a:r>
            <a:r>
              <a:rPr lang="pt-PT" b="1" dirty="0">
                <a:solidFill>
                  <a:schemeClr val="accent6"/>
                </a:solidFill>
              </a:rPr>
              <a:t>ligas metálicas </a:t>
            </a:r>
            <a:r>
              <a:rPr lang="pt-PT" dirty="0"/>
              <a:t>e</a:t>
            </a:r>
            <a:r>
              <a:rPr lang="pt-PT" b="1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grafite</a:t>
            </a:r>
            <a:r>
              <a:rPr lang="pt-PT" dirty="0"/>
              <a:t>, </a:t>
            </a:r>
            <a:r>
              <a:rPr lang="pt-PT" dirty="0">
                <a:solidFill>
                  <a:srgbClr val="000000"/>
                </a:solidFill>
              </a:rPr>
              <a:t>a corrente elétrica é um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movimento </a:t>
            </a:r>
            <a:endParaRPr lang="pt-PT" b="1" dirty="0" smtClean="0">
              <a:solidFill>
                <a:schemeClr val="accent6"/>
              </a:solidFill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</a:rPr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  orientado </a:t>
            </a:r>
            <a:r>
              <a:rPr lang="pt-PT" b="1" dirty="0">
                <a:solidFill>
                  <a:schemeClr val="accent6"/>
                </a:solidFill>
              </a:rPr>
              <a:t>de eletrões livres</a:t>
            </a:r>
            <a:r>
              <a:rPr lang="pt-PT" dirty="0" smtClean="0">
                <a:ea typeface="Arial"/>
                <a:cs typeface="Lucida Grande"/>
              </a:rPr>
              <a:t>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dirty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Nas</a:t>
            </a:r>
            <a:r>
              <a:rPr lang="pt-PT" b="1" dirty="0"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soluções condutoras</a:t>
            </a:r>
            <a:r>
              <a:rPr lang="pt-PT" dirty="0">
                <a:ea typeface="Arial"/>
                <a:cs typeface="Lucida Grande"/>
              </a:rPr>
              <a:t>, a corrente elétrica é um </a:t>
            </a:r>
            <a:r>
              <a:rPr lang="pt-PT" b="1" dirty="0">
                <a:solidFill>
                  <a:schemeClr val="accent6"/>
                </a:solidFill>
              </a:rPr>
              <a:t>movimento orientado de </a:t>
            </a:r>
            <a:endParaRPr lang="pt-PT" b="1" dirty="0" smtClean="0">
              <a:solidFill>
                <a:schemeClr val="accent6"/>
              </a:solidFill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</a:rPr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  iões </a:t>
            </a:r>
            <a:r>
              <a:rPr lang="pt-PT" b="1" dirty="0">
                <a:solidFill>
                  <a:schemeClr val="accent6"/>
                </a:solidFill>
              </a:rPr>
              <a:t>positivos</a:t>
            </a:r>
            <a:r>
              <a:rPr lang="pt-PT" dirty="0">
                <a:ea typeface="Arial"/>
                <a:cs typeface="Lucida Grande"/>
              </a:rPr>
              <a:t>, num sentido, </a:t>
            </a:r>
            <a:r>
              <a:rPr lang="pt-PT" b="1" dirty="0">
                <a:solidFill>
                  <a:schemeClr val="accent6"/>
                </a:solidFill>
              </a:rPr>
              <a:t>e de iões negativos</a:t>
            </a:r>
            <a:r>
              <a:rPr lang="pt-PT" dirty="0">
                <a:ea typeface="Arial"/>
                <a:cs typeface="Lucida Grande"/>
              </a:rPr>
              <a:t>, em sentido oposto</a:t>
            </a:r>
            <a:r>
              <a:rPr lang="pt-PT" dirty="0" smtClean="0">
                <a:ea typeface="Arial"/>
                <a:cs typeface="Lucida Grande"/>
              </a:rPr>
              <a:t>.</a:t>
            </a:r>
            <a:endParaRPr lang="pt-PT" dirty="0">
              <a:ea typeface="Arial"/>
              <a:cs typeface="Lucida Grande"/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2466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97039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algn="ctr"/>
            <a:r>
              <a:rPr lang="pt-BR" sz="2400" b="1" dirty="0" smtClean="0">
                <a:solidFill>
                  <a:srgbClr val="1F497D">
                    <a:lumMod val="20000"/>
                    <a:lumOff val="80000"/>
                  </a:srgbClr>
                </a:solidFill>
              </a:rPr>
              <a:t>         </a:t>
            </a:r>
            <a:endParaRPr lang="pt-BR" sz="2400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800" b="1" dirty="0" smtClean="0">
              <a:solidFill>
                <a:srgbClr val="3366FF"/>
              </a:solidFill>
            </a:endParaRPr>
          </a:p>
          <a:p>
            <a:r>
              <a:rPr lang="pt-PT" sz="7500" b="1" dirty="0" smtClean="0">
                <a:solidFill>
                  <a:schemeClr val="accent6"/>
                </a:solidFill>
              </a:rPr>
              <a:t>Síntese de conteúdos</a:t>
            </a:r>
            <a:endParaRPr lang="pt-PT" sz="7500" b="1" dirty="0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7920880" cy="4605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lvl="0">
              <a:lnSpc>
                <a:spcPct val="120000"/>
              </a:lnSpc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solidFill>
                  <a:srgbClr val="1F497D"/>
                </a:solidFill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Os materiais </a:t>
            </a:r>
            <a:r>
              <a:rPr lang="pt-PT" b="1" dirty="0">
                <a:solidFill>
                  <a:schemeClr val="accent6"/>
                </a:solidFill>
              </a:rPr>
              <a:t>bons condutores elétricos </a:t>
            </a:r>
            <a:r>
              <a:rPr lang="pt-PT" dirty="0">
                <a:ea typeface="Arial"/>
                <a:cs typeface="Lucida Grande"/>
              </a:rPr>
              <a:t>permitem a passagem da corrente </a:t>
            </a:r>
            <a:endParaRPr lang="pt-PT" dirty="0" smtClean="0">
              <a:ea typeface="Arial"/>
              <a:cs typeface="Lucida Grande"/>
            </a:endParaRPr>
          </a:p>
          <a:p>
            <a:pPr marL="284400" lvl="0">
              <a:lnSpc>
                <a:spcPct val="120000"/>
              </a:lnSpc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elétrica </a:t>
            </a:r>
            <a:r>
              <a:rPr lang="pt-PT" dirty="0">
                <a:ea typeface="Arial"/>
                <a:cs typeface="Lucida Grande"/>
              </a:rPr>
              <a:t>e os</a:t>
            </a:r>
            <a:r>
              <a:rPr lang="pt-PT" b="1" dirty="0">
                <a:solidFill>
                  <a:srgbClr val="1F497D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maus condutores elétricos </a:t>
            </a:r>
            <a:r>
              <a:rPr lang="pt-PT" dirty="0">
                <a:ea typeface="Arial"/>
                <a:cs typeface="Lucida Grande"/>
              </a:rPr>
              <a:t>não se deixam atravessar pela </a:t>
            </a:r>
            <a:r>
              <a:rPr lang="pt-PT" dirty="0" smtClean="0">
                <a:ea typeface="Arial"/>
                <a:cs typeface="Lucida Grande"/>
              </a:rPr>
              <a:t> </a:t>
            </a:r>
          </a:p>
          <a:p>
            <a:pPr marL="284400" lvl="0">
              <a:lnSpc>
                <a:spcPct val="120000"/>
              </a:lnSpc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corrente </a:t>
            </a:r>
            <a:r>
              <a:rPr lang="pt-PT" dirty="0">
                <a:ea typeface="Arial"/>
                <a:cs typeface="Lucida Grande"/>
              </a:rPr>
              <a:t>elétrica.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solidFill>
                <a:srgbClr val="37609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 smtClean="0"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Um</a:t>
            </a:r>
            <a:r>
              <a:rPr lang="pt-PT" b="1" dirty="0"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</a:rPr>
              <a:t>circuito elétrico</a:t>
            </a:r>
            <a:r>
              <a:rPr lang="pt-PT" b="1" dirty="0">
                <a:solidFill>
                  <a:srgbClr val="3366FF"/>
                </a:solidFill>
              </a:rPr>
              <a:t> </a:t>
            </a:r>
            <a:r>
              <a:rPr lang="pt-PT" dirty="0">
                <a:ea typeface="Arial"/>
                <a:cs typeface="Lucida Grande"/>
              </a:rPr>
              <a:t>é constituído por um gerador e recetores de energia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elétrica </a:t>
            </a:r>
            <a:r>
              <a:rPr lang="pt-PT" dirty="0">
                <a:ea typeface="Arial"/>
                <a:cs typeface="Lucida Grande"/>
              </a:rPr>
              <a:t>ligados entre si por fios de ligação de forma a estabelecer um circuito </a:t>
            </a:r>
            <a:endParaRPr lang="pt-PT" dirty="0" smtClean="0"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 </a:t>
            </a:r>
            <a:r>
              <a:rPr lang="pt-PT" dirty="0" smtClean="0">
                <a:ea typeface="Arial"/>
                <a:cs typeface="Lucida Grande"/>
              </a:rPr>
              <a:t>  fechado.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dirty="0">
              <a:solidFill>
                <a:srgbClr val="37609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Quando</a:t>
            </a:r>
            <a:r>
              <a:rPr lang="pt-PT" b="1" dirty="0">
                <a:solidFill>
                  <a:srgbClr val="376092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dois ou mais </a:t>
            </a:r>
            <a:r>
              <a:rPr lang="pt-PT" b="1" dirty="0">
                <a:solidFill>
                  <a:schemeClr val="accent6"/>
                </a:solidFill>
              </a:rPr>
              <a:t>componentes </a:t>
            </a:r>
            <a:r>
              <a:rPr lang="pt-PT" dirty="0">
                <a:ea typeface="Arial"/>
                <a:cs typeface="Lucida Grande"/>
              </a:rPr>
              <a:t>de um circuito elétrico </a:t>
            </a:r>
            <a:r>
              <a:rPr lang="pt-PT" b="1" dirty="0">
                <a:solidFill>
                  <a:schemeClr val="accent6"/>
                </a:solidFill>
              </a:rPr>
              <a:t>se ligam todos em </a:t>
            </a:r>
            <a:endParaRPr lang="pt-PT" b="1" dirty="0" smtClean="0">
              <a:solidFill>
                <a:schemeClr val="accent6"/>
              </a:solidFill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</a:rPr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  série</a:t>
            </a:r>
            <a:r>
              <a:rPr lang="pt-PT" dirty="0">
                <a:ea typeface="Arial"/>
                <a:cs typeface="Lucida Grande"/>
              </a:rPr>
              <a:t>, há um só caminho para a passagem da corrente elétrica</a:t>
            </a:r>
            <a:r>
              <a:rPr lang="pt-PT" dirty="0" smtClean="0">
                <a:ea typeface="Arial"/>
                <a:cs typeface="Lucida Grande"/>
              </a:rPr>
              <a:t>.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endParaRPr lang="pt-PT" dirty="0">
              <a:solidFill>
                <a:srgbClr val="376092"/>
              </a:solidFill>
              <a:ea typeface="Arial"/>
              <a:cs typeface="Lucida Grande"/>
            </a:endParaRP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>
                <a:solidFill>
                  <a:srgbClr val="376092"/>
                </a:solidFill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Quando </a:t>
            </a:r>
            <a:r>
              <a:rPr lang="pt-PT" b="1" dirty="0">
                <a:solidFill>
                  <a:schemeClr val="accent6"/>
                </a:solidFill>
              </a:rPr>
              <a:t>dois ou mais </a:t>
            </a:r>
            <a:r>
              <a:rPr lang="pt-PT" b="1" dirty="0" smtClean="0">
                <a:solidFill>
                  <a:schemeClr val="accent6"/>
                </a:solidFill>
              </a:rPr>
              <a:t>componentes </a:t>
            </a:r>
            <a:r>
              <a:rPr lang="pt-PT" dirty="0" smtClean="0">
                <a:ea typeface="Arial"/>
                <a:cs typeface="Lucida Grande"/>
              </a:rPr>
              <a:t>de um circuito elétrico </a:t>
            </a:r>
            <a:r>
              <a:rPr lang="pt-PT" b="1" dirty="0" smtClean="0">
                <a:solidFill>
                  <a:schemeClr val="accent6"/>
                </a:solidFill>
              </a:rPr>
              <a:t>se ligam em </a:t>
            </a:r>
          </a:p>
          <a:p>
            <a:pPr marL="284400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</a:rPr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  paralelo</a:t>
            </a:r>
            <a:r>
              <a:rPr lang="pt-PT" dirty="0">
                <a:ea typeface="Arial"/>
                <a:cs typeface="Lucida Grande"/>
              </a:rPr>
              <a:t>, há mais do que um caminho para a passagem da corrente elétrica.</a:t>
            </a:r>
          </a:p>
          <a:p>
            <a:pPr>
              <a:lnSpc>
                <a:spcPts val="1500"/>
              </a:lnSpc>
              <a:spcAft>
                <a:spcPts val="0"/>
              </a:spcAft>
            </a:pPr>
            <a:r>
              <a:rPr lang="pt-PT" b="1" dirty="0">
                <a:solidFill>
                  <a:srgbClr val="008000"/>
                </a:solidFill>
                <a:latin typeface="Arial"/>
                <a:ea typeface="Arial"/>
                <a:cs typeface="Lucida Grande"/>
              </a:rPr>
              <a:t> </a:t>
            </a:r>
            <a:endParaRPr lang="pt-PT" sz="2400" dirty="0">
              <a:effectLst/>
              <a:latin typeface="Times New Roman"/>
              <a:ea typeface="Arial"/>
              <a:cs typeface="Lucida Grande"/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M14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78869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890</Words>
  <Application>Microsoft Office PowerPoint</Application>
  <PresentationFormat>Apresentação no Ecrã (4:3)</PresentationFormat>
  <Paragraphs>102</Paragraphs>
  <Slides>16</Slides>
  <Notes>16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113</cp:revision>
  <dcterms:created xsi:type="dcterms:W3CDTF">2015-05-24T18:00:10Z</dcterms:created>
  <dcterms:modified xsi:type="dcterms:W3CDTF">2015-08-14T00:19:25Z</dcterms:modified>
</cp:coreProperties>
</file>