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84" r:id="rId3"/>
    <p:sldId id="285" r:id="rId4"/>
    <p:sldId id="286" r:id="rId5"/>
    <p:sldId id="287" r:id="rId6"/>
    <p:sldId id="288" r:id="rId7"/>
    <p:sldId id="290" r:id="rId8"/>
    <p:sldId id="289" r:id="rId9"/>
    <p:sldId id="291" r:id="rId10"/>
    <p:sldId id="292" r:id="rId11"/>
    <p:sldId id="293" r:id="rId12"/>
    <p:sldId id="280" r:id="rId13"/>
    <p:sldId id="294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Tensão elétrica      </a:t>
            </a:r>
            <a:endParaRPr lang="pt-PT" sz="4800" b="1" dirty="0">
              <a:solidFill>
                <a:schemeClr val="accent6"/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/>
              <a:t>1.2</a:t>
            </a:r>
            <a:r>
              <a:rPr lang="pt-PT" sz="2800" b="1" dirty="0" smtClean="0">
                <a:solidFill>
                  <a:srgbClr val="3366FF"/>
                </a:solidFill>
              </a:rPr>
              <a:t> </a:t>
            </a:r>
            <a:r>
              <a:rPr lang="pt-PT" sz="2800" b="1" dirty="0" smtClean="0">
                <a:solidFill>
                  <a:schemeClr val="accent6"/>
                </a:solidFill>
              </a:rPr>
              <a:t>Tensão 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1844824"/>
            <a:ext cx="7543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corrente elétrica </a:t>
            </a:r>
            <a:r>
              <a:rPr lang="pt-PT" sz="2000" dirty="0" smtClean="0"/>
              <a:t>é um movimento orientado de partículas com carga elétrica através de um meio condutor. 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Para que as cargas elétricas tenham esse movimento orientado </a:t>
            </a:r>
            <a:r>
              <a:rPr lang="pt-PT" sz="2000" b="1" dirty="0" smtClean="0">
                <a:solidFill>
                  <a:schemeClr val="accent6"/>
                </a:solidFill>
              </a:rPr>
              <a:t>é necessário </a:t>
            </a:r>
            <a:r>
              <a:rPr lang="pt-PT" sz="2000" dirty="0" smtClean="0"/>
              <a:t>fornecer-lhes </a:t>
            </a:r>
            <a:r>
              <a:rPr lang="pt-PT" sz="2000" b="1" dirty="0" smtClean="0">
                <a:solidFill>
                  <a:schemeClr val="accent6"/>
                </a:solidFill>
              </a:rPr>
              <a:t>energia.</a:t>
            </a:r>
            <a:endParaRPr lang="pt-PT" sz="2000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:\DPA9\PowerPoints\PowerPoints_Eletricidade\Imagens Editora\Imagens_PPT_Eletricidade\M16\20145768_CONT_F111.png"/>
          <p:cNvPicPr>
            <a:picLocks noChangeAspect="1" noChangeArrowheads="1"/>
          </p:cNvPicPr>
          <p:nvPr/>
        </p:nvPicPr>
        <p:blipFill>
          <a:blip r:embed="rId4" cstate="print"/>
          <a:srcRect t="17778" r="1483" b="8889"/>
          <a:stretch>
            <a:fillRect/>
          </a:stretch>
        </p:blipFill>
        <p:spPr bwMode="auto">
          <a:xfrm>
            <a:off x="3382385" y="3501008"/>
            <a:ext cx="5654111" cy="2808312"/>
          </a:xfrm>
          <a:prstGeom prst="rect">
            <a:avLst/>
          </a:prstGeom>
          <a:noFill/>
        </p:spPr>
      </p:pic>
      <p:sp>
        <p:nvSpPr>
          <p:cNvPr id="7" name="Rectangle 13"/>
          <p:cNvSpPr/>
          <p:nvPr/>
        </p:nvSpPr>
        <p:spPr>
          <a:xfrm>
            <a:off x="611560" y="3933056"/>
            <a:ext cx="25922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Por isso, </a:t>
            </a:r>
            <a:r>
              <a:rPr lang="pt-PT" sz="2000" dirty="0" smtClean="0"/>
              <a:t>nos circuitos elétricos </a:t>
            </a:r>
            <a:r>
              <a:rPr lang="pt-PT" sz="2000" dirty="0" smtClean="0"/>
              <a:t>existe sempre </a:t>
            </a:r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chemeClr val="accent6"/>
                </a:solidFill>
              </a:rPr>
              <a:t>gerador elétrico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que é uma </a:t>
            </a:r>
            <a:r>
              <a:rPr lang="pt-PT" sz="2000" b="1" dirty="0" smtClean="0">
                <a:solidFill>
                  <a:schemeClr val="accent6"/>
                </a:solidFill>
              </a:rPr>
              <a:t>fonte de energia</a:t>
            </a:r>
            <a:r>
              <a:rPr lang="pt-PT" sz="2000" dirty="0" smtClean="0"/>
              <a:t>.</a:t>
            </a:r>
            <a:endParaRPr lang="pt-BR" sz="2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Tensão 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2209800"/>
            <a:ext cx="71287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Define-se </a:t>
            </a:r>
            <a:r>
              <a:rPr lang="pt-PT" sz="2000" b="1" dirty="0" smtClean="0">
                <a:solidFill>
                  <a:schemeClr val="accent6"/>
                </a:solidFill>
              </a:rPr>
              <a:t>tensão elétrica ou diferença de potencial elétrico entre dois pontos </a:t>
            </a:r>
            <a:r>
              <a:rPr lang="pt-PT" sz="2000" dirty="0" smtClean="0"/>
              <a:t>de um condutor, como sendo a energia elétrica transferida para o condutor (pelo gerador), por unidade de carga elétrica que o atravessa entre esses dois pontos. </a:t>
            </a:r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tensão elétrica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chemeClr val="accent6"/>
                </a:solidFill>
              </a:rPr>
              <a:t>diferença de potencial elétrico </a:t>
            </a:r>
            <a:r>
              <a:rPr lang="pt-PT" sz="2000" dirty="0" smtClean="0"/>
              <a:t>representa-se pela letra </a:t>
            </a:r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dirty="0" smtClean="0"/>
              <a:t> e a </a:t>
            </a:r>
            <a:r>
              <a:rPr lang="pt-PT" sz="2000" b="1" dirty="0" smtClean="0">
                <a:solidFill>
                  <a:schemeClr val="accent6"/>
                </a:solidFill>
              </a:rPr>
              <a:t>unidade SI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o </a:t>
            </a:r>
            <a:r>
              <a:rPr lang="pt-PT" sz="2000" b="1" dirty="0" smtClean="0">
                <a:solidFill>
                  <a:schemeClr val="accent6"/>
                </a:solidFill>
              </a:rPr>
              <a:t>volt</a:t>
            </a:r>
            <a:r>
              <a:rPr lang="pt-PT" sz="2000" dirty="0" smtClean="0"/>
              <a:t>, símbolo,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V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voltímetros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1600200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Os aparelhos que se utilizam para </a:t>
            </a:r>
            <a:r>
              <a:rPr lang="pt-PT" sz="2000" b="1" dirty="0" smtClean="0">
                <a:solidFill>
                  <a:schemeClr val="accent6"/>
                </a:solidFill>
              </a:rPr>
              <a:t>medir a tensão elétrica </a:t>
            </a:r>
            <a:r>
              <a:rPr lang="pt-PT" sz="2000" dirty="0" smtClean="0"/>
              <a:t>ou diferença de potencial elétrico são os </a:t>
            </a:r>
            <a:r>
              <a:rPr lang="pt-PT" sz="2000" b="1" dirty="0" smtClean="0">
                <a:solidFill>
                  <a:schemeClr val="accent6"/>
                </a:solidFill>
              </a:rPr>
              <a:t>voltímetros</a:t>
            </a:r>
            <a:r>
              <a:rPr lang="pt-PT" sz="2000" dirty="0" smtClean="0"/>
              <a:t>. Estes podem ser </a:t>
            </a:r>
            <a:r>
              <a:rPr lang="pt-PT" sz="2000" b="1" dirty="0" smtClean="0">
                <a:solidFill>
                  <a:schemeClr val="accent6"/>
                </a:solidFill>
              </a:rPr>
              <a:t>digitais</a:t>
            </a:r>
            <a:r>
              <a:rPr lang="pt-PT" sz="2000" dirty="0" smtClean="0"/>
              <a:t> ou </a:t>
            </a:r>
            <a:r>
              <a:rPr lang="pt-PT" sz="2000" b="1" dirty="0" smtClean="0">
                <a:solidFill>
                  <a:schemeClr val="accent6"/>
                </a:solidFill>
              </a:rPr>
              <a:t>analógicos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2996952"/>
            <a:ext cx="411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Se utilizamos um </a:t>
            </a:r>
            <a:r>
              <a:rPr lang="pt-PT" sz="2000" b="1" dirty="0" smtClean="0">
                <a:solidFill>
                  <a:schemeClr val="accent6"/>
                </a:solidFill>
              </a:rPr>
              <a:t>multímetro digital como voltímetro</a:t>
            </a:r>
            <a:r>
              <a:rPr lang="pt-PT" sz="2000" dirty="0" smtClean="0"/>
              <a:t>, temos de ter em atenção o seguinte:</a:t>
            </a:r>
          </a:p>
          <a:p>
            <a:pPr algn="just"/>
            <a:endParaRPr lang="pt-BR" sz="2000" dirty="0" smtClean="0"/>
          </a:p>
          <a:p>
            <a:pPr marL="173038" indent="-173038" algn="just"/>
            <a:r>
              <a:rPr lang="pt-PT" sz="2000" dirty="0" smtClean="0"/>
              <a:t>• O </a:t>
            </a:r>
            <a:r>
              <a:rPr lang="pt-PT" sz="2000" b="1" dirty="0" smtClean="0">
                <a:solidFill>
                  <a:schemeClr val="accent6"/>
                </a:solidFill>
              </a:rPr>
              <a:t>seletor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(que se encontra na parte central do multímetro) tem de ser rodado de forma a apontar para a </a:t>
            </a:r>
            <a:r>
              <a:rPr lang="pt-PT" sz="2000" b="1" dirty="0" smtClean="0">
                <a:solidFill>
                  <a:schemeClr val="accent6"/>
                </a:solidFill>
              </a:rPr>
              <a:t>escala</a:t>
            </a:r>
            <a:r>
              <a:rPr lang="pt-PT" sz="2000" dirty="0" smtClean="0"/>
              <a:t> onde se leem valores </a:t>
            </a:r>
            <a:r>
              <a:rPr lang="pt-PT" sz="2000" b="1" dirty="0" smtClean="0">
                <a:solidFill>
                  <a:schemeClr val="accent6"/>
                </a:solidFill>
              </a:rPr>
              <a:t>de tensão elétrica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pic>
        <p:nvPicPr>
          <p:cNvPr id="8" name="Picture 7" descr="20145768_CONT_F090.png"/>
          <p:cNvPicPr>
            <a:picLocks noChangeAspect="1"/>
          </p:cNvPicPr>
          <p:nvPr/>
        </p:nvPicPr>
        <p:blipFill>
          <a:blip r:embed="rId4" cstate="print"/>
          <a:srcRect l="21202" t="3339" r="55772" b="41981"/>
          <a:stretch>
            <a:fillRect/>
          </a:stretch>
        </p:blipFill>
        <p:spPr>
          <a:xfrm>
            <a:off x="5292080" y="2347859"/>
            <a:ext cx="2592288" cy="410547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voltímetros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608" y="1988840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just"/>
            <a:r>
              <a:rPr lang="pt-PT" dirty="0" smtClean="0"/>
              <a:t>• O </a:t>
            </a:r>
            <a:r>
              <a:rPr lang="pt-PT" b="1" dirty="0" smtClean="0">
                <a:solidFill>
                  <a:schemeClr val="accent6"/>
                </a:solidFill>
              </a:rPr>
              <a:t>menor valor que se pode medir </a:t>
            </a:r>
            <a:r>
              <a:rPr lang="pt-PT" dirty="0" smtClean="0"/>
              <a:t>num voltímetro digital é igual ao valor da </a:t>
            </a:r>
            <a:r>
              <a:rPr lang="pt-PT" b="1" dirty="0" smtClean="0">
                <a:solidFill>
                  <a:schemeClr val="accent6"/>
                </a:solidFill>
              </a:rPr>
              <a:t>menor divisão da escala</a:t>
            </a:r>
            <a:r>
              <a:rPr lang="pt-PT" dirty="0" smtClean="0"/>
              <a:t>, que corresponde à </a:t>
            </a:r>
            <a:r>
              <a:rPr lang="pt-PT" b="1" dirty="0" smtClean="0">
                <a:solidFill>
                  <a:schemeClr val="accent6"/>
                </a:solidFill>
              </a:rPr>
              <a:t>sensibilidade do voltímetro</a:t>
            </a:r>
            <a:r>
              <a:rPr lang="pt-PT" dirty="0" smtClean="0"/>
              <a:t>;</a:t>
            </a:r>
            <a:endParaRPr lang="pt-BR" dirty="0" smtClean="0"/>
          </a:p>
          <a:p>
            <a:pPr algn="just"/>
            <a:endParaRPr lang="pt-BR" dirty="0" smtClean="0"/>
          </a:p>
          <a:p>
            <a:pPr marL="173038" indent="-173038" algn="just"/>
            <a:r>
              <a:rPr lang="pt-PT" dirty="0" smtClean="0"/>
              <a:t>• Para </a:t>
            </a:r>
            <a:r>
              <a:rPr lang="pt-PT" b="1" dirty="0" smtClean="0">
                <a:solidFill>
                  <a:schemeClr val="accent6"/>
                </a:solidFill>
              </a:rPr>
              <a:t>ligar os fios de ligação aos terminais do multímetro digital</a:t>
            </a:r>
            <a:r>
              <a:rPr lang="pt-PT" dirty="0" smtClean="0"/>
              <a:t>, de modo a funcionar como voltímetro, temos de identificar previamente os terminais que se ligam.</a:t>
            </a:r>
            <a:endParaRPr lang="pt-BR" dirty="0"/>
          </a:p>
        </p:txBody>
      </p:sp>
      <p:pic>
        <p:nvPicPr>
          <p:cNvPr id="8" name="Picture 7" descr="20145768_CONT_F090.png"/>
          <p:cNvPicPr>
            <a:picLocks noChangeAspect="1"/>
          </p:cNvPicPr>
          <p:nvPr/>
        </p:nvPicPr>
        <p:blipFill>
          <a:blip r:embed="rId4" cstate="print"/>
          <a:srcRect l="21202" t="3339" r="55772" b="41981"/>
          <a:stretch>
            <a:fillRect/>
          </a:stretch>
        </p:blipFill>
        <p:spPr>
          <a:xfrm>
            <a:off x="5292080" y="1988840"/>
            <a:ext cx="2592288" cy="410547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voltímetros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2276872"/>
            <a:ext cx="46805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Se utilizamos um </a:t>
            </a:r>
            <a:r>
              <a:rPr lang="pt-PT" sz="2000" b="1" dirty="0" smtClean="0">
                <a:solidFill>
                  <a:schemeClr val="accent6"/>
                </a:solidFill>
              </a:rPr>
              <a:t>voltímetro analógico</a:t>
            </a:r>
            <a:r>
              <a:rPr lang="pt-PT" sz="2000" dirty="0" smtClean="0">
                <a:solidFill>
                  <a:schemeClr val="accent6"/>
                </a:solidFill>
              </a:rPr>
              <a:t>,</a:t>
            </a:r>
            <a:r>
              <a:rPr lang="pt-PT" sz="2000" dirty="0" smtClean="0"/>
              <a:t> devemos ter em atenção:</a:t>
            </a:r>
          </a:p>
          <a:p>
            <a:pPr algn="r"/>
            <a:endParaRPr lang="pt-BR" sz="2000" dirty="0" smtClean="0"/>
          </a:p>
          <a:p>
            <a:pPr lvl="0" algn="r"/>
            <a:r>
              <a:rPr lang="pt-PT" sz="2000" dirty="0" smtClean="0"/>
              <a:t> - o </a:t>
            </a:r>
            <a:r>
              <a:rPr lang="pt-PT" sz="2000" b="1" dirty="0" smtClean="0">
                <a:solidFill>
                  <a:schemeClr val="accent6"/>
                </a:solidFill>
              </a:rPr>
              <a:t>alcance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do voltímetro, ou seja, o valor máximo que o aparelho pode medir;</a:t>
            </a:r>
          </a:p>
          <a:p>
            <a:pPr lvl="0" algn="r"/>
            <a:endParaRPr lang="pt-BR" sz="2000" dirty="0" smtClean="0"/>
          </a:p>
          <a:p>
            <a:pPr marL="173038" lvl="0" indent="-173038" algn="r"/>
            <a:r>
              <a:rPr lang="pt-PT" sz="2000" dirty="0" smtClean="0"/>
              <a:t> - o </a:t>
            </a:r>
            <a:r>
              <a:rPr lang="pt-PT" sz="2000" b="1" dirty="0" smtClean="0">
                <a:solidFill>
                  <a:schemeClr val="accent6"/>
                </a:solidFill>
              </a:rPr>
              <a:t>valor da menor divisão da escala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pic>
        <p:nvPicPr>
          <p:cNvPr id="8" name="Picture 7" descr="20145768_CONT_F09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1628800"/>
            <a:ext cx="2720122" cy="446148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09600" y="1124744"/>
            <a:ext cx="7239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Os voltímetros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608" y="2348880"/>
            <a:ext cx="2869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Para </a:t>
            </a:r>
            <a:r>
              <a:rPr lang="pt-PT" sz="2000" b="1" dirty="0" smtClean="0">
                <a:solidFill>
                  <a:schemeClr val="accent6"/>
                </a:solidFill>
              </a:rPr>
              <a:t>medir a tensão elétrica nos terminais de uma pilha ou de um recetor elétrico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intercalado num circuito, liga-se </a:t>
            </a:r>
            <a:r>
              <a:rPr lang="pt-PT" sz="2000" b="1" dirty="0" smtClean="0">
                <a:solidFill>
                  <a:schemeClr val="accent6"/>
                </a:solidFill>
              </a:rPr>
              <a:t>o voltímetro em paralelo </a:t>
            </a:r>
            <a:r>
              <a:rPr lang="pt-PT" sz="2000" dirty="0" smtClean="0"/>
              <a:t>aos terminais do dispositivo.</a:t>
            </a:r>
            <a:endParaRPr lang="pt-BR" sz="2000" dirty="0" smtClean="0"/>
          </a:p>
        </p:txBody>
      </p:sp>
      <p:pic>
        <p:nvPicPr>
          <p:cNvPr id="2050" name="Picture 2" descr="F:\DPA9\PowerPoints\PowerPoints_Eletricidade\Imagens Editora\Imagens_PPT_Eletricidade\M15\20145768_CONT_F097.png"/>
          <p:cNvPicPr>
            <a:picLocks noChangeAspect="1" noChangeArrowheads="1"/>
          </p:cNvPicPr>
          <p:nvPr/>
        </p:nvPicPr>
        <p:blipFill>
          <a:blip r:embed="rId4" cstate="print"/>
          <a:srcRect t="11438" b="8500"/>
          <a:stretch>
            <a:fillRect/>
          </a:stretch>
        </p:blipFill>
        <p:spPr bwMode="auto">
          <a:xfrm>
            <a:off x="4139952" y="1844824"/>
            <a:ext cx="3717493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09600" y="1295400"/>
            <a:ext cx="7239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Tensão elétrica nos terminais de uma associação de lâmpadas em série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2286000"/>
            <a:ext cx="7086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sz="2000" b="1" dirty="0" smtClean="0">
                <a:solidFill>
                  <a:schemeClr val="accent6"/>
                </a:solidFill>
              </a:rPr>
              <a:t>A tensão nos terminais de uma associação de lâmpadas em série é igual à soma das tensões nos terminais de cada uma das lâmpadas.</a:t>
            </a:r>
          </a:p>
          <a:p>
            <a:pPr lvl="0" algn="ctr"/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b="1" dirty="0" smtClean="0">
                <a:solidFill>
                  <a:schemeClr val="accent6"/>
                </a:solidFill>
              </a:rPr>
              <a:t> = </a:t>
            </a:r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b="1" baseline="-25000" dirty="0" smtClean="0">
                <a:solidFill>
                  <a:schemeClr val="accent6"/>
                </a:solidFill>
              </a:rPr>
              <a:t>1</a:t>
            </a:r>
            <a:r>
              <a:rPr lang="pt-PT" sz="2000" b="1" dirty="0" smtClean="0">
                <a:solidFill>
                  <a:schemeClr val="accent6"/>
                </a:solidFill>
              </a:rPr>
              <a:t> + </a:t>
            </a:r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b="1" baseline="-25000" dirty="0" smtClean="0">
                <a:solidFill>
                  <a:schemeClr val="accent6"/>
                </a:solidFill>
              </a:rPr>
              <a:t>2</a:t>
            </a:r>
            <a:endParaRPr lang="pt-BR" sz="2000" b="1" dirty="0" smtClean="0">
              <a:solidFill>
                <a:schemeClr val="accent6"/>
              </a:solidFill>
            </a:endParaRPr>
          </a:p>
          <a:p>
            <a:pPr algn="just"/>
            <a:endParaRPr lang="pt-BR" dirty="0" smtClean="0"/>
          </a:p>
        </p:txBody>
      </p:sp>
      <p:pic>
        <p:nvPicPr>
          <p:cNvPr id="9" name="Picture 8" descr="20145768_CONT_DD18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3494112"/>
            <a:ext cx="2467429" cy="2743200"/>
          </a:xfrm>
          <a:prstGeom prst="rect">
            <a:avLst/>
          </a:prstGeom>
        </p:spPr>
      </p:pic>
      <p:pic>
        <p:nvPicPr>
          <p:cNvPr id="10" name="Picture 9" descr="20145768_CONT_F096.png"/>
          <p:cNvPicPr>
            <a:picLocks noChangeAspect="1"/>
          </p:cNvPicPr>
          <p:nvPr/>
        </p:nvPicPr>
        <p:blipFill>
          <a:blip r:embed="rId5" cstate="print"/>
          <a:srcRect t="19056" b="14246"/>
          <a:stretch>
            <a:fillRect/>
          </a:stretch>
        </p:blipFill>
        <p:spPr>
          <a:xfrm>
            <a:off x="0" y="3573016"/>
            <a:ext cx="6172200" cy="27432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09600" y="1295400"/>
            <a:ext cx="7239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Tensão elétrica nos terminais de uma associação de lâmpadas em paralelo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2204864"/>
            <a:ext cx="7086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sz="2000" b="1" dirty="0" smtClean="0">
                <a:solidFill>
                  <a:schemeClr val="accent6"/>
                </a:solidFill>
              </a:rPr>
              <a:t>A tensão nos terminais de uma associação de lâmpadas em paralelo é igual à tensão nos terminais de cada uma das lâmpadas.</a:t>
            </a:r>
            <a:endParaRPr lang="pt-BR" sz="2000" b="1" dirty="0" smtClean="0">
              <a:solidFill>
                <a:schemeClr val="accent6"/>
              </a:solidFill>
            </a:endParaRPr>
          </a:p>
          <a:p>
            <a:pPr lvl="0" algn="ctr"/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b="1" dirty="0" smtClean="0">
                <a:solidFill>
                  <a:schemeClr val="accent6"/>
                </a:solidFill>
              </a:rPr>
              <a:t> = </a:t>
            </a:r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b="1" baseline="-25000" dirty="0" smtClean="0">
                <a:solidFill>
                  <a:schemeClr val="accent6"/>
                </a:solidFill>
              </a:rPr>
              <a:t>1</a:t>
            </a:r>
            <a:r>
              <a:rPr lang="pt-PT" sz="2000" b="1" dirty="0" smtClean="0">
                <a:solidFill>
                  <a:schemeClr val="accent6"/>
                </a:solidFill>
              </a:rPr>
              <a:t> = </a:t>
            </a:r>
            <a:r>
              <a:rPr lang="pt-PT" sz="2000" b="1" i="1" dirty="0" smtClean="0">
                <a:solidFill>
                  <a:schemeClr val="accent6"/>
                </a:solidFill>
              </a:rPr>
              <a:t>U</a:t>
            </a:r>
            <a:r>
              <a:rPr lang="pt-PT" sz="2000" b="1" baseline="-25000" dirty="0" smtClean="0">
                <a:solidFill>
                  <a:schemeClr val="accent6"/>
                </a:solidFill>
              </a:rPr>
              <a:t>2</a:t>
            </a:r>
            <a:endParaRPr lang="pt-BR" sz="2000" b="1" dirty="0" smtClean="0">
              <a:solidFill>
                <a:schemeClr val="accent6"/>
              </a:solidFill>
            </a:endParaRPr>
          </a:p>
          <a:p>
            <a:pPr algn="just"/>
            <a:endParaRPr lang="pt-BR" dirty="0" smtClean="0"/>
          </a:p>
        </p:txBody>
      </p:sp>
      <p:pic>
        <p:nvPicPr>
          <p:cNvPr id="8" name="Picture 7" descr="20145768_CONT_DD18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3428960"/>
            <a:ext cx="2590800" cy="2880360"/>
          </a:xfrm>
          <a:prstGeom prst="rect">
            <a:avLst/>
          </a:prstGeom>
        </p:spPr>
      </p:pic>
      <p:pic>
        <p:nvPicPr>
          <p:cNvPr id="11" name="Picture 10" descr="20145768_CONT_F097.png"/>
          <p:cNvPicPr>
            <a:picLocks noChangeAspect="1"/>
          </p:cNvPicPr>
          <p:nvPr/>
        </p:nvPicPr>
        <p:blipFill>
          <a:blip r:embed="rId5" cstate="print"/>
          <a:srcRect t="11260" r="5400" b="7788"/>
          <a:stretch>
            <a:fillRect/>
          </a:stretch>
        </p:blipFill>
        <p:spPr>
          <a:xfrm>
            <a:off x="1331640" y="3501008"/>
            <a:ext cx="2522984" cy="32385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Pilha de Volta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1600200"/>
            <a:ext cx="754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pilha de Volta </a:t>
            </a:r>
            <a:r>
              <a:rPr lang="pt-PT" sz="2000" dirty="0" smtClean="0"/>
              <a:t>foi o primeiro gerador de energia elétrica. </a:t>
            </a: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2492896"/>
            <a:ext cx="47461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Trata-se de um </a:t>
            </a:r>
            <a:r>
              <a:rPr lang="pt-PT" sz="2000" b="1" dirty="0" smtClean="0">
                <a:solidFill>
                  <a:schemeClr val="accent6"/>
                </a:solidFill>
              </a:rPr>
              <a:t>gerador eletroquímico</a:t>
            </a:r>
            <a:r>
              <a:rPr lang="pt-PT" sz="2000" dirty="0" smtClean="0"/>
              <a:t>, </a:t>
            </a:r>
          </a:p>
          <a:p>
            <a:pPr algn="r"/>
            <a:r>
              <a:rPr lang="pt-PT" sz="2000" dirty="0" smtClean="0"/>
              <a:t>isto é, um gerador que </a:t>
            </a:r>
            <a:r>
              <a:rPr lang="pt-PT" sz="2000" b="1" dirty="0" smtClean="0">
                <a:solidFill>
                  <a:schemeClr val="accent6"/>
                </a:solidFill>
              </a:rPr>
              <a:t>transforma energia </a:t>
            </a:r>
          </a:p>
          <a:p>
            <a:pPr algn="r"/>
            <a:r>
              <a:rPr lang="pt-PT" sz="2000" b="1" dirty="0" smtClean="0">
                <a:solidFill>
                  <a:schemeClr val="accent6"/>
                </a:solidFill>
              </a:rPr>
              <a:t>química em energia elétrica</a:t>
            </a:r>
            <a:r>
              <a:rPr lang="pt-PT" sz="2000" dirty="0" smtClean="0"/>
              <a:t>.</a:t>
            </a:r>
            <a:endParaRPr lang="pt-BR" sz="2000" dirty="0" smtClean="0"/>
          </a:p>
          <a:p>
            <a:pPr algn="r"/>
            <a:endParaRPr lang="pt-PT" sz="2000" dirty="0" smtClean="0"/>
          </a:p>
          <a:p>
            <a:pPr algn="r"/>
            <a:r>
              <a:rPr lang="pt-PT" sz="2000" dirty="0" smtClean="0"/>
              <a:t>Volta demonstrou que, empilhando alternadamente </a:t>
            </a:r>
            <a:r>
              <a:rPr lang="pt-PT" sz="2000" b="1" dirty="0" smtClean="0">
                <a:solidFill>
                  <a:schemeClr val="accent6"/>
                </a:solidFill>
              </a:rPr>
              <a:t>discos de cobre e de zinco</a:t>
            </a:r>
            <a:r>
              <a:rPr lang="pt-PT" sz="2000" dirty="0" smtClean="0"/>
              <a:t>, separados por </a:t>
            </a:r>
            <a:r>
              <a:rPr lang="pt-PT" sz="2000" b="1" dirty="0" smtClean="0">
                <a:solidFill>
                  <a:schemeClr val="accent6"/>
                </a:solidFill>
              </a:rPr>
              <a:t>tecidos embebidos em solução aquosa de ácido sulfúrico</a:t>
            </a:r>
            <a:r>
              <a:rPr lang="pt-PT" sz="2000" dirty="0" smtClean="0"/>
              <a:t>, conseguia produzir uma corrente elétrica contínua.</a:t>
            </a:r>
            <a:endParaRPr lang="pt-BR" sz="2000" dirty="0"/>
          </a:p>
        </p:txBody>
      </p:sp>
      <p:pic>
        <p:nvPicPr>
          <p:cNvPr id="8" name="Picture 7" descr="20145768_CONT_F09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2060848"/>
            <a:ext cx="1872208" cy="4502582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Associação de pilhas em série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1774557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A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tensão nos terminais de uma associação de pilhas em série </a:t>
            </a:r>
            <a:r>
              <a:rPr lang="pt-PT" sz="2000" dirty="0" smtClean="0"/>
              <a:t>é igual à soma das tensões nos terminais de cada pilha.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71600" y="2819400"/>
            <a:ext cx="733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Quando se associam </a:t>
            </a:r>
            <a:r>
              <a:rPr lang="pt-PT" sz="2000" b="1" dirty="0" smtClean="0">
                <a:solidFill>
                  <a:schemeClr val="accent6"/>
                </a:solidFill>
              </a:rPr>
              <a:t>pilhas em série</a:t>
            </a:r>
            <a:r>
              <a:rPr lang="pt-PT" sz="2000" dirty="0" smtClean="0"/>
              <a:t>, o </a:t>
            </a:r>
            <a:r>
              <a:rPr lang="pt-PT" sz="2000" b="1" dirty="0" smtClean="0">
                <a:solidFill>
                  <a:schemeClr val="accent6"/>
                </a:solidFill>
              </a:rPr>
              <a:t>polo positivo </a:t>
            </a:r>
            <a:r>
              <a:rPr lang="pt-PT" sz="2000" dirty="0" smtClean="0"/>
              <a:t>de uma </a:t>
            </a:r>
            <a:r>
              <a:rPr lang="pt-PT" sz="2000" b="1" dirty="0" smtClean="0">
                <a:solidFill>
                  <a:schemeClr val="accent6"/>
                </a:solidFill>
              </a:rPr>
              <a:t>liga-se</a:t>
            </a:r>
            <a:r>
              <a:rPr lang="pt-PT" sz="2000" dirty="0" smtClean="0"/>
              <a:t> ao </a:t>
            </a:r>
            <a:r>
              <a:rPr lang="pt-PT" sz="2000" b="1" dirty="0" smtClean="0">
                <a:solidFill>
                  <a:schemeClr val="accent6"/>
                </a:solidFill>
              </a:rPr>
              <a:t>polo negativo </a:t>
            </a:r>
            <a:r>
              <a:rPr lang="pt-PT" sz="2000" dirty="0" smtClean="0"/>
              <a:t>de outra e, assim, sucessivamente.</a:t>
            </a:r>
            <a:endParaRPr lang="pt-BR" sz="2000" dirty="0"/>
          </a:p>
        </p:txBody>
      </p:sp>
      <p:pic>
        <p:nvPicPr>
          <p:cNvPr id="11" name="Picture 10" descr="20145768_CONT_DD18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861048"/>
            <a:ext cx="5953679" cy="178435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54088" y="1371600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028384" y="6264176"/>
            <a:ext cx="746151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219200"/>
            <a:ext cx="7920880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441325" indent="-157163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A</a:t>
            </a:r>
            <a:r>
              <a:rPr lang="pt-PT" b="1" dirty="0" smtClean="0"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tensão elétrica </a:t>
            </a:r>
            <a:r>
              <a:rPr lang="pt-PT" dirty="0" smtClean="0">
                <a:ea typeface="Arial"/>
                <a:cs typeface="Lucida Grande"/>
              </a:rPr>
              <a:t>ou</a:t>
            </a:r>
            <a:r>
              <a:rPr lang="pt-PT" b="1" dirty="0" smtClean="0"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diferença de potencial elétrico </a:t>
            </a:r>
            <a:r>
              <a:rPr lang="pt-PT" dirty="0" smtClean="0">
                <a:ea typeface="Arial"/>
                <a:cs typeface="Lucida Grande"/>
              </a:rPr>
              <a:t>entre dois pontos A e B de um condutor é a energia elétrica transferida para o condutor, por unidade de carga elétrica que atravessa o condutor entre esses dois pontos.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ea typeface="Arial"/>
              <a:cs typeface="Lucida Grande"/>
            </a:endParaRPr>
          </a:p>
          <a:p>
            <a:pPr marL="441325" indent="-157163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 smtClean="0">
                <a:ea typeface="Arial"/>
                <a:cs typeface="Lucida Grande"/>
              </a:rPr>
              <a:t>A corrente elétrica num circuito exige uma tensão que é fornecida por um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gerador</a:t>
            </a:r>
            <a:r>
              <a:rPr lang="pt-PT" dirty="0" smtClean="0">
                <a:ea typeface="Arial"/>
                <a:cs typeface="Lucida Grande"/>
              </a:rPr>
              <a:t>, também designado por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fonte de tensão.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Os aparelhos que se utilizam para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medir tensões </a:t>
            </a:r>
            <a:r>
              <a:rPr lang="pt-PT" dirty="0" smtClean="0">
                <a:ea typeface="Arial"/>
                <a:cs typeface="Lucida Grande"/>
              </a:rPr>
              <a:t>são os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voltímetros</a:t>
            </a:r>
            <a:r>
              <a:rPr lang="pt-PT" b="1" dirty="0" smtClean="0">
                <a:ea typeface="Arial"/>
                <a:cs typeface="Lucida Grande"/>
              </a:rPr>
              <a:t>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ea typeface="Arial"/>
              <a:cs typeface="Lucida Grande"/>
            </a:endParaRPr>
          </a:p>
          <a:p>
            <a:pPr marL="441325" indent="-157163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 smtClean="0">
                <a:ea typeface="Arial"/>
                <a:cs typeface="Lucida Grande"/>
              </a:rPr>
              <a:t>A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tensão elétrica</a:t>
            </a:r>
            <a:r>
              <a:rPr lang="pt-PT" dirty="0" smtClean="0">
                <a:ea typeface="Arial"/>
                <a:cs typeface="Lucida Grande"/>
              </a:rPr>
              <a:t>,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dirty="0" smtClean="0">
                <a:ea typeface="Arial"/>
                <a:cs typeface="Lucida Grande"/>
              </a:rPr>
              <a:t>,</a:t>
            </a:r>
            <a:r>
              <a:rPr lang="pt-PT" b="1" dirty="0" smtClean="0">
                <a:solidFill>
                  <a:srgbClr val="3366FF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nos terminais da associação das duas </a:t>
            </a:r>
          </a:p>
          <a:p>
            <a:pPr marL="441325" indent="-157163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  lâmpadas em série </a:t>
            </a:r>
            <a:r>
              <a:rPr lang="pt-PT" dirty="0" smtClean="0">
                <a:ea typeface="Arial"/>
                <a:cs typeface="Lucida Grande"/>
              </a:rPr>
              <a:t>é igual à soma das tensões nos terminais </a:t>
            </a:r>
          </a:p>
          <a:p>
            <a:pPr marL="441325" indent="-157163">
              <a:lnSpc>
                <a:spcPct val="120000"/>
              </a:lnSpc>
              <a:spcAft>
                <a:spcPts val="0"/>
              </a:spcAft>
            </a:pPr>
            <a:r>
              <a:rPr lang="pt-PT" dirty="0" smtClean="0">
                <a:ea typeface="Arial"/>
                <a:cs typeface="Lucida Grande"/>
              </a:rPr>
              <a:t>   de cada uma das </a:t>
            </a:r>
            <a:r>
              <a:rPr lang="en-US" dirty="0" smtClean="0">
                <a:ea typeface="Arial"/>
                <a:cs typeface="Lucida Grande"/>
              </a:rPr>
              <a:t>l</a:t>
            </a:r>
            <a:r>
              <a:rPr lang="pt-PT" dirty="0" err="1" smtClean="0">
                <a:ea typeface="Arial"/>
                <a:cs typeface="Lucida Grande"/>
              </a:rPr>
              <a:t>âmpadas</a:t>
            </a:r>
            <a:r>
              <a:rPr lang="pt-PT" dirty="0" smtClean="0">
                <a:ea typeface="Arial"/>
                <a:cs typeface="Lucida Grande"/>
              </a:rPr>
              <a:t>.                           </a:t>
            </a:r>
          </a:p>
          <a:p>
            <a:pPr marL="441325" indent="-157163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ea typeface="Arial"/>
                <a:cs typeface="Lucida Grande"/>
              </a:rPr>
              <a:t>                                                      </a:t>
            </a:r>
            <a:r>
              <a:rPr lang="pt-PT" b="1" dirty="0" smtClean="0">
                <a:solidFill>
                  <a:srgbClr val="3366FF"/>
                </a:solidFill>
                <a:ea typeface="Arial"/>
                <a:cs typeface="Lucida Grande"/>
              </a:rPr>
              <a:t>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=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1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+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2</a:t>
            </a:r>
          </a:p>
        </p:txBody>
      </p:sp>
      <p:pic>
        <p:nvPicPr>
          <p:cNvPr id="8" name="Picture 7" descr="20145768_CONT_DD18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600" y="4260595"/>
            <a:ext cx="1445840" cy="183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54088" y="1371600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028384" y="6264176"/>
            <a:ext cx="746151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1219200"/>
            <a:ext cx="8208912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b="1" dirty="0" smtClean="0">
                <a:ea typeface="Arial"/>
                <a:cs typeface="Lucida Grande"/>
              </a:rPr>
              <a:t>A</a:t>
            </a:r>
            <a:r>
              <a:rPr lang="pt-PT" b="1" dirty="0" smtClean="0">
                <a:solidFill>
                  <a:srgbClr val="3366FF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tensão elétrica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,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,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nos terminais da associações das duas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   lâmpadas em  paralelo </a:t>
            </a:r>
            <a:r>
              <a:rPr lang="pt-PT" b="1" dirty="0" smtClean="0">
                <a:ea typeface="Arial"/>
                <a:cs typeface="Lucida Grande"/>
              </a:rPr>
              <a:t>é igual à tensão nos terminais de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ea typeface="Arial"/>
                <a:cs typeface="Lucida Grande"/>
              </a:rPr>
              <a:t>    cada uma das </a:t>
            </a:r>
            <a:r>
              <a:rPr lang="en-US" b="1" dirty="0" err="1" smtClean="0">
                <a:ea typeface="Arial"/>
                <a:cs typeface="Lucida Grande"/>
              </a:rPr>
              <a:t>l</a:t>
            </a:r>
            <a:r>
              <a:rPr lang="pt-PT" b="1" dirty="0" err="1" smtClean="0">
                <a:ea typeface="Arial"/>
                <a:cs typeface="Lucida Grande"/>
              </a:rPr>
              <a:t>âmpadas</a:t>
            </a:r>
            <a:r>
              <a:rPr lang="pt-PT" b="1" dirty="0" smtClean="0">
                <a:ea typeface="Arial"/>
                <a:cs typeface="Lucida Grande"/>
              </a:rPr>
              <a:t>.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i="1" dirty="0" smtClean="0">
                <a:solidFill>
                  <a:schemeClr val="tx2"/>
                </a:solidFill>
                <a:ea typeface="Arial"/>
                <a:cs typeface="Lucida Grande"/>
              </a:rPr>
              <a:t>                                                      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=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U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1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=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 U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2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baseline="-25000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baseline="-25000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ea typeface="Arial"/>
                <a:cs typeface="Lucida Grande"/>
              </a:rPr>
              <a:t>As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pilhas </a:t>
            </a:r>
            <a:r>
              <a:rPr lang="pt-PT" b="1" dirty="0" smtClean="0">
                <a:ea typeface="Arial"/>
                <a:cs typeface="Lucida Grande"/>
              </a:rPr>
              <a:t>e as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baterias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ea typeface="Arial"/>
                <a:cs typeface="Lucida Grande"/>
              </a:rPr>
              <a:t>são geradores eletroquímicos, fontes de corrente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ea typeface="Arial"/>
                <a:cs typeface="Lucida Grande"/>
              </a:rPr>
              <a:t>    elétrica contínua.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ea typeface="Arial"/>
                <a:cs typeface="Lucida Grande"/>
              </a:rPr>
              <a:t>A tensão elétrica nos terminais de uma associação de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pilhas em série </a:t>
            </a:r>
            <a:r>
              <a:rPr lang="pt-PT" b="1" dirty="0" smtClean="0">
                <a:ea typeface="Arial"/>
                <a:cs typeface="Lucida Grande"/>
              </a:rPr>
              <a:t>é igual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ea typeface="Arial"/>
                <a:cs typeface="Lucida Grande"/>
              </a:rPr>
              <a:t>    à soma das tensões nos terminais de cada pilha.</a:t>
            </a:r>
          </a:p>
        </p:txBody>
      </p:sp>
      <p:pic>
        <p:nvPicPr>
          <p:cNvPr id="10" name="Picture 9" descr="20145768_CONT_DD18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484784"/>
            <a:ext cx="1730152" cy="192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xmlns:mv="urn:schemas-microsoft-com:mac:vml" xmlns:mc="http://schemas.openxmlformats.org/markup-compatibility/2006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761</Words>
  <Application>Microsoft Office PowerPoint</Application>
  <PresentationFormat>Apresentação no Ecrã (4:3)</PresentationFormat>
  <Paragraphs>97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98</cp:revision>
  <dcterms:created xsi:type="dcterms:W3CDTF">2015-05-27T21:57:06Z</dcterms:created>
  <dcterms:modified xsi:type="dcterms:W3CDTF">2015-08-14T00:27:45Z</dcterms:modified>
</cp:coreProperties>
</file>