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8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2" r:id="rId13"/>
    <p:sldId id="295" r:id="rId14"/>
    <p:sldId id="293" r:id="rId15"/>
    <p:sldId id="294" r:id="rId16"/>
    <p:sldId id="280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mc="http://schemas.openxmlformats.org/markup-compatibility/2006" xmlns:mv="urn:schemas-microsoft-com:mac:vml" xmlns="" xmlns:p14="http://schemas.microsoft.com/office/powerpoint/2010/main" val="0"/>
    </p:ext>
    <p:ext uri="{D31A062A-798A-4329-ABDD-BBA856620510}">
      <p14:defaultImageDpi xmlns:mc="http://schemas.openxmlformats.org/markup-compatibility/2006" xmlns:mv="urn:schemas-microsoft-com:mac:vml"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1.3.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A grandeza corrente </a:t>
            </a:r>
          </a:p>
          <a:p>
            <a:pPr algn="l">
              <a:lnSpc>
                <a:spcPts val="4800"/>
              </a:lnSpc>
            </a:pPr>
            <a:r>
              <a:rPr lang="pt-PT" sz="4800" b="1" dirty="0">
                <a:solidFill>
                  <a:schemeClr val="accent6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       elétrica        </a:t>
            </a:r>
            <a:endParaRPr lang="pt-PT" sz="4800" b="1" dirty="0">
              <a:solidFill>
                <a:schemeClr val="accent6"/>
              </a:solidFill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A grandeza corrente 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1772816"/>
            <a:ext cx="75438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Define-se a grandeza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corrente </a:t>
            </a:r>
            <a:r>
              <a:rPr lang="pt-PT" sz="2000" b="1" dirty="0" smtClean="0">
                <a:solidFill>
                  <a:schemeClr val="accent6"/>
                </a:solidFill>
              </a:rPr>
              <a:t>elétrica</a:t>
            </a:r>
            <a:r>
              <a:rPr lang="pt-PT" sz="2000" dirty="0" smtClean="0"/>
              <a:t> </a:t>
            </a:r>
            <a:r>
              <a:rPr lang="pt-PT" sz="2000" dirty="0" smtClean="0"/>
              <a:t>como sendo a carga elétrica que passa, por unidade de tempo, através de uma secção reta de um condutor.</a:t>
            </a:r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  <a:p>
            <a:pPr algn="just"/>
            <a:endParaRPr lang="pt-BR" dirty="0" smtClean="0"/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  <a:p>
            <a:pPr algn="just"/>
            <a:endParaRPr lang="pt-PT" dirty="0" smtClean="0"/>
          </a:p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3366FF"/>
                </a:solidFill>
              </a:rPr>
              <a:t>corrente </a:t>
            </a:r>
            <a:r>
              <a:rPr lang="pt-PT" sz="2000" b="1" dirty="0" err="1" smtClean="0">
                <a:solidFill>
                  <a:srgbClr val="3366FF"/>
                </a:solidFill>
              </a:rPr>
              <a:t>elétrica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dirty="0" smtClean="0"/>
              <a:t>representa-se pela letra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b="1" i="1" dirty="0" smtClean="0">
                <a:solidFill>
                  <a:srgbClr val="3366FF"/>
                </a:solidFill>
              </a:rPr>
              <a:t>I</a:t>
            </a:r>
            <a:r>
              <a:rPr lang="pt-PT" sz="2000" dirty="0" smtClean="0"/>
              <a:t> e a </a:t>
            </a:r>
            <a:r>
              <a:rPr lang="pt-PT" sz="2000" b="1" dirty="0" smtClean="0">
                <a:solidFill>
                  <a:srgbClr val="3366FF"/>
                </a:solidFill>
              </a:rPr>
              <a:t>unidade SI </a:t>
            </a:r>
            <a:r>
              <a:rPr lang="pt-PT" sz="2000" dirty="0" smtClean="0"/>
              <a:t>é o </a:t>
            </a:r>
            <a:r>
              <a:rPr lang="pt-PT" sz="2000" b="1" dirty="0" smtClean="0">
                <a:solidFill>
                  <a:srgbClr val="3366FF"/>
                </a:solidFill>
              </a:rPr>
              <a:t>ampere</a:t>
            </a:r>
            <a:r>
              <a:rPr lang="pt-PT" sz="2000" dirty="0" smtClean="0"/>
              <a:t>, símbolo, </a:t>
            </a:r>
            <a:r>
              <a:rPr lang="pt-PT" sz="2000" b="1" dirty="0" smtClean="0">
                <a:solidFill>
                  <a:srgbClr val="3366FF"/>
                </a:solidFill>
              </a:rPr>
              <a:t>A</a:t>
            </a:r>
            <a:r>
              <a:rPr lang="pt-PT" sz="2000" dirty="0" smtClean="0"/>
              <a:t>. 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DD19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2924944"/>
            <a:ext cx="3856856" cy="1923571"/>
          </a:xfrm>
          <a:prstGeom prst="rect">
            <a:avLst/>
          </a:prstGeom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429000"/>
            <a:ext cx="1008112" cy="88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23728" y="162880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A grandeza corrente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608" y="3048000"/>
            <a:ext cx="6768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Por exemplo, num circuito </a:t>
            </a:r>
            <a:r>
              <a:rPr lang="pt-PT" dirty="0" err="1" smtClean="0"/>
              <a:t>elétrico</a:t>
            </a:r>
            <a:r>
              <a:rPr lang="pt-PT" dirty="0" smtClean="0"/>
              <a:t>, </a:t>
            </a:r>
            <a:r>
              <a:rPr lang="pt-PT" b="1" dirty="0" smtClean="0">
                <a:solidFill>
                  <a:schemeClr val="accent6"/>
                </a:solidFill>
              </a:rPr>
              <a:t>quantos mais </a:t>
            </a:r>
            <a:r>
              <a:rPr lang="pt-PT" b="1" dirty="0" err="1" smtClean="0">
                <a:solidFill>
                  <a:schemeClr val="accent6"/>
                </a:solidFill>
              </a:rPr>
              <a:t>eletrões</a:t>
            </a:r>
            <a:r>
              <a:rPr lang="pt-PT" b="1" dirty="0" smtClean="0">
                <a:solidFill>
                  <a:schemeClr val="accent6"/>
                </a:solidFill>
              </a:rPr>
              <a:t> passarem numa secção </a:t>
            </a:r>
            <a:r>
              <a:rPr lang="pt-PT" b="1" dirty="0" err="1" smtClean="0">
                <a:solidFill>
                  <a:schemeClr val="accent6"/>
                </a:solidFill>
              </a:rPr>
              <a:t>reta</a:t>
            </a:r>
            <a:r>
              <a:rPr lang="pt-PT" b="1" dirty="0" smtClean="0">
                <a:solidFill>
                  <a:schemeClr val="accent6"/>
                </a:solidFill>
              </a:rPr>
              <a:t> do circuito</a:t>
            </a:r>
            <a:r>
              <a:rPr lang="pt-PT" dirty="0" smtClean="0"/>
              <a:t>, por unidade de tempo, </a:t>
            </a:r>
            <a:r>
              <a:rPr lang="pt-PT" b="1" dirty="0" smtClean="0">
                <a:solidFill>
                  <a:schemeClr val="accent6"/>
                </a:solidFill>
              </a:rPr>
              <a:t>maior é a corrente </a:t>
            </a:r>
            <a:r>
              <a:rPr lang="pt-PT" b="1" dirty="0" err="1" smtClean="0">
                <a:solidFill>
                  <a:schemeClr val="accent6"/>
                </a:solidFill>
              </a:rPr>
              <a:t>elétrica</a:t>
            </a:r>
            <a:r>
              <a:rPr lang="pt-PT" b="1" dirty="0" smtClean="0">
                <a:solidFill>
                  <a:schemeClr val="accent6"/>
                </a:solidFill>
              </a:rPr>
              <a:t> no circuito</a:t>
            </a:r>
            <a:r>
              <a:rPr lang="pt-PT" dirty="0" smtClean="0"/>
              <a:t>.</a:t>
            </a:r>
            <a:endParaRPr lang="pt-BR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267744" y="148478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A grandeza corrente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71600" y="2438400"/>
            <a:ext cx="712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chemeClr val="accent6"/>
                </a:solidFill>
              </a:rPr>
              <a:t>Quando se diz que uma corrente </a:t>
            </a:r>
            <a:r>
              <a:rPr lang="pt-PT" b="1" dirty="0" err="1" smtClean="0">
                <a:solidFill>
                  <a:schemeClr val="accent6"/>
                </a:solidFill>
              </a:rPr>
              <a:t>elétrica</a:t>
            </a:r>
            <a:r>
              <a:rPr lang="pt-PT" b="1" dirty="0" smtClean="0">
                <a:solidFill>
                  <a:schemeClr val="accent6"/>
                </a:solidFill>
              </a:rPr>
              <a:t> é maior não significa que estejam em movimento mais </a:t>
            </a:r>
            <a:r>
              <a:rPr lang="pt-PT" b="1" dirty="0" err="1" smtClean="0">
                <a:solidFill>
                  <a:schemeClr val="accent6"/>
                </a:solidFill>
              </a:rPr>
              <a:t>eletrões</a:t>
            </a:r>
            <a:r>
              <a:rPr lang="pt-PT" b="1" dirty="0" smtClean="0">
                <a:solidFill>
                  <a:schemeClr val="accent6"/>
                </a:solidFill>
              </a:rPr>
              <a:t> no circuito</a:t>
            </a:r>
            <a:r>
              <a:rPr lang="pt-PT" dirty="0" smtClean="0"/>
              <a:t>, o que acontece é que os </a:t>
            </a:r>
            <a:r>
              <a:rPr lang="pt-PT" dirty="0" err="1" smtClean="0"/>
              <a:t>eletrões</a:t>
            </a:r>
            <a:r>
              <a:rPr lang="pt-PT" dirty="0" smtClean="0"/>
              <a:t> movimentam-se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mais depressa</a:t>
            </a:r>
            <a:r>
              <a:rPr lang="pt-PT" dirty="0" smtClean="0"/>
              <a:t>, ou seja, é maior a carga </a:t>
            </a:r>
            <a:r>
              <a:rPr lang="pt-PT" dirty="0" err="1" smtClean="0"/>
              <a:t>elétrica</a:t>
            </a:r>
            <a:r>
              <a:rPr lang="pt-PT" dirty="0" smtClean="0"/>
              <a:t> que passa numa dada secção </a:t>
            </a:r>
            <a:r>
              <a:rPr lang="pt-PT" dirty="0" err="1" smtClean="0"/>
              <a:t>reta</a:t>
            </a:r>
            <a:r>
              <a:rPr lang="pt-PT" dirty="0" smtClean="0"/>
              <a:t>, por unidade de tempo.</a:t>
            </a:r>
            <a:endParaRPr lang="pt-BR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71600" y="4149080"/>
            <a:ext cx="712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chemeClr val="accent6"/>
                </a:solidFill>
              </a:rPr>
              <a:t>A grandeza corrente elétrica, </a:t>
            </a:r>
            <a:r>
              <a:rPr lang="pt-PT" b="1" i="1" dirty="0" smtClean="0">
                <a:solidFill>
                  <a:schemeClr val="accent6"/>
                </a:solidFill>
              </a:rPr>
              <a:t>I</a:t>
            </a:r>
            <a:r>
              <a:rPr lang="pt-PT" b="1" dirty="0" smtClean="0">
                <a:solidFill>
                  <a:schemeClr val="accent6"/>
                </a:solidFill>
              </a:rPr>
              <a:t>, é a carga elétrica que passa, por unidade de tempo, através de uma secção reta de um condutor.</a:t>
            </a:r>
          </a:p>
          <a:p>
            <a:pPr algn="just"/>
            <a:endParaRPr lang="pt-PT" b="1" dirty="0" smtClean="0">
              <a:solidFill>
                <a:schemeClr val="accent6"/>
              </a:solidFill>
            </a:endParaRPr>
          </a:p>
          <a:p>
            <a:pPr algn="just"/>
            <a:endParaRPr lang="pt-PT" b="1" dirty="0" smtClean="0">
              <a:solidFill>
                <a:schemeClr val="accent6"/>
              </a:solidFill>
            </a:endParaRPr>
          </a:p>
          <a:p>
            <a:pPr algn="just"/>
            <a:endParaRPr lang="pt-BR" b="1" dirty="0" smtClean="0">
              <a:solidFill>
                <a:schemeClr val="accent6"/>
              </a:solidFill>
            </a:endParaRP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869160"/>
            <a:ext cx="8667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amperímetros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0" y="19050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Os aparelhos que se utilizam para </a:t>
            </a:r>
            <a:r>
              <a:rPr lang="pt-PT" b="1" dirty="0" smtClean="0">
                <a:solidFill>
                  <a:schemeClr val="accent6"/>
                </a:solidFill>
              </a:rPr>
              <a:t>medir a corrente </a:t>
            </a:r>
            <a:r>
              <a:rPr lang="pt-PT" b="1" dirty="0" err="1" smtClean="0">
                <a:solidFill>
                  <a:schemeClr val="accent6"/>
                </a:solidFill>
              </a:rPr>
              <a:t>elétrica</a:t>
            </a:r>
            <a:r>
              <a:rPr lang="pt-PT" b="1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são os </a:t>
            </a:r>
            <a:r>
              <a:rPr lang="pt-PT" b="1" dirty="0" smtClean="0">
                <a:solidFill>
                  <a:schemeClr val="accent6"/>
                </a:solidFill>
              </a:rPr>
              <a:t>amperímetros</a:t>
            </a:r>
            <a:r>
              <a:rPr lang="pt-PT" dirty="0" smtClean="0"/>
              <a:t>. Estes podem ser </a:t>
            </a:r>
            <a:r>
              <a:rPr lang="pt-PT" b="1" dirty="0" smtClean="0">
                <a:solidFill>
                  <a:schemeClr val="accent6"/>
                </a:solidFill>
              </a:rPr>
              <a:t>digitais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ou </a:t>
            </a:r>
            <a:r>
              <a:rPr lang="pt-PT" b="1" dirty="0" smtClean="0">
                <a:solidFill>
                  <a:schemeClr val="accent6"/>
                </a:solidFill>
              </a:rPr>
              <a:t>analógicos</a:t>
            </a:r>
            <a:r>
              <a:rPr lang="pt-PT" dirty="0" smtClean="0"/>
              <a:t>.</a:t>
            </a:r>
            <a:endParaRPr lang="pt-BR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3352800"/>
            <a:ext cx="3810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Se utilizarmos um </a:t>
            </a:r>
            <a:r>
              <a:rPr lang="pt-PT" b="1" dirty="0" smtClean="0">
                <a:solidFill>
                  <a:schemeClr val="accent6"/>
                </a:solidFill>
              </a:rPr>
              <a:t>multímetro digital como amperímetro</a:t>
            </a:r>
            <a:r>
              <a:rPr lang="pt-PT" dirty="0" smtClean="0"/>
              <a:t>, temos de ter em atenção que:</a:t>
            </a:r>
          </a:p>
          <a:p>
            <a:pPr algn="just"/>
            <a:endParaRPr lang="pt-BR" dirty="0" smtClean="0"/>
          </a:p>
          <a:p>
            <a:pPr algn="just"/>
            <a:r>
              <a:rPr lang="pt-PT" dirty="0" smtClean="0"/>
              <a:t>• O </a:t>
            </a:r>
            <a:r>
              <a:rPr lang="pt-PT" b="1" dirty="0" err="1" smtClean="0">
                <a:solidFill>
                  <a:schemeClr val="accent6"/>
                </a:solidFill>
              </a:rPr>
              <a:t>seletor</a:t>
            </a:r>
            <a:r>
              <a:rPr lang="pt-PT" dirty="0" smtClean="0"/>
              <a:t> tem de ser rodado de forma a apontar para a </a:t>
            </a:r>
            <a:r>
              <a:rPr lang="pt-PT" b="1" dirty="0" smtClean="0">
                <a:solidFill>
                  <a:schemeClr val="accent6"/>
                </a:solidFill>
              </a:rPr>
              <a:t>escala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onde se </a:t>
            </a:r>
            <a:r>
              <a:rPr lang="pt-PT" dirty="0" err="1" smtClean="0"/>
              <a:t>leem</a:t>
            </a:r>
            <a:r>
              <a:rPr lang="pt-PT" dirty="0" smtClean="0"/>
              <a:t> valores de </a:t>
            </a:r>
            <a:r>
              <a:rPr lang="pt-PT" b="1" dirty="0" smtClean="0">
                <a:solidFill>
                  <a:schemeClr val="accent6"/>
                </a:solidFill>
              </a:rPr>
              <a:t>corrente </a:t>
            </a:r>
            <a:r>
              <a:rPr lang="pt-PT" b="1" dirty="0" err="1" smtClean="0">
                <a:solidFill>
                  <a:schemeClr val="accent6"/>
                </a:solidFill>
              </a:rPr>
              <a:t>elétrica</a:t>
            </a:r>
            <a:r>
              <a:rPr lang="pt-PT" dirty="0" smtClean="0"/>
              <a:t>;</a:t>
            </a:r>
            <a:endParaRPr lang="pt-BR" dirty="0"/>
          </a:p>
        </p:txBody>
      </p:sp>
      <p:pic>
        <p:nvPicPr>
          <p:cNvPr id="8" name="Picture 7" descr="20145768_CONT_F102.png"/>
          <p:cNvPicPr>
            <a:picLocks noChangeAspect="1"/>
          </p:cNvPicPr>
          <p:nvPr/>
        </p:nvPicPr>
        <p:blipFill>
          <a:blip r:embed="rId4" cstate="print"/>
          <a:srcRect r="47922" b="41010"/>
          <a:stretch>
            <a:fillRect/>
          </a:stretch>
        </p:blipFill>
        <p:spPr>
          <a:xfrm>
            <a:off x="5257800" y="2590800"/>
            <a:ext cx="2187575" cy="375870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12474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amperímetros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7584" y="2276872"/>
            <a:ext cx="3810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just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Na escala </a:t>
            </a:r>
            <a:r>
              <a:rPr lang="pt-PT" dirty="0" smtClean="0"/>
              <a:t>onde se </a:t>
            </a:r>
            <a:r>
              <a:rPr lang="pt-PT" dirty="0" err="1" smtClean="0"/>
              <a:t>leem</a:t>
            </a:r>
            <a:r>
              <a:rPr lang="pt-PT" dirty="0" smtClean="0"/>
              <a:t> valores de corrente </a:t>
            </a:r>
            <a:r>
              <a:rPr lang="pt-PT" dirty="0" err="1" smtClean="0"/>
              <a:t>elétrica</a:t>
            </a:r>
            <a:r>
              <a:rPr lang="pt-PT" dirty="0" smtClean="0"/>
              <a:t>, se estivermos a trabalhar com circuitos de </a:t>
            </a:r>
            <a:r>
              <a:rPr lang="pt-PT" b="1" dirty="0" smtClean="0">
                <a:solidFill>
                  <a:schemeClr val="accent6"/>
                </a:solidFill>
              </a:rPr>
              <a:t>corrente contínua</a:t>
            </a:r>
            <a:r>
              <a:rPr lang="pt-PT" dirty="0" smtClean="0"/>
              <a:t>, temos de </a:t>
            </a:r>
            <a:r>
              <a:rPr lang="pt-PT" dirty="0" err="1" smtClean="0"/>
              <a:t>selecionar</a:t>
            </a:r>
            <a:r>
              <a:rPr lang="pt-PT" dirty="0" smtClean="0"/>
              <a:t> essa escala;</a:t>
            </a:r>
          </a:p>
          <a:p>
            <a:pPr algn="just"/>
            <a:endParaRPr lang="pt-BR" dirty="0" smtClean="0"/>
          </a:p>
          <a:p>
            <a:pPr marL="177800" indent="-177800" algn="just"/>
            <a:r>
              <a:rPr lang="pt-PT" dirty="0" smtClean="0">
                <a:solidFill>
                  <a:schemeClr val="accent6"/>
                </a:solidFill>
              </a:rPr>
              <a:t>•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chemeClr val="accent6"/>
                </a:solidFill>
              </a:rPr>
              <a:t>escala </a:t>
            </a:r>
            <a:r>
              <a:rPr lang="pt-PT" b="1" dirty="0" err="1" smtClean="0">
                <a:solidFill>
                  <a:schemeClr val="accent6"/>
                </a:solidFill>
              </a:rPr>
              <a:t>selecionada</a:t>
            </a:r>
            <a:r>
              <a:rPr lang="pt-PT" b="1" dirty="0" smtClean="0">
                <a:solidFill>
                  <a:schemeClr val="accent6"/>
                </a:solidFill>
              </a:rPr>
              <a:t> </a:t>
            </a:r>
            <a:r>
              <a:rPr lang="pt-PT" dirty="0" smtClean="0"/>
              <a:t>deve ser da mesma ordem de grandeza do valor a medir. Se desconhecermos este valor, deve-se começar por usar uma escala de maior alcance. </a:t>
            </a:r>
            <a:endParaRPr lang="pt-BR" dirty="0"/>
          </a:p>
        </p:txBody>
      </p:sp>
      <p:pic>
        <p:nvPicPr>
          <p:cNvPr id="8" name="Picture 7" descr="20145768_CONT_F102.png"/>
          <p:cNvPicPr>
            <a:picLocks noChangeAspect="1"/>
          </p:cNvPicPr>
          <p:nvPr/>
        </p:nvPicPr>
        <p:blipFill>
          <a:blip r:embed="rId4" cstate="print"/>
          <a:srcRect r="47922" b="41010"/>
          <a:stretch>
            <a:fillRect/>
          </a:stretch>
        </p:blipFill>
        <p:spPr>
          <a:xfrm>
            <a:off x="5181600" y="2133600"/>
            <a:ext cx="2187575" cy="375870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amperímetros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99592" y="2204864"/>
            <a:ext cx="3810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just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O </a:t>
            </a:r>
            <a:r>
              <a:rPr lang="pt-PT" b="1" dirty="0" smtClean="0">
                <a:solidFill>
                  <a:schemeClr val="accent6"/>
                </a:solidFill>
              </a:rPr>
              <a:t>menor valor que se pode medir </a:t>
            </a:r>
            <a:r>
              <a:rPr lang="pt-PT" dirty="0" smtClean="0"/>
              <a:t>num </a:t>
            </a:r>
            <a:r>
              <a:rPr lang="pt-PT" dirty="0" smtClean="0"/>
              <a:t>amperímetro </a:t>
            </a:r>
            <a:r>
              <a:rPr lang="pt-PT" dirty="0" smtClean="0"/>
              <a:t>digital é igual ao valor da </a:t>
            </a:r>
            <a:r>
              <a:rPr lang="pt-PT" b="1" dirty="0" smtClean="0">
                <a:solidFill>
                  <a:schemeClr val="accent6"/>
                </a:solidFill>
              </a:rPr>
              <a:t>menor divisão da escala</a:t>
            </a:r>
            <a:r>
              <a:rPr lang="pt-PT" b="1" dirty="0" smtClean="0"/>
              <a:t>,</a:t>
            </a:r>
            <a:r>
              <a:rPr lang="pt-PT" dirty="0" smtClean="0"/>
              <a:t> que corresponde à sensibilidade do amperímetro;</a:t>
            </a:r>
          </a:p>
          <a:p>
            <a:pPr algn="just"/>
            <a:endParaRPr lang="pt-BR" dirty="0" smtClean="0"/>
          </a:p>
          <a:p>
            <a:pPr marL="177800" indent="-177800" algn="just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Para </a:t>
            </a:r>
            <a:r>
              <a:rPr lang="pt-PT" b="1" dirty="0" smtClean="0">
                <a:solidFill>
                  <a:schemeClr val="accent6"/>
                </a:solidFill>
              </a:rPr>
              <a:t>ligar os fios de ligação aos terminais do multímetro</a:t>
            </a:r>
            <a:r>
              <a:rPr lang="pt-PT" dirty="0" smtClean="0"/>
              <a:t>, de modo a funcionar como amperímetro, temos de identificar previamente os terminais do multímetro que se ligam;</a:t>
            </a:r>
            <a:endParaRPr lang="pt-BR" dirty="0" smtClean="0"/>
          </a:p>
        </p:txBody>
      </p:sp>
      <p:pic>
        <p:nvPicPr>
          <p:cNvPr id="8" name="Picture 7" descr="20145768_CONT_F102.png"/>
          <p:cNvPicPr>
            <a:picLocks noChangeAspect="1"/>
          </p:cNvPicPr>
          <p:nvPr/>
        </p:nvPicPr>
        <p:blipFill>
          <a:blip r:embed="rId4" cstate="print"/>
          <a:srcRect r="47922" b="41010"/>
          <a:stretch>
            <a:fillRect/>
          </a:stretch>
        </p:blipFill>
        <p:spPr>
          <a:xfrm>
            <a:off x="5652120" y="1988840"/>
            <a:ext cx="2187575" cy="375870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12474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amperímetros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2438400"/>
            <a:ext cx="3810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PT" dirty="0" smtClean="0"/>
              <a:t>Quando utilizamos os </a:t>
            </a:r>
            <a:r>
              <a:rPr lang="pt-PT" b="1" dirty="0" smtClean="0">
                <a:solidFill>
                  <a:schemeClr val="accent6"/>
                </a:solidFill>
              </a:rPr>
              <a:t>amperímetros analógicos</a:t>
            </a:r>
            <a:r>
              <a:rPr lang="pt-PT" dirty="0" smtClean="0"/>
              <a:t>, temos de ter em atenção:</a:t>
            </a:r>
          </a:p>
          <a:p>
            <a:pPr algn="just"/>
            <a:endParaRPr lang="pt-BR" dirty="0" smtClean="0"/>
          </a:p>
          <a:p>
            <a:pPr algn="just">
              <a:buFontTx/>
              <a:buChar char="-"/>
            </a:pPr>
            <a:r>
              <a:rPr lang="pt-PT" dirty="0" smtClean="0"/>
              <a:t> o seu </a:t>
            </a:r>
            <a:r>
              <a:rPr lang="pt-PT" b="1" dirty="0" smtClean="0">
                <a:solidFill>
                  <a:schemeClr val="accent6"/>
                </a:solidFill>
              </a:rPr>
              <a:t>alcance</a:t>
            </a:r>
            <a:r>
              <a:rPr lang="pt-PT" dirty="0" smtClean="0"/>
              <a:t>, ou seja, o valor máximo que o aparelho pode medir;</a:t>
            </a:r>
          </a:p>
          <a:p>
            <a:pPr algn="just">
              <a:buFontTx/>
              <a:buChar char="-"/>
            </a:pPr>
            <a:endParaRPr lang="pt-BR" dirty="0" smtClean="0"/>
          </a:p>
          <a:p>
            <a:pPr algn="just"/>
            <a:r>
              <a:rPr lang="pt-PT" dirty="0" smtClean="0"/>
              <a:t>- o valor da </a:t>
            </a:r>
            <a:r>
              <a:rPr lang="pt-PT" b="1" dirty="0" smtClean="0">
                <a:solidFill>
                  <a:schemeClr val="accent6"/>
                </a:solidFill>
              </a:rPr>
              <a:t>menor divisão da escala</a:t>
            </a:r>
            <a:r>
              <a:rPr lang="pt-PT" dirty="0" smtClean="0"/>
              <a:t>.</a:t>
            </a:r>
            <a:endParaRPr lang="pt-BR" dirty="0"/>
          </a:p>
        </p:txBody>
      </p:sp>
      <p:pic>
        <p:nvPicPr>
          <p:cNvPr id="9" name="Picture 8" descr="20145768_CONT_F1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1828800"/>
            <a:ext cx="2759341" cy="3866483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Os amperímetros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5486400"/>
            <a:ext cx="655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Para medir a corrente </a:t>
            </a:r>
            <a:r>
              <a:rPr lang="pt-PT" dirty="0" err="1" smtClean="0"/>
              <a:t>elétrica</a:t>
            </a:r>
            <a:r>
              <a:rPr lang="pt-PT" dirty="0" smtClean="0"/>
              <a:t>, o </a:t>
            </a:r>
            <a:r>
              <a:rPr lang="pt-PT" b="1" dirty="0" smtClean="0">
                <a:solidFill>
                  <a:schemeClr val="accent6"/>
                </a:solidFill>
              </a:rPr>
              <a:t>amperímetro</a:t>
            </a:r>
            <a:r>
              <a:rPr lang="pt-PT" dirty="0" smtClean="0"/>
              <a:t> deve ser </a:t>
            </a:r>
            <a:r>
              <a:rPr lang="pt-PT" b="1" dirty="0" smtClean="0">
                <a:solidFill>
                  <a:schemeClr val="accent6"/>
                </a:solidFill>
              </a:rPr>
              <a:t>intercalado em série no circuito</a:t>
            </a:r>
            <a:r>
              <a:rPr lang="pt-PT" dirty="0" smtClean="0"/>
              <a:t>. </a:t>
            </a:r>
            <a:endParaRPr lang="pt-BR" dirty="0" smtClean="0"/>
          </a:p>
        </p:txBody>
      </p:sp>
      <p:pic>
        <p:nvPicPr>
          <p:cNvPr id="9" name="Picture 8" descr="20145768_CONT_F10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1524000"/>
            <a:ext cx="2759341" cy="3866483"/>
          </a:xfrm>
          <a:prstGeom prst="rect">
            <a:avLst/>
          </a:prstGeom>
        </p:spPr>
      </p:pic>
      <p:pic>
        <p:nvPicPr>
          <p:cNvPr id="8" name="Picture 7" descr="20145768_CONT_F102.png"/>
          <p:cNvPicPr>
            <a:picLocks noChangeAspect="1"/>
          </p:cNvPicPr>
          <p:nvPr/>
        </p:nvPicPr>
        <p:blipFill>
          <a:blip r:embed="rId5" cstate="print"/>
          <a:srcRect r="47922" b="41010"/>
          <a:stretch>
            <a:fillRect/>
          </a:stretch>
        </p:blipFill>
        <p:spPr>
          <a:xfrm>
            <a:off x="1676400" y="1676400"/>
            <a:ext cx="2187575" cy="375870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971600" y="1124744"/>
            <a:ext cx="7010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Corrente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700" b="1" dirty="0" smtClean="0">
                <a:solidFill>
                  <a:schemeClr val="accent6"/>
                </a:solidFill>
              </a:rPr>
              <a:t> num circuito com lâmpadas associadas em série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2132856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Se num circuito com </a:t>
            </a:r>
            <a:r>
              <a:rPr lang="pt-PT" b="1" dirty="0" smtClean="0">
                <a:solidFill>
                  <a:schemeClr val="accent6"/>
                </a:solidFill>
              </a:rPr>
              <a:t>lâmpadas associadas em série</a:t>
            </a:r>
            <a:r>
              <a:rPr lang="pt-PT" dirty="0" smtClean="0"/>
              <a:t>, ligarmos um </a:t>
            </a:r>
            <a:r>
              <a:rPr lang="pt-PT" b="1" dirty="0" smtClean="0">
                <a:solidFill>
                  <a:schemeClr val="accent6"/>
                </a:solidFill>
              </a:rPr>
              <a:t>amperímetro</a:t>
            </a:r>
            <a:r>
              <a:rPr lang="pt-PT" dirty="0" smtClean="0"/>
              <a:t> em diferentes pontos do circuito, verificamos que o </a:t>
            </a:r>
            <a:r>
              <a:rPr lang="pt-PT" b="1" dirty="0" smtClean="0">
                <a:solidFill>
                  <a:schemeClr val="accent6"/>
                </a:solidFill>
              </a:rPr>
              <a:t>valor medido no amperímetro é o mesmo em qualquer ponto do circuito</a:t>
            </a:r>
            <a:r>
              <a:rPr lang="pt-PT" dirty="0" smtClean="0">
                <a:solidFill>
                  <a:schemeClr val="accent6"/>
                </a:solidFill>
              </a:rPr>
              <a:t>.</a:t>
            </a:r>
            <a:endParaRPr lang="pt-BR" dirty="0" smtClean="0">
              <a:solidFill>
                <a:schemeClr val="accent6"/>
              </a:solidFill>
            </a:endParaRPr>
          </a:p>
          <a:p>
            <a:pPr algn="ctr"/>
            <a:r>
              <a:rPr lang="pt-BR" b="1" i="1" dirty="0" smtClean="0">
                <a:solidFill>
                  <a:schemeClr val="accent6"/>
                </a:solidFill>
              </a:rPr>
              <a:t>I</a:t>
            </a:r>
            <a:r>
              <a:rPr lang="pt-BR" b="1" dirty="0" smtClean="0">
                <a:solidFill>
                  <a:schemeClr val="accent6"/>
                </a:solidFill>
              </a:rPr>
              <a:t> = </a:t>
            </a:r>
            <a:r>
              <a:rPr lang="pt-BR" b="1" i="1" dirty="0" smtClean="0">
                <a:solidFill>
                  <a:schemeClr val="accent6"/>
                </a:solidFill>
              </a:rPr>
              <a:t>I</a:t>
            </a:r>
            <a:r>
              <a:rPr lang="pt-BR" b="1" baseline="-25000" dirty="0" smtClean="0">
                <a:solidFill>
                  <a:schemeClr val="accent6"/>
                </a:solidFill>
              </a:rPr>
              <a:t>1</a:t>
            </a:r>
            <a:r>
              <a:rPr lang="pt-BR" b="1" dirty="0" smtClean="0">
                <a:solidFill>
                  <a:schemeClr val="accent6"/>
                </a:solidFill>
              </a:rPr>
              <a:t> =</a:t>
            </a:r>
            <a:r>
              <a:rPr lang="pt-BR" b="1" i="1" dirty="0" smtClean="0">
                <a:solidFill>
                  <a:schemeClr val="accent6"/>
                </a:solidFill>
              </a:rPr>
              <a:t> I</a:t>
            </a:r>
            <a:r>
              <a:rPr lang="pt-BR" b="1" baseline="-25000" dirty="0" smtClean="0">
                <a:solidFill>
                  <a:schemeClr val="accent6"/>
                </a:solidFill>
              </a:rPr>
              <a:t>2</a:t>
            </a:r>
            <a:endParaRPr lang="pt-BR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20145768_CONT_DD19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3657600"/>
            <a:ext cx="2760663" cy="1918359"/>
          </a:xfrm>
          <a:prstGeom prst="rect">
            <a:avLst/>
          </a:prstGeom>
        </p:spPr>
      </p:pic>
      <p:pic>
        <p:nvPicPr>
          <p:cNvPr id="10" name="Picture 9" descr="20145768_CONT_F107.png"/>
          <p:cNvPicPr>
            <a:picLocks noChangeAspect="1"/>
          </p:cNvPicPr>
          <p:nvPr/>
        </p:nvPicPr>
        <p:blipFill>
          <a:blip r:embed="rId5" cstate="print"/>
          <a:srcRect t="15411"/>
          <a:stretch>
            <a:fillRect/>
          </a:stretch>
        </p:blipFill>
        <p:spPr>
          <a:xfrm>
            <a:off x="762000" y="3352800"/>
            <a:ext cx="4876800" cy="2752253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971600" y="1052736"/>
            <a:ext cx="70104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Corrente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700" b="1" dirty="0" smtClean="0">
                <a:solidFill>
                  <a:schemeClr val="accent6"/>
                </a:solidFill>
              </a:rPr>
              <a:t> num circuito com lâmpadas associadas em paralelo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0" y="1905000"/>
            <a:ext cx="75438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Se num circuito com duas lâmpadas associadas em paralelo, ligarmos um </a:t>
            </a:r>
            <a:r>
              <a:rPr lang="pt-PT" b="1" dirty="0" smtClean="0">
                <a:solidFill>
                  <a:schemeClr val="accent6"/>
                </a:solidFill>
              </a:rPr>
              <a:t>amperímetro</a:t>
            </a:r>
            <a:r>
              <a:rPr lang="pt-PT" dirty="0" smtClean="0"/>
              <a:t> num circuito principal e depois em cada um dos ramos ou derivações, verificamos que </a:t>
            </a:r>
            <a:r>
              <a:rPr lang="pt-PT" b="1" dirty="0" smtClean="0">
                <a:solidFill>
                  <a:schemeClr val="accent6"/>
                </a:solidFill>
              </a:rPr>
              <a:t>o valor medido no amperímetro no circuito principal é igual à soma dos valores da corrente </a:t>
            </a:r>
            <a:r>
              <a:rPr lang="pt-PT" b="1" dirty="0" err="1" smtClean="0">
                <a:solidFill>
                  <a:schemeClr val="accent6"/>
                </a:solidFill>
              </a:rPr>
              <a:t>elétrica</a:t>
            </a:r>
            <a:r>
              <a:rPr lang="pt-PT" b="1" dirty="0" smtClean="0">
                <a:solidFill>
                  <a:schemeClr val="accent6"/>
                </a:solidFill>
              </a:rPr>
              <a:t> medidos nas derivações</a:t>
            </a:r>
            <a:r>
              <a:rPr lang="pt-PT" dirty="0" smtClean="0">
                <a:solidFill>
                  <a:schemeClr val="accent6"/>
                </a:solidFill>
              </a:rPr>
              <a:t>.</a:t>
            </a:r>
            <a:endParaRPr lang="pt-BR" dirty="0" smtClean="0">
              <a:solidFill>
                <a:schemeClr val="accent6"/>
              </a:solidFill>
            </a:endParaRPr>
          </a:p>
          <a:p>
            <a:pPr algn="ctr"/>
            <a:r>
              <a:rPr lang="pt-BR" b="1" i="1" dirty="0" smtClean="0">
                <a:solidFill>
                  <a:schemeClr val="accent6"/>
                </a:solidFill>
              </a:rPr>
              <a:t>I</a:t>
            </a:r>
            <a:r>
              <a:rPr lang="pt-BR" b="1" dirty="0" smtClean="0">
                <a:solidFill>
                  <a:schemeClr val="accent6"/>
                </a:solidFill>
              </a:rPr>
              <a:t> = </a:t>
            </a:r>
            <a:r>
              <a:rPr lang="pt-BR" b="1" i="1" dirty="0" smtClean="0">
                <a:solidFill>
                  <a:schemeClr val="accent6"/>
                </a:solidFill>
              </a:rPr>
              <a:t>I</a:t>
            </a:r>
            <a:r>
              <a:rPr lang="pt-BR" b="1" baseline="-25000" dirty="0" smtClean="0">
                <a:solidFill>
                  <a:schemeClr val="accent6"/>
                </a:solidFill>
              </a:rPr>
              <a:t>1</a:t>
            </a:r>
            <a:r>
              <a:rPr lang="pt-BR" b="1" dirty="0" smtClean="0">
                <a:solidFill>
                  <a:schemeClr val="accent6"/>
                </a:solidFill>
              </a:rPr>
              <a:t> +</a:t>
            </a:r>
            <a:r>
              <a:rPr lang="pt-BR" b="1" i="1" dirty="0" smtClean="0">
                <a:solidFill>
                  <a:schemeClr val="accent6"/>
                </a:solidFill>
              </a:rPr>
              <a:t> I</a:t>
            </a:r>
            <a:r>
              <a:rPr lang="pt-BR" b="1" baseline="-25000" dirty="0" smtClean="0">
                <a:solidFill>
                  <a:schemeClr val="accent6"/>
                </a:solidFill>
              </a:rPr>
              <a:t>2</a:t>
            </a:r>
            <a:endParaRPr lang="pt-BR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20145768_CONT_DD19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3861048"/>
            <a:ext cx="2893640" cy="2409242"/>
          </a:xfrm>
          <a:prstGeom prst="rect">
            <a:avLst/>
          </a:prstGeom>
        </p:spPr>
      </p:pic>
      <p:pic>
        <p:nvPicPr>
          <p:cNvPr id="8" name="Picture 7" descr="20145768_CONT_F108.png"/>
          <p:cNvPicPr>
            <a:picLocks noChangeAspect="1"/>
          </p:cNvPicPr>
          <p:nvPr/>
        </p:nvPicPr>
        <p:blipFill>
          <a:blip r:embed="rId5" cstate="print"/>
          <a:srcRect t="9780" b="7093"/>
          <a:stretch>
            <a:fillRect/>
          </a:stretch>
        </p:blipFill>
        <p:spPr>
          <a:xfrm>
            <a:off x="467544" y="3933056"/>
            <a:ext cx="4676775" cy="25908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043608" y="1196752"/>
            <a:ext cx="7010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Corrente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700" b="1" dirty="0" smtClean="0">
                <a:solidFill>
                  <a:schemeClr val="accent6"/>
                </a:solidFill>
              </a:rPr>
              <a:t> num circuito com lâmpadas associadas em paralelo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20145768_CONT_DD19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2996952"/>
            <a:ext cx="3111702" cy="2590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4400" y="22098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Neste caso, </a:t>
            </a:r>
            <a:r>
              <a:rPr lang="pt-PT" b="1" dirty="0" smtClean="0">
                <a:solidFill>
                  <a:schemeClr val="accent6"/>
                </a:solidFill>
              </a:rPr>
              <a:t>a corrente </a:t>
            </a:r>
            <a:r>
              <a:rPr lang="pt-PT" b="1" dirty="0" err="1" smtClean="0">
                <a:solidFill>
                  <a:schemeClr val="accent6"/>
                </a:solidFill>
              </a:rPr>
              <a:t>elétrica</a:t>
            </a:r>
            <a:r>
              <a:rPr lang="pt-PT" b="1" dirty="0" smtClean="0">
                <a:solidFill>
                  <a:schemeClr val="accent6"/>
                </a:solidFill>
              </a:rPr>
              <a:t> do circuito principal</a:t>
            </a:r>
            <a:r>
              <a:rPr lang="pt-PT" dirty="0" smtClean="0"/>
              <a:t>, ao chegar ao primeiro nó, </a:t>
            </a:r>
            <a:r>
              <a:rPr lang="pt-PT" b="1" dirty="0" smtClean="0">
                <a:solidFill>
                  <a:schemeClr val="accent6"/>
                </a:solidFill>
              </a:rPr>
              <a:t>divide-se pelos dois ramos</a:t>
            </a:r>
            <a:r>
              <a:rPr lang="pt-PT" dirty="0" smtClean="0"/>
              <a:t>, voltando-se a juntar no nó seguinte.</a:t>
            </a:r>
            <a:endParaRPr lang="pt-BR" dirty="0"/>
          </a:p>
        </p:txBody>
      </p:sp>
      <p:pic>
        <p:nvPicPr>
          <p:cNvPr id="9" name="Picture 8" descr="20145768_CONT_F108.png"/>
          <p:cNvPicPr>
            <a:picLocks noChangeAspect="1"/>
          </p:cNvPicPr>
          <p:nvPr/>
        </p:nvPicPr>
        <p:blipFill>
          <a:blip r:embed="rId5" cstate="print"/>
          <a:srcRect t="9780" b="7093"/>
          <a:stretch>
            <a:fillRect/>
          </a:stretch>
        </p:blipFill>
        <p:spPr>
          <a:xfrm>
            <a:off x="323528" y="3140968"/>
            <a:ext cx="4676775" cy="25908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043608" y="1124744"/>
            <a:ext cx="7010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Corrente elétrica num circuito com lâmpadas associadas em série e em paralelo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20140320_TXTMFE_P138_17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2276872"/>
            <a:ext cx="8259738" cy="3306763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971600" y="1124744"/>
            <a:ext cx="7010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Corrente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700" b="1" dirty="0" smtClean="0">
                <a:solidFill>
                  <a:schemeClr val="accent6"/>
                </a:solidFill>
              </a:rPr>
              <a:t> num circuito com lâmpadas associadas em paralelo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2209800"/>
            <a:ext cx="3657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Repara que:</a:t>
            </a:r>
          </a:p>
          <a:p>
            <a:endParaRPr lang="pt-BR" dirty="0" smtClean="0"/>
          </a:p>
          <a:p>
            <a:pPr marL="273050" lvl="0" indent="-273050" algn="just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Numa </a:t>
            </a:r>
            <a:r>
              <a:rPr lang="pt-PT" b="1" dirty="0" smtClean="0">
                <a:solidFill>
                  <a:schemeClr val="accent6"/>
                </a:solidFill>
              </a:rPr>
              <a:t>associação em paralelo de duas lâmpadas iguais</a:t>
            </a:r>
            <a:r>
              <a:rPr lang="pt-PT" dirty="0" smtClean="0"/>
              <a:t>, cada lâmpada está ligada aos polos da pilha. </a:t>
            </a:r>
          </a:p>
          <a:p>
            <a:pPr lvl="0" algn="just"/>
            <a:endParaRPr lang="pt-PT" dirty="0" smtClean="0"/>
          </a:p>
          <a:p>
            <a:pPr marL="273050" lvl="0" indent="-273050" algn="just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O </a:t>
            </a:r>
            <a:r>
              <a:rPr lang="pt-PT" b="1" dirty="0" smtClean="0">
                <a:solidFill>
                  <a:schemeClr val="accent6"/>
                </a:solidFill>
              </a:rPr>
              <a:t>brilho das lâmpadas </a:t>
            </a:r>
            <a:r>
              <a:rPr lang="pt-PT" dirty="0" smtClean="0"/>
              <a:t>é igual e, também, igual ao brilho de uma única das lâmpadas quando ligada diretamente aos polos da pilha.</a:t>
            </a:r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6" name="Picture 5" descr="20145768_CONT_F11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2492896"/>
            <a:ext cx="4427984" cy="3082845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043608" y="1340768"/>
            <a:ext cx="7010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Corrente elétrica num circuito com lâmpadas associadas em série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2209800"/>
            <a:ext cx="3657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Repara que:</a:t>
            </a:r>
          </a:p>
          <a:p>
            <a:endParaRPr lang="pt-BR" dirty="0" smtClean="0"/>
          </a:p>
          <a:p>
            <a:pPr marL="273050" indent="-273050" algn="just"/>
            <a:r>
              <a:rPr lang="pt-PT" dirty="0" smtClean="0">
                <a:solidFill>
                  <a:schemeClr val="accent6"/>
                </a:solidFill>
              </a:rPr>
              <a:t>• </a:t>
            </a:r>
            <a:r>
              <a:rPr lang="pt-PT" dirty="0" smtClean="0"/>
              <a:t>Numa </a:t>
            </a:r>
            <a:r>
              <a:rPr lang="pt-PT" b="1" dirty="0" smtClean="0">
                <a:solidFill>
                  <a:schemeClr val="accent6"/>
                </a:solidFill>
              </a:rPr>
              <a:t>associação em série de duas lâmpadas iguais</a:t>
            </a:r>
            <a:r>
              <a:rPr lang="pt-PT" dirty="0" smtClean="0">
                <a:solidFill>
                  <a:schemeClr val="accent6"/>
                </a:solidFill>
              </a:rPr>
              <a:t>, </a:t>
            </a:r>
            <a:r>
              <a:rPr lang="pt-PT" b="1" dirty="0" smtClean="0">
                <a:solidFill>
                  <a:schemeClr val="accent6"/>
                </a:solidFill>
              </a:rPr>
              <a:t>o</a:t>
            </a:r>
            <a:r>
              <a:rPr lang="pt-PT" dirty="0" smtClean="0">
                <a:solidFill>
                  <a:schemeClr val="accent6"/>
                </a:solidFill>
              </a:rPr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brilho das lâmpadas </a:t>
            </a:r>
            <a:r>
              <a:rPr lang="pt-PT" dirty="0" smtClean="0"/>
              <a:t>é menor do que quando estão associadas em paralelo.</a:t>
            </a:r>
          </a:p>
          <a:p>
            <a:pPr algn="just"/>
            <a:endParaRPr lang="pt-PT" dirty="0" smtClean="0"/>
          </a:p>
          <a:p>
            <a:pPr marL="273050" indent="-273050" algn="just"/>
            <a:r>
              <a:rPr lang="pt-PT" dirty="0" smtClean="0">
                <a:solidFill>
                  <a:schemeClr val="accent6"/>
                </a:solidFill>
              </a:rPr>
              <a:t>•</a:t>
            </a:r>
            <a:r>
              <a:rPr lang="pt-PT" dirty="0" smtClean="0"/>
              <a:t> As lâmpadas “compartilham” a mesma corrente, brilhando, por isso, menos.</a:t>
            </a:r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6" name="Picture 5" descr="20145768_CONT_F11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2420888"/>
            <a:ext cx="4644008" cy="3094187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Síntese de conteúdos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93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A grandeza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corrente elétrica </a:t>
            </a:r>
            <a:r>
              <a:rPr lang="pt-PT" dirty="0">
                <a:ea typeface="Arial"/>
                <a:cs typeface="Lucida Grande"/>
              </a:rPr>
              <a:t>é a</a:t>
            </a:r>
            <a:r>
              <a:rPr lang="pt-PT" dirty="0" smtClean="0">
                <a:ea typeface="Arial"/>
                <a:cs typeface="Lucida Grande"/>
              </a:rPr>
              <a:t> carga </a:t>
            </a:r>
            <a:r>
              <a:rPr lang="pt-PT" dirty="0" err="1" smtClean="0">
                <a:ea typeface="Arial"/>
                <a:cs typeface="Lucida Grande"/>
              </a:rPr>
              <a:t>elétrica</a:t>
            </a:r>
            <a:r>
              <a:rPr lang="pt-PT" dirty="0" smtClean="0">
                <a:ea typeface="Arial"/>
                <a:cs typeface="Lucida Grande"/>
              </a:rPr>
              <a:t> que passa</a:t>
            </a:r>
            <a:r>
              <a:rPr lang="pt-PT" dirty="0">
                <a:ea typeface="Arial"/>
                <a:cs typeface="Lucida Grande"/>
              </a:rPr>
              <a:t>, por unidade de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 smtClean="0">
                <a:ea typeface="Arial"/>
                <a:cs typeface="Lucida Grande"/>
              </a:rPr>
              <a:t>   tempo, através de uma secção reta de um condutor. 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Os</a:t>
            </a:r>
            <a:r>
              <a:rPr lang="pt-PT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aparelhos</a:t>
            </a: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que se utilizam para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medir a corrente elétrica </a:t>
            </a:r>
            <a:r>
              <a:rPr lang="pt-PT" dirty="0">
                <a:ea typeface="Arial"/>
                <a:cs typeface="Lucida Grande"/>
              </a:rPr>
              <a:t>são os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ea typeface="Arial"/>
                <a:cs typeface="Lucida Grande"/>
              </a:rPr>
              <a:t> </a:t>
            </a:r>
            <a:r>
              <a:rPr lang="pt-PT" b="1" dirty="0" smtClean="0">
                <a:ea typeface="Arial"/>
                <a:cs typeface="Lucida Grande"/>
              </a:rPr>
              <a:t> 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amperímetros</a:t>
            </a:r>
            <a:r>
              <a:rPr lang="pt-PT" dirty="0">
                <a:ea typeface="Arial"/>
                <a:cs typeface="Lucida Grande"/>
              </a:rPr>
              <a:t>. Estes intercalam-se sempre em série num circuito</a:t>
            </a:r>
            <a:r>
              <a:rPr lang="pt-PT" dirty="0" smtClean="0">
                <a:ea typeface="Arial"/>
                <a:cs typeface="Lucida Grande"/>
              </a:rPr>
              <a:t>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Numa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 associação de duas lâmpadas em série</a:t>
            </a:r>
            <a:r>
              <a:rPr lang="pt-PT" dirty="0">
                <a:ea typeface="Arial"/>
                <a:cs typeface="Lucida Grande"/>
              </a:rPr>
              <a:t>, 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corrente elétrica </a:t>
            </a:r>
            <a:r>
              <a:rPr lang="pt-PT" dirty="0">
                <a:ea typeface="Arial"/>
                <a:cs typeface="Lucida Grande"/>
              </a:rPr>
              <a:t>na lâmpada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L</a:t>
            </a:r>
            <a:r>
              <a:rPr lang="pt-PT" baseline="-25000" dirty="0" smtClean="0">
                <a:ea typeface="Arial"/>
                <a:cs typeface="Lucida Grande"/>
              </a:rPr>
              <a:t>1</a:t>
            </a:r>
            <a:r>
              <a:rPr lang="pt-PT" dirty="0" smtClean="0"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é igual à corrente elétrica na lâmpada L</a:t>
            </a:r>
            <a:r>
              <a:rPr lang="pt-PT" baseline="-25000" dirty="0">
                <a:ea typeface="Arial"/>
                <a:cs typeface="Lucida Grande"/>
              </a:rPr>
              <a:t>2</a:t>
            </a:r>
            <a:r>
              <a:rPr lang="pt-PT" dirty="0">
                <a:ea typeface="Arial"/>
                <a:cs typeface="Lucida Grande"/>
              </a:rPr>
              <a:t>.</a:t>
            </a:r>
          </a:p>
          <a:p>
            <a:pPr marL="284400" algn="ctr">
              <a:lnSpc>
                <a:spcPct val="120000"/>
              </a:lnSpc>
              <a:spcAft>
                <a:spcPts val="0"/>
              </a:spcAft>
            </a:pPr>
            <a:r>
              <a:rPr lang="pt-PT" b="1" i="1" dirty="0">
                <a:solidFill>
                  <a:schemeClr val="accent6"/>
                </a:solidFill>
                <a:ea typeface="Arial"/>
                <a:cs typeface="Lucida Grande"/>
              </a:rPr>
              <a:t>I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 = </a:t>
            </a:r>
            <a:r>
              <a:rPr lang="pt-PT" b="1" i="1" dirty="0">
                <a:solidFill>
                  <a:schemeClr val="accent6"/>
                </a:solidFill>
                <a:ea typeface="Arial"/>
                <a:cs typeface="Lucida Grande"/>
              </a:rPr>
              <a:t>I</a:t>
            </a:r>
            <a:r>
              <a:rPr lang="pt-PT" b="1" baseline="-25000" dirty="0">
                <a:solidFill>
                  <a:schemeClr val="accent6"/>
                </a:solidFill>
                <a:ea typeface="Arial"/>
                <a:cs typeface="Lucida Grande"/>
              </a:rPr>
              <a:t>1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 =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I</a:t>
            </a:r>
            <a:r>
              <a:rPr lang="pt-PT" b="1" baseline="-25000" dirty="0" smtClean="0">
                <a:solidFill>
                  <a:schemeClr val="accent6"/>
                </a:solidFill>
                <a:ea typeface="Arial"/>
                <a:cs typeface="Lucida Grande"/>
              </a:rPr>
              <a:t>2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Numa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 associação de duas lâmpadas em paralelo</a:t>
            </a:r>
            <a:r>
              <a:rPr lang="pt-PT" dirty="0">
                <a:ea typeface="Arial"/>
                <a:cs typeface="Lucida Grande"/>
              </a:rPr>
              <a:t>, 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corrente elétrica </a:t>
            </a:r>
            <a:r>
              <a:rPr lang="pt-PT" dirty="0">
                <a:ea typeface="Arial"/>
                <a:cs typeface="Lucida Grande"/>
              </a:rPr>
              <a:t>no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circuito </a:t>
            </a:r>
            <a:r>
              <a:rPr lang="pt-PT" dirty="0">
                <a:ea typeface="Arial"/>
                <a:cs typeface="Lucida Grande"/>
              </a:rPr>
              <a:t>principal é igual à soma das correntes elétricas nas duas derivações.</a:t>
            </a:r>
            <a:endParaRPr lang="pt-PT" dirty="0" smtClean="0">
              <a:ea typeface="Arial"/>
              <a:cs typeface="Lucida Grande"/>
            </a:endParaRPr>
          </a:p>
          <a:p>
            <a:pPr marL="284400" algn="ctr">
              <a:lnSpc>
                <a:spcPct val="120000"/>
              </a:lnSpc>
              <a:spcAft>
                <a:spcPts val="0"/>
              </a:spcAft>
            </a:pP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I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=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I</a:t>
            </a:r>
            <a:r>
              <a:rPr lang="pt-PT" b="1" baseline="-25000" dirty="0" smtClean="0">
                <a:solidFill>
                  <a:schemeClr val="accent6"/>
                </a:solidFill>
                <a:ea typeface="Arial"/>
                <a:cs typeface="Lucida Grande"/>
              </a:rPr>
              <a:t>1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 + </a:t>
            </a:r>
            <a:r>
              <a:rPr lang="pt-PT" b="1" i="1" dirty="0" smtClean="0">
                <a:solidFill>
                  <a:schemeClr val="accent6"/>
                </a:solidFill>
                <a:ea typeface="Arial"/>
                <a:cs typeface="Lucida Grande"/>
              </a:rPr>
              <a:t>I</a:t>
            </a:r>
            <a:r>
              <a:rPr lang="pt-PT" b="1" baseline="-25000" dirty="0" smtClean="0">
                <a:solidFill>
                  <a:schemeClr val="accent6"/>
                </a:solidFill>
                <a:ea typeface="Arial"/>
                <a:cs typeface="Lucida Grande"/>
              </a:rPr>
              <a:t>2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 </a:t>
            </a:r>
            <a:endParaRPr lang="pt-PT" dirty="0">
              <a:solidFill>
                <a:schemeClr val="tx2"/>
              </a:solidFill>
              <a:ea typeface="Arial"/>
              <a:cs typeface="Lucida Grande"/>
            </a:endParaRPr>
          </a:p>
          <a:p>
            <a:pPr>
              <a:lnSpc>
                <a:spcPts val="1500"/>
              </a:lnSpc>
              <a:spcAft>
                <a:spcPts val="0"/>
              </a:spcAft>
            </a:pPr>
            <a:r>
              <a:rPr lang="pt-PT" dirty="0">
                <a:latin typeface="Arial"/>
                <a:ea typeface="Arial"/>
                <a:cs typeface="Lucida Grande"/>
              </a:rPr>
              <a:t> </a:t>
            </a:r>
            <a:endParaRPr lang="pt-PT" sz="2400" dirty="0">
              <a:effectLst/>
              <a:latin typeface="Times New Roman"/>
              <a:ea typeface="Arial"/>
              <a:cs typeface="Lucida Grande"/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M16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11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636912"/>
            <a:ext cx="7524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833</Words>
  <Application>Microsoft Office PowerPoint</Application>
  <PresentationFormat>Apresentação no Ecrã (4:3)</PresentationFormat>
  <Paragraphs>112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96</cp:revision>
  <dcterms:created xsi:type="dcterms:W3CDTF">2015-05-24T21:18:08Z</dcterms:created>
  <dcterms:modified xsi:type="dcterms:W3CDTF">2015-08-14T00:33:29Z</dcterms:modified>
</cp:coreProperties>
</file>