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8" r:id="rId2"/>
    <p:sldId id="283" r:id="rId3"/>
    <p:sldId id="284" r:id="rId4"/>
    <p:sldId id="285" r:id="rId5"/>
    <p:sldId id="286" r:id="rId6"/>
    <p:sldId id="287" r:id="rId7"/>
    <p:sldId id="288" r:id="rId8"/>
    <p:sldId id="290" r:id="rId9"/>
    <p:sldId id="289" r:id="rId10"/>
    <p:sldId id="291" r:id="rId11"/>
    <p:sldId id="292" r:id="rId12"/>
    <p:sldId id="280" r:id="rId13"/>
    <p:sldId id="282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0000FF"/>
    <a:srgbClr val="008F7B"/>
    <a:srgbClr val="FF9933"/>
    <a:srgbClr val="FFA43F"/>
    <a:srgbClr val="FFAC33"/>
  </p:clrMru>
  <p:extLst>
    <p:ext uri="{E76CE94A-603C-4142-B9EB-6D1370010A27}">
      <p14:discardImageEditData xmlns:mc="http://schemas.openxmlformats.org/markup-compatibility/2006" xmlns:mv="urn:schemas-microsoft-com:mac:vml" xmlns="" xmlns:p14="http://schemas.microsoft.com/office/powerpoint/2010/main" val="0"/>
    </p:ext>
    <p:ext uri="{D31A062A-798A-4329-ABDD-BBA856620510}">
      <p14:defaultImageDpi xmlns:mc="http://schemas.openxmlformats.org/markup-compatibility/2006" xmlns:mv="urn:schemas-microsoft-com:mac:vml"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>
      <p:cViewPr>
        <p:scale>
          <a:sx n="70" d="100"/>
          <a:sy n="70" d="100"/>
        </p:scale>
        <p:origin x="-14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15616" y="3429000"/>
            <a:ext cx="69334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1.4.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chemeClr val="accent6"/>
                </a:solidFill>
              </a:rPr>
              <a:t>Resistência elétrica  </a:t>
            </a:r>
          </a:p>
          <a:p>
            <a:pPr algn="l">
              <a:lnSpc>
                <a:spcPts val="4800"/>
              </a:lnSpc>
            </a:pPr>
            <a:r>
              <a:rPr lang="pt-PT" sz="4800" b="1" dirty="0">
                <a:solidFill>
                  <a:schemeClr val="accent6"/>
                </a:solidFill>
              </a:rPr>
              <a:t> </a:t>
            </a:r>
            <a:r>
              <a:rPr lang="pt-PT" sz="4800" b="1" dirty="0" smtClean="0">
                <a:solidFill>
                  <a:schemeClr val="accent6"/>
                </a:solidFill>
              </a:rPr>
              <a:t>      </a:t>
            </a:r>
            <a:endParaRPr lang="pt-PT" sz="4800" b="1" dirty="0">
              <a:solidFill>
                <a:schemeClr val="accent6"/>
              </a:solidFill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26876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Resistência elétrica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43608" y="2492896"/>
            <a:ext cx="676875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Vimos que há materiais que são </a:t>
            </a:r>
            <a:r>
              <a:rPr lang="pt-PT" sz="2000" b="1" dirty="0" smtClean="0">
                <a:solidFill>
                  <a:schemeClr val="accent6"/>
                </a:solidFill>
              </a:rPr>
              <a:t>bons condutores da corrente elétrica</a:t>
            </a:r>
            <a:r>
              <a:rPr lang="pt-PT" sz="2000" dirty="0" smtClean="0"/>
              <a:t>. </a:t>
            </a:r>
          </a:p>
          <a:p>
            <a:pPr algn="just"/>
            <a:endParaRPr lang="pt-PT" sz="2000" dirty="0" smtClean="0"/>
          </a:p>
          <a:p>
            <a:pPr algn="just"/>
            <a:r>
              <a:rPr lang="pt-PT" sz="2000" dirty="0" smtClean="0"/>
              <a:t>Mas o facto de serem bons condutores da corrente elétrica não significa que a corrente elétrica circule neles com a mesma facilidade, pois </a:t>
            </a:r>
            <a:r>
              <a:rPr lang="pt-PT" sz="2000" b="1" dirty="0" smtClean="0">
                <a:solidFill>
                  <a:schemeClr val="accent6"/>
                </a:solidFill>
              </a:rPr>
              <a:t>uns oferecem maior resistência à passagem da corrente elétrica do que outros</a:t>
            </a:r>
            <a:r>
              <a:rPr lang="pt-PT" sz="2000" dirty="0" smtClean="0"/>
              <a:t>.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3485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12474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Resistência </a:t>
            </a:r>
            <a:r>
              <a:rPr lang="pt-PT" sz="2800" b="1" dirty="0" err="1" smtClean="0">
                <a:solidFill>
                  <a:schemeClr val="accent6"/>
                </a:solidFill>
              </a:rPr>
              <a:t>elétrica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99592" y="2133600"/>
            <a:ext cx="72728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Define-se </a:t>
            </a:r>
            <a:r>
              <a:rPr lang="pt-PT" sz="2000" b="1" dirty="0" smtClean="0">
                <a:solidFill>
                  <a:schemeClr val="accent6"/>
                </a:solidFill>
              </a:rPr>
              <a:t>resistência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000" b="1" dirty="0" smtClean="0">
                <a:solidFill>
                  <a:schemeClr val="accent6"/>
                </a:solidFill>
              </a:rPr>
              <a:t> de um condutor </a:t>
            </a:r>
            <a:r>
              <a:rPr lang="pt-PT" sz="2000" dirty="0" smtClean="0"/>
              <a:t>como o quociente entre a tensão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 aplicada nos terminais do condutor e a corrente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 que o percorre.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71600" y="4800600"/>
            <a:ext cx="71287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chemeClr val="accent6"/>
                </a:solidFill>
              </a:rPr>
              <a:t>unidade SI de resistência elétrica </a:t>
            </a:r>
            <a:r>
              <a:rPr lang="pt-PT" sz="2000" dirty="0" smtClean="0"/>
              <a:t>é o </a:t>
            </a:r>
            <a:r>
              <a:rPr lang="pt-PT" sz="2000" b="1" dirty="0" smtClean="0">
                <a:solidFill>
                  <a:schemeClr val="accent6"/>
                </a:solidFill>
              </a:rPr>
              <a:t>ohm</a:t>
            </a:r>
            <a:r>
              <a:rPr lang="pt-PT" sz="2000" dirty="0" smtClean="0"/>
              <a:t>, símbolo </a:t>
            </a:r>
            <a:r>
              <a:rPr lang="el-GR" sz="2000" b="1" dirty="0" smtClean="0">
                <a:solidFill>
                  <a:schemeClr val="accent6"/>
                </a:solidFill>
              </a:rPr>
              <a:t>Ω</a:t>
            </a:r>
            <a:r>
              <a:rPr lang="pt-PT" sz="2000" dirty="0" smtClean="0"/>
              <a:t>.  </a:t>
            </a:r>
            <a:endParaRPr lang="pt-BR" sz="2000" dirty="0"/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3429000"/>
            <a:ext cx="1008112" cy="915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524000" y="836712"/>
            <a:ext cx="6400800" cy="10801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2700" b="1" dirty="0" smtClean="0">
              <a:solidFill>
                <a:srgbClr val="3366FF"/>
              </a:solidFill>
            </a:endParaRPr>
          </a:p>
          <a:p>
            <a:r>
              <a:rPr lang="pt-PT" sz="2700" b="1" dirty="0" smtClean="0">
                <a:solidFill>
                  <a:schemeClr val="accent6"/>
                </a:solidFill>
              </a:rPr>
              <a:t>Ohmímetros: medição direta da resistência elétrica de um condutor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2000" y="2133600"/>
            <a:ext cx="7543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Os aparelhos que permitem </a:t>
            </a:r>
            <a:r>
              <a:rPr lang="pt-PT" sz="2000" b="1" dirty="0" smtClean="0">
                <a:solidFill>
                  <a:schemeClr val="accent6"/>
                </a:solidFill>
              </a:rPr>
              <a:t>medir </a:t>
            </a:r>
            <a:r>
              <a:rPr lang="pt-PT" sz="2000" b="1" dirty="0" err="1" smtClean="0">
                <a:solidFill>
                  <a:schemeClr val="accent6"/>
                </a:solidFill>
              </a:rPr>
              <a:t>diretamente</a:t>
            </a:r>
            <a:r>
              <a:rPr lang="pt-PT" sz="2000" b="1" dirty="0" smtClean="0">
                <a:solidFill>
                  <a:schemeClr val="accent6"/>
                </a:solidFill>
              </a:rPr>
              <a:t> a resistência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000" b="1" dirty="0" smtClean="0">
                <a:solidFill>
                  <a:schemeClr val="accent6"/>
                </a:solidFill>
              </a:rPr>
              <a:t> de um condutor</a:t>
            </a:r>
            <a:r>
              <a:rPr lang="pt-PT" sz="2000" dirty="0" smtClean="0"/>
              <a:t>, quando não se encontra intercalado num circuito, são os ohmímetros. </a:t>
            </a:r>
            <a:endParaRPr lang="pt-BR" sz="2000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3429000"/>
            <a:ext cx="3657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Se utilizarmos um </a:t>
            </a:r>
            <a:r>
              <a:rPr lang="pt-PT" sz="2000" b="1" dirty="0" smtClean="0">
                <a:solidFill>
                  <a:schemeClr val="accent6"/>
                </a:solidFill>
              </a:rPr>
              <a:t>multímetro digital como ohmímetro</a:t>
            </a:r>
            <a:r>
              <a:rPr lang="pt-PT" sz="2000" dirty="0" smtClean="0"/>
              <a:t>, temos de ter em atenção que:</a:t>
            </a:r>
          </a:p>
          <a:p>
            <a:pPr algn="just"/>
            <a:endParaRPr lang="pt-BR" sz="2000" dirty="0" smtClean="0"/>
          </a:p>
          <a:p>
            <a:pPr marL="273050" indent="-273050" algn="just"/>
            <a:r>
              <a:rPr lang="pt-PT" sz="2000" b="1" dirty="0" smtClean="0">
                <a:solidFill>
                  <a:schemeClr val="accent6"/>
                </a:solidFill>
              </a:rPr>
              <a:t>•</a:t>
            </a:r>
            <a:r>
              <a:rPr lang="pt-PT" sz="2000" dirty="0" smtClean="0"/>
              <a:t> O </a:t>
            </a:r>
            <a:r>
              <a:rPr lang="pt-PT" sz="2000" b="1" dirty="0" smtClean="0">
                <a:solidFill>
                  <a:schemeClr val="accent6"/>
                </a:solidFill>
              </a:rPr>
              <a:t>seletor</a:t>
            </a:r>
            <a:r>
              <a:rPr lang="pt-PT" sz="2000" dirty="0" smtClean="0"/>
              <a:t> tem de ser rodado para a </a:t>
            </a:r>
            <a:r>
              <a:rPr lang="pt-PT" sz="2000" b="1" dirty="0" smtClean="0">
                <a:solidFill>
                  <a:schemeClr val="accent6"/>
                </a:solidFill>
              </a:rPr>
              <a:t>escala</a:t>
            </a:r>
            <a:r>
              <a:rPr lang="pt-PT" sz="2000" dirty="0" smtClean="0"/>
              <a:t> onde se leem valores de </a:t>
            </a:r>
            <a:r>
              <a:rPr lang="pt-PT" sz="2000" b="1" dirty="0" smtClean="0">
                <a:solidFill>
                  <a:schemeClr val="accent6"/>
                </a:solidFill>
              </a:rPr>
              <a:t>resistência elétrica</a:t>
            </a:r>
            <a:r>
              <a:rPr lang="pt-PT" sz="2000" dirty="0" smtClean="0"/>
              <a:t>;</a:t>
            </a:r>
            <a:endParaRPr lang="pt-BR" sz="2000" dirty="0"/>
          </a:p>
        </p:txBody>
      </p:sp>
      <p:pic>
        <p:nvPicPr>
          <p:cNvPr id="9" name="Picture 8" descr="20145768_CONT_F11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76800" y="2819400"/>
            <a:ext cx="3412552" cy="35052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20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475656" y="1196752"/>
            <a:ext cx="64008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Ohmímetros: medição </a:t>
            </a:r>
            <a:r>
              <a:rPr lang="pt-PT" sz="2700" b="1" dirty="0" err="1" smtClean="0">
                <a:solidFill>
                  <a:schemeClr val="accent6"/>
                </a:solidFill>
              </a:rPr>
              <a:t>direta</a:t>
            </a:r>
            <a:r>
              <a:rPr lang="pt-PT" sz="2700" b="1" dirty="0" smtClean="0">
                <a:solidFill>
                  <a:schemeClr val="accent6"/>
                </a:solidFill>
              </a:rPr>
              <a:t> da resistência </a:t>
            </a:r>
            <a:r>
              <a:rPr lang="pt-PT" sz="27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700" b="1" dirty="0" smtClean="0">
                <a:solidFill>
                  <a:schemeClr val="accent6"/>
                </a:solidFill>
              </a:rPr>
              <a:t> de um condutor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3568" y="2420888"/>
            <a:ext cx="4191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 algn="just"/>
            <a:r>
              <a:rPr lang="pt-PT" sz="2000" b="1" dirty="0" smtClean="0">
                <a:solidFill>
                  <a:schemeClr val="accent6"/>
                </a:solidFill>
              </a:rPr>
              <a:t>• </a:t>
            </a:r>
            <a:r>
              <a:rPr lang="pt-PT" sz="2000" dirty="0" smtClean="0"/>
              <a:t>A</a:t>
            </a:r>
            <a:r>
              <a:rPr lang="pt-PT" sz="2000" b="1" dirty="0" smtClean="0">
                <a:solidFill>
                  <a:srgbClr val="3366FF"/>
                </a:solidFill>
              </a:rPr>
              <a:t> </a:t>
            </a:r>
            <a:r>
              <a:rPr lang="pt-PT" sz="2000" b="1" dirty="0" smtClean="0">
                <a:solidFill>
                  <a:schemeClr val="accent6"/>
                </a:solidFill>
              </a:rPr>
              <a:t>escala </a:t>
            </a:r>
            <a:r>
              <a:rPr lang="pt-PT" sz="2000" b="1" dirty="0" err="1" smtClean="0">
                <a:solidFill>
                  <a:schemeClr val="accent6"/>
                </a:solidFill>
              </a:rPr>
              <a:t>selecionada</a:t>
            </a:r>
            <a:r>
              <a:rPr lang="pt-PT" sz="2000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deve ser da mesma ordem de grandeza do valor a medir. Se desconhecermos este, deve-se começar por usar uma escala de maior alcance;</a:t>
            </a:r>
          </a:p>
          <a:p>
            <a:pPr algn="just"/>
            <a:endParaRPr lang="pt-BR" sz="2000" dirty="0" smtClean="0"/>
          </a:p>
          <a:p>
            <a:pPr marL="273050" indent="-273050" algn="just"/>
            <a:r>
              <a:rPr lang="pt-PT" sz="2000" b="1" dirty="0" smtClean="0">
                <a:solidFill>
                  <a:schemeClr val="accent6"/>
                </a:solidFill>
              </a:rPr>
              <a:t>•</a:t>
            </a:r>
            <a:r>
              <a:rPr lang="pt-PT" sz="2000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chemeClr val="accent6"/>
                </a:solidFill>
              </a:rPr>
              <a:t>menor valor que se pode medir</a:t>
            </a:r>
            <a:r>
              <a:rPr lang="pt-PT" sz="2000" dirty="0" smtClean="0"/>
              <a:t>, num ohmímetro digital, é igual ao valor da </a:t>
            </a:r>
            <a:r>
              <a:rPr lang="pt-PT" sz="2000" b="1" dirty="0" smtClean="0">
                <a:solidFill>
                  <a:schemeClr val="accent6"/>
                </a:solidFill>
              </a:rPr>
              <a:t>menor divisão da escala</a:t>
            </a:r>
            <a:r>
              <a:rPr lang="pt-PT" sz="2000" dirty="0" smtClean="0"/>
              <a:t>, que corresponde à sensibilidade do aparelho;</a:t>
            </a:r>
            <a:endParaRPr lang="pt-BR" sz="2000" dirty="0"/>
          </a:p>
        </p:txBody>
      </p:sp>
      <p:pic>
        <p:nvPicPr>
          <p:cNvPr id="9" name="Picture 8" descr="20145768_CONT_F11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19888" y="2209800"/>
            <a:ext cx="3412552" cy="350520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20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403648" y="1268760"/>
            <a:ext cx="64008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Ohmímetros: medição </a:t>
            </a:r>
            <a:r>
              <a:rPr lang="pt-PT" sz="2700" b="1" dirty="0" err="1" smtClean="0">
                <a:solidFill>
                  <a:schemeClr val="accent6"/>
                </a:solidFill>
              </a:rPr>
              <a:t>direta</a:t>
            </a:r>
            <a:r>
              <a:rPr lang="pt-PT" sz="2700" b="1" dirty="0" smtClean="0">
                <a:solidFill>
                  <a:schemeClr val="accent6"/>
                </a:solidFill>
              </a:rPr>
              <a:t> da resistência </a:t>
            </a:r>
            <a:r>
              <a:rPr lang="pt-PT" sz="27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700" b="1" dirty="0" smtClean="0">
                <a:solidFill>
                  <a:schemeClr val="accent6"/>
                </a:solidFill>
              </a:rPr>
              <a:t> de um condutor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55576" y="2971800"/>
            <a:ext cx="3816424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indent="-273050" algn="just"/>
            <a:r>
              <a:rPr lang="pt-PT" sz="2000" b="1" dirty="0" smtClean="0">
                <a:solidFill>
                  <a:schemeClr val="accent6"/>
                </a:solidFill>
              </a:rPr>
              <a:t>•</a:t>
            </a:r>
            <a:r>
              <a:rPr lang="pt-PT" sz="2000" dirty="0" smtClean="0"/>
              <a:t> Para ligar os fios de ligação aos </a:t>
            </a:r>
            <a:r>
              <a:rPr lang="pt-PT" sz="2000" b="1" dirty="0" smtClean="0">
                <a:solidFill>
                  <a:schemeClr val="accent6"/>
                </a:solidFill>
              </a:rPr>
              <a:t>terminais do multímetro</a:t>
            </a:r>
            <a:r>
              <a:rPr lang="pt-PT" sz="2000" dirty="0" smtClean="0"/>
              <a:t>, de modo a funcionar como ohmímetro, temos de previamente identificar os terminais do multímetro que se ligam.</a:t>
            </a:r>
            <a:endParaRPr lang="pt-BR" sz="2000" dirty="0" smtClean="0"/>
          </a:p>
          <a:p>
            <a:pPr algn="just"/>
            <a:endParaRPr lang="pt-BR" dirty="0" smtClean="0"/>
          </a:p>
        </p:txBody>
      </p:sp>
      <p:pic>
        <p:nvPicPr>
          <p:cNvPr id="9" name="Picture 8" descr="20145768_CONT_F11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32760" y="1988840"/>
            <a:ext cx="3627672" cy="3726160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20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475656" y="1052736"/>
            <a:ext cx="64008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Medição </a:t>
            </a:r>
            <a:r>
              <a:rPr lang="pt-PT" sz="2700" b="1" dirty="0" err="1" smtClean="0">
                <a:solidFill>
                  <a:schemeClr val="accent6"/>
                </a:solidFill>
              </a:rPr>
              <a:t>indireta</a:t>
            </a:r>
            <a:r>
              <a:rPr lang="pt-PT" sz="2700" b="1" dirty="0" smtClean="0">
                <a:solidFill>
                  <a:schemeClr val="accent6"/>
                </a:solidFill>
              </a:rPr>
              <a:t> da resistência </a:t>
            </a:r>
            <a:r>
              <a:rPr lang="pt-PT" sz="27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700" b="1" dirty="0" smtClean="0">
                <a:solidFill>
                  <a:schemeClr val="accent6"/>
                </a:solidFill>
              </a:rPr>
              <a:t> de um condutor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1905000"/>
            <a:ext cx="7391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chemeClr val="accent6"/>
                </a:solidFill>
              </a:rPr>
              <a:t>resistência elétrica </a:t>
            </a:r>
            <a:r>
              <a:rPr lang="pt-PT" sz="2000" dirty="0" smtClean="0"/>
              <a:t>de um condutor, intercalado num </a:t>
            </a:r>
            <a:r>
              <a:rPr lang="pt-PT" sz="2000" b="1" dirty="0" smtClean="0">
                <a:solidFill>
                  <a:schemeClr val="accent6"/>
                </a:solidFill>
              </a:rPr>
              <a:t>circuito elétrico fechado</a:t>
            </a:r>
            <a:r>
              <a:rPr lang="pt-PT" sz="2000" dirty="0" smtClean="0"/>
              <a:t>, pode ser </a:t>
            </a:r>
            <a:r>
              <a:rPr lang="pt-PT" sz="2000" b="1" dirty="0" smtClean="0">
                <a:solidFill>
                  <a:schemeClr val="accent6"/>
                </a:solidFill>
              </a:rPr>
              <a:t>medida indiretamente</a:t>
            </a:r>
            <a:r>
              <a:rPr lang="pt-PT" sz="2000" dirty="0" smtClean="0"/>
              <a:t>, isto é, </a:t>
            </a:r>
            <a:r>
              <a:rPr lang="pt-PT" sz="2000" b="1" dirty="0" smtClean="0">
                <a:solidFill>
                  <a:schemeClr val="accent6"/>
                </a:solidFill>
              </a:rPr>
              <a:t>medindo a corrente elétrica </a:t>
            </a:r>
            <a:r>
              <a:rPr lang="pt-PT" sz="2000" dirty="0" smtClean="0"/>
              <a:t>que atravessa o condutor, com um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chemeClr val="accent6"/>
                </a:solidFill>
              </a:rPr>
              <a:t>amperímetro</a:t>
            </a:r>
            <a:r>
              <a:rPr lang="pt-PT" sz="2000" dirty="0" smtClean="0"/>
              <a:t>, a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chemeClr val="accent6"/>
                </a:solidFill>
              </a:rPr>
              <a:t>tensão elétrica </a:t>
            </a:r>
            <a:r>
              <a:rPr lang="pt-PT" sz="2000" dirty="0" smtClean="0"/>
              <a:t>nos terminais do condutor, com um </a:t>
            </a:r>
            <a:r>
              <a:rPr lang="pt-PT" sz="2000" dirty="0" smtClean="0"/>
              <a:t>voltímetro, </a:t>
            </a:r>
            <a:r>
              <a:rPr lang="pt-PT" sz="2000" dirty="0" smtClean="0"/>
              <a:t>e calculando depois o </a:t>
            </a:r>
            <a:r>
              <a:rPr lang="pt-PT" sz="2000" b="1" dirty="0" smtClean="0">
                <a:solidFill>
                  <a:schemeClr val="accent6"/>
                </a:solidFill>
              </a:rPr>
              <a:t>valor da resistência </a:t>
            </a:r>
            <a:r>
              <a:rPr lang="pt-PT" sz="2000" dirty="0" smtClean="0"/>
              <a:t>do condutor pela expressão:</a:t>
            </a:r>
            <a:r>
              <a:rPr lang="pt-BR" sz="2000" dirty="0" smtClean="0"/>
              <a:t> </a:t>
            </a:r>
            <a:endParaRPr lang="pt-BR" sz="2000" dirty="0"/>
          </a:p>
        </p:txBody>
      </p:sp>
      <p:pic>
        <p:nvPicPr>
          <p:cNvPr id="8" name="Picture 7" descr="20145768_CONT_F12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3645024"/>
            <a:ext cx="6027335" cy="2520280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4293096"/>
            <a:ext cx="1008112" cy="915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20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475656" y="1052736"/>
            <a:ext cx="64008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Lei de Ohm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7584" y="1916832"/>
            <a:ext cx="7391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Verifica-se experimentalmente que a </a:t>
            </a:r>
            <a:r>
              <a:rPr lang="pt-PT" sz="2000" b="1" dirty="0" smtClean="0">
                <a:solidFill>
                  <a:schemeClr val="accent6"/>
                </a:solidFill>
              </a:rPr>
              <a:t>resistência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000" b="1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de muitos materiais</a:t>
            </a:r>
            <a:r>
              <a:rPr lang="pt-PT" sz="2000" b="1" dirty="0" smtClean="0"/>
              <a:t> </a:t>
            </a:r>
            <a:r>
              <a:rPr lang="pt-PT" sz="2000" dirty="0" smtClean="0"/>
              <a:t>permanece </a:t>
            </a:r>
            <a:r>
              <a:rPr lang="pt-PT" sz="2000" b="1" dirty="0" smtClean="0">
                <a:solidFill>
                  <a:schemeClr val="accent6"/>
                </a:solidFill>
              </a:rPr>
              <a:t>constante</a:t>
            </a:r>
            <a:r>
              <a:rPr lang="pt-PT" sz="2000" dirty="0" smtClean="0"/>
              <a:t>, a uma dada </a:t>
            </a:r>
            <a:r>
              <a:rPr lang="pt-PT" sz="2000" b="1" dirty="0" smtClean="0">
                <a:solidFill>
                  <a:schemeClr val="accent6"/>
                </a:solidFill>
              </a:rPr>
              <a:t>temperatura</a:t>
            </a:r>
            <a:r>
              <a:rPr lang="pt-PT" sz="2000" dirty="0" smtClean="0"/>
              <a:t>, para uma grande gama de tensões aplicadas ao condutor. Este comportamento é conhecido por </a:t>
            </a:r>
            <a:r>
              <a:rPr lang="pt-PT" sz="2000" b="1" dirty="0" smtClean="0">
                <a:solidFill>
                  <a:schemeClr val="accent6"/>
                </a:solidFill>
              </a:rPr>
              <a:t>Lei de Ohm</a:t>
            </a:r>
            <a:r>
              <a:rPr lang="pt-PT" sz="2000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e os condutores em que se verifica esta lei designam-se por </a:t>
            </a:r>
            <a:r>
              <a:rPr lang="pt-PT" sz="2000" b="1" dirty="0" smtClean="0">
                <a:solidFill>
                  <a:schemeClr val="accent6"/>
                </a:solidFill>
              </a:rPr>
              <a:t>condutores </a:t>
            </a:r>
            <a:r>
              <a:rPr lang="pt-PT" sz="2000" b="1" dirty="0" err="1" smtClean="0">
                <a:solidFill>
                  <a:schemeClr val="accent6"/>
                </a:solidFill>
              </a:rPr>
              <a:t>óhmicos</a:t>
            </a:r>
            <a:r>
              <a:rPr lang="pt-PT" sz="2000" dirty="0" smtClean="0"/>
              <a:t>.</a:t>
            </a:r>
            <a:endParaRPr lang="pt-BR" sz="2000" dirty="0" smtClean="0"/>
          </a:p>
        </p:txBody>
      </p:sp>
      <p:sp>
        <p:nvSpPr>
          <p:cNvPr id="9" name="Rectangle 8"/>
          <p:cNvSpPr/>
          <p:nvPr/>
        </p:nvSpPr>
        <p:spPr>
          <a:xfrm>
            <a:off x="827584" y="3861048"/>
            <a:ext cx="7391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chemeClr val="accent6"/>
                </a:solidFill>
              </a:rPr>
              <a:t>Lei de Ohm </a:t>
            </a:r>
            <a:r>
              <a:rPr lang="pt-PT" sz="2000" dirty="0" smtClean="0"/>
              <a:t>diz</a:t>
            </a:r>
            <a:r>
              <a:rPr lang="pt-PT" sz="2000" b="1" dirty="0" smtClean="0"/>
              <a:t> </a:t>
            </a:r>
            <a:r>
              <a:rPr lang="pt-PT" sz="2000" dirty="0" smtClean="0"/>
              <a:t>que a temperatura constante, existe uma razão constante entre a tensão aplicada a um condutor e a corrente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 que o percorre.</a:t>
            </a:r>
            <a:endParaRPr lang="pt-BR" sz="2000" dirty="0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5013176"/>
            <a:ext cx="210052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20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524000" y="908720"/>
            <a:ext cx="64008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Lei de Ohm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71600" y="1600200"/>
            <a:ext cx="705678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chemeClr val="accent6"/>
                </a:solidFill>
              </a:rPr>
              <a:t>condutores </a:t>
            </a:r>
            <a:r>
              <a:rPr lang="pt-PT" sz="2000" b="1" dirty="0" err="1" smtClean="0">
                <a:solidFill>
                  <a:schemeClr val="accent6"/>
                </a:solidFill>
              </a:rPr>
              <a:t>óhmicos</a:t>
            </a:r>
            <a:r>
              <a:rPr lang="pt-PT" sz="2000" b="1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são também conhecidos por </a:t>
            </a:r>
            <a:r>
              <a:rPr lang="pt-PT" sz="2000" b="1" dirty="0" smtClean="0">
                <a:solidFill>
                  <a:schemeClr val="accent6"/>
                </a:solidFill>
              </a:rPr>
              <a:t>condutores lineares </a:t>
            </a:r>
            <a:r>
              <a:rPr lang="pt-PT" sz="2000" dirty="0" smtClean="0"/>
              <a:t>pois o gráfico da corrente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 em função da tensão é uma </a:t>
            </a:r>
            <a:r>
              <a:rPr lang="pt-PT" sz="2000" dirty="0" err="1" smtClean="0"/>
              <a:t>reta</a:t>
            </a:r>
            <a:r>
              <a:rPr lang="pt-PT" sz="2000" dirty="0" smtClean="0"/>
              <a:t> que passa pela origem do referencial, isto é, para estes condutores, a corrente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 é uma função linear de tensão aplicada nos seus terminais. </a:t>
            </a:r>
            <a:endParaRPr lang="pt-BR" sz="20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899592" y="3789040"/>
            <a:ext cx="3805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dirty="0" smtClean="0"/>
              <a:t>Esta função chama-se</a:t>
            </a:r>
            <a:r>
              <a:rPr lang="pt-PT" sz="2000" dirty="0" smtClean="0">
                <a:solidFill>
                  <a:schemeClr val="accent6"/>
                </a:solidFill>
              </a:rPr>
              <a:t> </a:t>
            </a:r>
            <a:r>
              <a:rPr lang="pt-PT" sz="2000" b="1" dirty="0" smtClean="0">
                <a:solidFill>
                  <a:schemeClr val="accent6"/>
                </a:solidFill>
              </a:rPr>
              <a:t>caraterística do condutor</a:t>
            </a:r>
            <a:r>
              <a:rPr lang="pt-PT" sz="2000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e o </a:t>
            </a:r>
            <a:r>
              <a:rPr lang="pt-PT" sz="2000" b="1" dirty="0" smtClean="0">
                <a:solidFill>
                  <a:schemeClr val="accent6"/>
                </a:solidFill>
              </a:rPr>
              <a:t>gráfico</a:t>
            </a:r>
            <a:r>
              <a:rPr lang="pt-PT" sz="2000" dirty="0" smtClean="0"/>
              <a:t> correspondente designa-se por </a:t>
            </a:r>
            <a:r>
              <a:rPr lang="pt-PT" sz="2000" b="1" dirty="0" smtClean="0">
                <a:solidFill>
                  <a:schemeClr val="accent6"/>
                </a:solidFill>
              </a:rPr>
              <a:t>curva caraterística do condutor</a:t>
            </a:r>
            <a:r>
              <a:rPr lang="pt-PT" sz="2000" dirty="0" smtClean="0"/>
              <a:t>.</a:t>
            </a:r>
            <a:r>
              <a:rPr lang="pt-PT" sz="2000" b="1" dirty="0" smtClean="0"/>
              <a:t> </a:t>
            </a:r>
            <a:endParaRPr lang="pt-BR" sz="2000" dirty="0"/>
          </a:p>
        </p:txBody>
      </p:sp>
      <p:pic>
        <p:nvPicPr>
          <p:cNvPr id="11" name="Picture 10" descr="20145768_CONT_DD21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76056" y="3284984"/>
            <a:ext cx="3096344" cy="2819968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20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524000" y="908720"/>
            <a:ext cx="64008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Lei de Ohm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71600" y="1676400"/>
            <a:ext cx="71287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 smtClean="0">
                <a:solidFill>
                  <a:schemeClr val="accent6"/>
                </a:solidFill>
              </a:rPr>
              <a:t>Os condutores que não obedecem à Lei de </a:t>
            </a:r>
            <a:r>
              <a:rPr lang="pt-PT" sz="2000" b="1" dirty="0" smtClean="0">
                <a:solidFill>
                  <a:schemeClr val="accent6"/>
                </a:solidFill>
              </a:rPr>
              <a:t>Ohm </a:t>
            </a:r>
            <a:r>
              <a:rPr lang="pt-PT" sz="2000" b="1" dirty="0" smtClean="0">
                <a:solidFill>
                  <a:schemeClr val="accent6"/>
                </a:solidFill>
              </a:rPr>
              <a:t>dizem-se condutores não </a:t>
            </a:r>
            <a:r>
              <a:rPr lang="pt-PT" sz="2000" b="1" dirty="0" err="1" smtClean="0">
                <a:solidFill>
                  <a:schemeClr val="accent6"/>
                </a:solidFill>
              </a:rPr>
              <a:t>óhmicos</a:t>
            </a:r>
            <a:r>
              <a:rPr lang="pt-PT" sz="2000" dirty="0" smtClean="0"/>
              <a:t>. Nestes condutores, a corrente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 e a tensão não são </a:t>
            </a:r>
            <a:r>
              <a:rPr lang="pt-PT" sz="2000" dirty="0" err="1" smtClean="0"/>
              <a:t>diretamente</a:t>
            </a:r>
            <a:r>
              <a:rPr lang="pt-PT" sz="2000" dirty="0" smtClean="0"/>
              <a:t> proporcionais; graficamente, já não temos uma </a:t>
            </a:r>
            <a:r>
              <a:rPr lang="pt-PT" sz="2000" dirty="0" err="1" smtClean="0"/>
              <a:t>reta</a:t>
            </a:r>
            <a:r>
              <a:rPr lang="pt-PT" sz="2000" dirty="0" smtClean="0"/>
              <a:t>. </a:t>
            </a:r>
            <a:endParaRPr lang="pt-BR" sz="2000" dirty="0"/>
          </a:p>
        </p:txBody>
      </p:sp>
      <p:pic>
        <p:nvPicPr>
          <p:cNvPr id="8" name="Picture 7" descr="20145768_CONT_DD21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80593" y="3091185"/>
            <a:ext cx="3203575" cy="2714079"/>
          </a:xfrm>
          <a:prstGeom prst="rect">
            <a:avLst/>
          </a:prstGeom>
        </p:spPr>
      </p:pic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520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403648" y="1052736"/>
            <a:ext cx="64008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700" b="1" dirty="0" smtClean="0">
                <a:solidFill>
                  <a:schemeClr val="accent6"/>
                </a:solidFill>
              </a:rPr>
              <a:t>Lei de Ohm</a:t>
            </a:r>
            <a:endParaRPr lang="pt-PT" sz="2700" b="1" dirty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2000" y="2057400"/>
            <a:ext cx="739140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 smtClean="0"/>
              <a:t>Em síntese:</a:t>
            </a:r>
          </a:p>
          <a:p>
            <a:pPr algn="just"/>
            <a:endParaRPr lang="pt-BR" sz="2000" dirty="0" smtClean="0"/>
          </a:p>
          <a:p>
            <a:pPr marL="273050" lvl="0" indent="-273050" algn="just"/>
            <a:r>
              <a:rPr lang="pt-PT" sz="2000" b="1" dirty="0" smtClean="0">
                <a:solidFill>
                  <a:schemeClr val="accent6"/>
                </a:solidFill>
              </a:rPr>
              <a:t>• </a:t>
            </a:r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chemeClr val="accent6"/>
                </a:solidFill>
              </a:rPr>
              <a:t>resistência de um condutor óhmico </a:t>
            </a:r>
            <a:r>
              <a:rPr lang="pt-PT" sz="2000" dirty="0" smtClean="0"/>
              <a:t>é independente da tensão aplicada ao condutor, pois </a:t>
            </a:r>
            <a:r>
              <a:rPr lang="pt-PT" sz="2000" i="1" dirty="0" smtClean="0"/>
              <a:t>I</a:t>
            </a:r>
            <a:r>
              <a:rPr lang="pt-PT" sz="2000" dirty="0" smtClean="0"/>
              <a:t> = </a:t>
            </a:r>
            <a:r>
              <a:rPr lang="pt-PT" sz="2000" i="1" dirty="0" smtClean="0"/>
              <a:t>f </a:t>
            </a:r>
            <a:r>
              <a:rPr lang="pt-PT" sz="2000" dirty="0" smtClean="0"/>
              <a:t>(</a:t>
            </a:r>
            <a:r>
              <a:rPr lang="pt-PT" sz="2000" i="1" dirty="0" smtClean="0"/>
              <a:t>U</a:t>
            </a:r>
            <a:r>
              <a:rPr lang="pt-PT" sz="2000" dirty="0" smtClean="0"/>
              <a:t>) é uma função linear.</a:t>
            </a:r>
          </a:p>
          <a:p>
            <a:pPr lvl="0" algn="just"/>
            <a:endParaRPr lang="pt-BR" sz="2000" dirty="0" smtClean="0"/>
          </a:p>
          <a:p>
            <a:pPr marL="273050" lvl="0" indent="-273050" algn="just"/>
            <a:r>
              <a:rPr lang="pt-PT" sz="2000" b="1" dirty="0" smtClean="0">
                <a:solidFill>
                  <a:schemeClr val="accent6"/>
                </a:solidFill>
              </a:rPr>
              <a:t>•</a:t>
            </a:r>
            <a:r>
              <a:rPr lang="pt-PT" sz="2000" b="1" dirty="0" smtClean="0">
                <a:solidFill>
                  <a:srgbClr val="3366FF"/>
                </a:solidFill>
              </a:rPr>
              <a:t> </a:t>
            </a:r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chemeClr val="accent6"/>
                </a:solidFill>
              </a:rPr>
              <a:t>resistência de um condutor não óhmico </a:t>
            </a:r>
            <a:r>
              <a:rPr lang="pt-PT" sz="2000" dirty="0" smtClean="0"/>
              <a:t>depende da tensão aplicada nos seus terminais pois a função </a:t>
            </a:r>
            <a:r>
              <a:rPr lang="pt-PT" sz="2000" i="1" dirty="0" smtClean="0"/>
              <a:t>I </a:t>
            </a:r>
            <a:r>
              <a:rPr lang="pt-PT" sz="2000" dirty="0" smtClean="0"/>
              <a:t>=</a:t>
            </a:r>
            <a:r>
              <a:rPr lang="pt-PT" sz="2000" i="1" dirty="0" smtClean="0"/>
              <a:t> f </a:t>
            </a:r>
            <a:r>
              <a:rPr lang="pt-PT" sz="2000" dirty="0" smtClean="0"/>
              <a:t>(</a:t>
            </a:r>
            <a:r>
              <a:rPr lang="pt-PT" sz="2000" i="1" dirty="0" smtClean="0"/>
              <a:t>U</a:t>
            </a:r>
            <a:r>
              <a:rPr lang="pt-PT" sz="2000" dirty="0" smtClean="0"/>
              <a:t>) não é linear.</a:t>
            </a:r>
            <a:endParaRPr lang="pt-BR" sz="2000" dirty="0" smtClean="0"/>
          </a:p>
          <a:p>
            <a:pPr marL="273050" indent="-273050" algn="just"/>
            <a:r>
              <a:rPr lang="pt-PT" dirty="0" smtClean="0"/>
              <a:t> </a:t>
            </a:r>
            <a:endParaRPr lang="pt-BR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Síntese de conteúdos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7544" y="1556792"/>
            <a:ext cx="7920880" cy="448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1813" indent="-247650" algn="just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 </a:t>
            </a:r>
            <a:r>
              <a:rPr lang="pt-PT" dirty="0">
                <a:ea typeface="Arial"/>
                <a:cs typeface="Lucida Grande"/>
              </a:rPr>
              <a:t>A 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resistência elétrica</a:t>
            </a:r>
            <a:r>
              <a:rPr lang="pt-PT" dirty="0">
                <a:ea typeface="Arial"/>
                <a:cs typeface="Lucida Grande"/>
              </a:rPr>
              <a:t>,</a:t>
            </a:r>
            <a:r>
              <a:rPr lang="pt-PT" b="1" dirty="0">
                <a:solidFill>
                  <a:schemeClr val="tx2"/>
                </a:solidFill>
                <a:ea typeface="Arial"/>
                <a:cs typeface="Lucida Grande"/>
              </a:rPr>
              <a:t> </a:t>
            </a:r>
            <a:r>
              <a:rPr lang="pt-PT" b="1" i="1" dirty="0">
                <a:solidFill>
                  <a:schemeClr val="accent6"/>
                </a:solidFill>
                <a:ea typeface="Arial"/>
                <a:cs typeface="Lucida Grande"/>
              </a:rPr>
              <a:t>R</a:t>
            </a:r>
            <a:r>
              <a:rPr lang="pt-PT" dirty="0">
                <a:ea typeface="Arial"/>
                <a:cs typeface="Lucida Grande"/>
              </a:rPr>
              <a:t>,</a:t>
            </a:r>
            <a:r>
              <a:rPr lang="pt-PT" b="1" dirty="0">
                <a:ea typeface="Arial"/>
                <a:cs typeface="Lucida Grande"/>
              </a:rPr>
              <a:t> </a:t>
            </a:r>
            <a:r>
              <a:rPr lang="pt-PT" dirty="0">
                <a:ea typeface="Arial"/>
                <a:cs typeface="Lucida Grande"/>
              </a:rPr>
              <a:t>de um condutor é igual ao quociente entre a tensão, </a:t>
            </a:r>
            <a:r>
              <a:rPr lang="pt-PT" i="1" dirty="0">
                <a:ea typeface="Arial"/>
                <a:cs typeface="Lucida Grande"/>
              </a:rPr>
              <a:t>U</a:t>
            </a:r>
            <a:r>
              <a:rPr lang="pt-PT" dirty="0">
                <a:ea typeface="Arial"/>
                <a:cs typeface="Lucida Grande"/>
              </a:rPr>
              <a:t>, nos terminais do condutor e a corrente elétrica, </a:t>
            </a:r>
            <a:r>
              <a:rPr lang="pt-PT" i="1" dirty="0">
                <a:ea typeface="Arial"/>
                <a:cs typeface="Lucida Grande"/>
              </a:rPr>
              <a:t>I</a:t>
            </a:r>
            <a:r>
              <a:rPr lang="pt-PT" dirty="0">
                <a:ea typeface="Arial"/>
                <a:cs typeface="Lucida Grande"/>
              </a:rPr>
              <a:t>, que o percorre, isto </a:t>
            </a:r>
            <a:r>
              <a:rPr lang="pt-PT" dirty="0" smtClean="0">
                <a:ea typeface="Arial"/>
                <a:cs typeface="Lucida Grande"/>
              </a:rPr>
              <a:t>é:</a:t>
            </a:r>
          </a:p>
          <a:p>
            <a:pPr marL="284400" algn="just">
              <a:lnSpc>
                <a:spcPct val="120000"/>
              </a:lnSpc>
              <a:spcAft>
                <a:spcPts val="0"/>
              </a:spcAft>
            </a:pPr>
            <a:endParaRPr lang="pt-PT" b="1" dirty="0" smtClean="0">
              <a:solidFill>
                <a:schemeClr val="tx2"/>
              </a:solidFill>
              <a:ea typeface="Arial"/>
              <a:cs typeface="Lucida Grande"/>
            </a:endParaRPr>
          </a:p>
          <a:p>
            <a:pPr marL="284400" algn="just">
              <a:lnSpc>
                <a:spcPct val="120000"/>
              </a:lnSpc>
              <a:spcAft>
                <a:spcPts val="0"/>
              </a:spcAft>
            </a:pPr>
            <a:endParaRPr lang="pt-PT" sz="1100" b="1" dirty="0" smtClean="0">
              <a:solidFill>
                <a:schemeClr val="tx2"/>
              </a:solidFill>
              <a:ea typeface="Arial"/>
              <a:cs typeface="Lucida Grande"/>
            </a:endParaRPr>
          </a:p>
          <a:p>
            <a:pPr marL="450850" indent="-166688" algn="just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 </a:t>
            </a:r>
            <a:r>
              <a:rPr lang="pt-PT" dirty="0">
                <a:ea typeface="Arial"/>
                <a:cs typeface="Lucida Grande"/>
              </a:rPr>
              <a:t>Os 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aparelhos </a:t>
            </a:r>
            <a:r>
              <a:rPr lang="pt-PT" dirty="0">
                <a:ea typeface="Arial"/>
                <a:cs typeface="Lucida Grande"/>
              </a:rPr>
              <a:t>que se utilizam para 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medir diretamente a resistência elétrica de</a:t>
            </a:r>
            <a:r>
              <a:rPr lang="pt-PT" dirty="0">
                <a:solidFill>
                  <a:schemeClr val="accent6"/>
                </a:solidFill>
                <a:ea typeface="Arial"/>
                <a:cs typeface="Lucida Grande"/>
              </a:rPr>
              <a:t> 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um condutor são os ohmímetros</a:t>
            </a:r>
            <a:r>
              <a:rPr lang="pt-PT" b="1" dirty="0" smtClean="0">
                <a:ea typeface="Arial"/>
                <a:cs typeface="Lucida Grande"/>
              </a:rPr>
              <a:t>.</a:t>
            </a:r>
          </a:p>
          <a:p>
            <a:pPr marL="284400" algn="just">
              <a:lnSpc>
                <a:spcPct val="120000"/>
              </a:lnSpc>
              <a:spcAft>
                <a:spcPts val="0"/>
              </a:spcAft>
            </a:pPr>
            <a:endParaRPr lang="pt-PT" sz="1100" dirty="0" smtClean="0">
              <a:ea typeface="Arial"/>
              <a:cs typeface="Lucida Grande"/>
            </a:endParaRPr>
          </a:p>
          <a:p>
            <a:pPr marL="531813" indent="-258763" algn="just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 </a:t>
            </a:r>
            <a:r>
              <a:rPr lang="pt-PT" dirty="0">
                <a:ea typeface="Arial"/>
                <a:cs typeface="Lucida Grande"/>
              </a:rPr>
              <a:t>A</a:t>
            </a:r>
            <a:r>
              <a:rPr lang="pt-PT" b="1" dirty="0">
                <a:ea typeface="Arial"/>
                <a:cs typeface="Lucida Grande"/>
              </a:rPr>
              <a:t> 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medição indireta da resistência elétrica de um 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condutor </a:t>
            </a:r>
            <a:r>
              <a:rPr lang="pt-PT" dirty="0">
                <a:ea typeface="Arial"/>
                <a:cs typeface="Lucida Grande"/>
              </a:rPr>
              <a:t>em circuito fechado faz-se:</a:t>
            </a:r>
          </a:p>
          <a:p>
            <a:pPr marL="723900" indent="-192088" algn="just">
              <a:lnSpc>
                <a:spcPct val="120000"/>
              </a:lnSpc>
              <a:spcAft>
                <a:spcPts val="0"/>
              </a:spcAft>
            </a:pPr>
            <a:r>
              <a:rPr lang="pt-PT" dirty="0">
                <a:ea typeface="Arial"/>
                <a:cs typeface="Lucida Grande"/>
              </a:rPr>
              <a:t>– medindo, com um amperímetro, a corrente </a:t>
            </a:r>
            <a:r>
              <a:rPr lang="pt-PT" dirty="0" smtClean="0">
                <a:ea typeface="Arial"/>
                <a:cs typeface="Lucida Grande"/>
              </a:rPr>
              <a:t>elétrica, </a:t>
            </a:r>
            <a:r>
              <a:rPr lang="pt-PT" i="1" dirty="0" smtClean="0">
                <a:ea typeface="Arial"/>
                <a:cs typeface="Lucida Grande"/>
              </a:rPr>
              <a:t>I</a:t>
            </a:r>
            <a:r>
              <a:rPr lang="pt-PT" dirty="0" smtClean="0">
                <a:ea typeface="Arial"/>
                <a:cs typeface="Lucida Grande"/>
              </a:rPr>
              <a:t>, </a:t>
            </a:r>
            <a:r>
              <a:rPr lang="pt-PT" dirty="0">
                <a:ea typeface="Arial"/>
                <a:cs typeface="Lucida Grande"/>
              </a:rPr>
              <a:t>que atravessa o condutor;</a:t>
            </a:r>
          </a:p>
          <a:p>
            <a:pPr marL="723900" indent="-192088" algn="just">
              <a:lnSpc>
                <a:spcPct val="120000"/>
              </a:lnSpc>
              <a:spcAft>
                <a:spcPts val="0"/>
              </a:spcAft>
            </a:pPr>
            <a:r>
              <a:rPr lang="pt-PT" dirty="0">
                <a:ea typeface="Arial"/>
                <a:cs typeface="Lucida Grande"/>
              </a:rPr>
              <a:t>– medindo, com um voltímetro, a tensão </a:t>
            </a:r>
            <a:r>
              <a:rPr lang="pt-PT" dirty="0" smtClean="0">
                <a:ea typeface="Arial"/>
                <a:cs typeface="Lucida Grande"/>
              </a:rPr>
              <a:t>elétrica, </a:t>
            </a:r>
            <a:r>
              <a:rPr lang="pt-PT" i="1" dirty="0" smtClean="0">
                <a:ea typeface="Arial"/>
                <a:cs typeface="Lucida Grande"/>
              </a:rPr>
              <a:t>U,</a:t>
            </a:r>
            <a:r>
              <a:rPr lang="pt-PT" dirty="0" smtClean="0">
                <a:ea typeface="Arial"/>
                <a:cs typeface="Lucida Grande"/>
              </a:rPr>
              <a:t> </a:t>
            </a:r>
            <a:r>
              <a:rPr lang="pt-PT" dirty="0">
                <a:ea typeface="Arial"/>
                <a:cs typeface="Lucida Grande"/>
              </a:rPr>
              <a:t>nos terminais do condutor;</a:t>
            </a:r>
          </a:p>
          <a:p>
            <a:pPr marL="531813" algn="just">
              <a:lnSpc>
                <a:spcPct val="120000"/>
              </a:lnSpc>
              <a:spcAft>
                <a:spcPts val="0"/>
              </a:spcAft>
            </a:pPr>
            <a:r>
              <a:rPr lang="pt-PT" dirty="0">
                <a:ea typeface="Arial"/>
                <a:cs typeface="Lucida Grande"/>
              </a:rPr>
              <a:t>– </a:t>
            </a:r>
            <a:r>
              <a:rPr lang="pt-PT" dirty="0" smtClean="0">
                <a:ea typeface="Arial"/>
                <a:cs typeface="Lucida Grande"/>
              </a:rPr>
              <a:t> calculando </a:t>
            </a:r>
            <a:r>
              <a:rPr lang="pt-PT" dirty="0">
                <a:ea typeface="Arial"/>
                <a:cs typeface="Lucida Grande"/>
              </a:rPr>
              <a:t>o valor da resistência </a:t>
            </a:r>
            <a:r>
              <a:rPr lang="pt-PT" dirty="0" smtClean="0">
                <a:ea typeface="Arial"/>
                <a:cs typeface="Lucida Grande"/>
              </a:rPr>
              <a:t>elétrica, </a:t>
            </a:r>
            <a:r>
              <a:rPr lang="pt-PT" i="1" dirty="0" smtClean="0">
                <a:ea typeface="Arial"/>
                <a:cs typeface="Lucida Grande"/>
              </a:rPr>
              <a:t>R,  através</a:t>
            </a:r>
            <a:r>
              <a:rPr lang="pt-PT" dirty="0" smtClean="0">
                <a:ea typeface="Arial"/>
                <a:cs typeface="Lucida Grande"/>
              </a:rPr>
              <a:t> </a:t>
            </a:r>
            <a:r>
              <a:rPr lang="pt-PT" dirty="0">
                <a:ea typeface="Arial"/>
                <a:cs typeface="Lucida Grande"/>
              </a:rPr>
              <a:t>do </a:t>
            </a:r>
            <a:r>
              <a:rPr lang="pt-PT" dirty="0" smtClean="0">
                <a:ea typeface="Arial"/>
                <a:cs typeface="Lucida Grande"/>
              </a:rPr>
              <a:t>quociente:  </a:t>
            </a:r>
            <a:endParaRPr lang="pt-PT" dirty="0">
              <a:ea typeface="Arial"/>
              <a:cs typeface="Lucida Grande"/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M17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0" y="7905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2276872"/>
            <a:ext cx="6858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8344" y="5517232"/>
            <a:ext cx="613792" cy="537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565623" y="1556694"/>
            <a:ext cx="8208912" cy="4320578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algn="ctr"/>
            <a:r>
              <a:rPr lang="pt-BR" sz="2400" b="1" dirty="0" smtClean="0">
                <a:solidFill>
                  <a:srgbClr val="1F497D">
                    <a:lumMod val="20000"/>
                    <a:lumOff val="80000"/>
                  </a:srgbClr>
                </a:solidFill>
              </a:rPr>
              <a:t>         </a:t>
            </a:r>
            <a:endParaRPr lang="pt-BR" sz="2400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Síntese de conteúdos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556792"/>
            <a:ext cx="8064896" cy="408111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PT" b="1" dirty="0" smtClean="0">
              <a:solidFill>
                <a:srgbClr val="008000"/>
              </a:solidFill>
              <a:ea typeface="Arial"/>
              <a:cs typeface="Lucida Grande"/>
            </a:endParaRPr>
          </a:p>
          <a:p>
            <a:pPr marL="450850" indent="-177800" algn="just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 </a:t>
            </a:r>
            <a:r>
              <a:rPr lang="pt-PT" dirty="0" smtClean="0">
                <a:ea typeface="Arial"/>
                <a:cs typeface="Lucida Grande"/>
              </a:rPr>
              <a:t>Os 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amperímetros </a:t>
            </a:r>
            <a:r>
              <a:rPr lang="pt-PT" dirty="0">
                <a:ea typeface="Arial"/>
                <a:cs typeface="Lucida Grande"/>
              </a:rPr>
              <a:t>têm uma 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resistência elétrica </a:t>
            </a:r>
            <a:r>
              <a:rPr lang="pt-PT" dirty="0">
                <a:ea typeface="Arial"/>
                <a:cs typeface="Lucida Grande"/>
              </a:rPr>
              <a:t>muito</a:t>
            </a:r>
            <a:r>
              <a:rPr lang="pt-PT" b="1" dirty="0">
                <a:solidFill>
                  <a:schemeClr val="tx2"/>
                </a:solidFill>
                <a:ea typeface="Arial"/>
                <a:cs typeface="Lucida Grande"/>
              </a:rPr>
              <a:t> 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pequena </a:t>
            </a:r>
            <a:r>
              <a:rPr lang="pt-PT" dirty="0">
                <a:ea typeface="Arial"/>
                <a:cs typeface="Lucida Grande"/>
              </a:rPr>
              <a:t>e os 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voltímetros</a:t>
            </a:r>
            <a:r>
              <a:rPr lang="pt-PT" b="1" dirty="0">
                <a:solidFill>
                  <a:schemeClr val="tx2"/>
                </a:solidFill>
                <a:ea typeface="Arial"/>
                <a:cs typeface="Lucida Grande"/>
              </a:rPr>
              <a:t> </a:t>
            </a:r>
            <a:r>
              <a:rPr lang="pt-PT" dirty="0">
                <a:ea typeface="Arial"/>
                <a:cs typeface="Lucida Grande"/>
              </a:rPr>
              <a:t>têm uma 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resistência elétrica elevada</a:t>
            </a:r>
            <a:r>
              <a:rPr lang="pt-PT" dirty="0" smtClean="0">
                <a:ea typeface="Arial"/>
                <a:cs typeface="Lucida Grande"/>
              </a:rPr>
              <a:t>.</a:t>
            </a:r>
          </a:p>
          <a:p>
            <a:pPr marL="273050" algn="just">
              <a:lnSpc>
                <a:spcPct val="120000"/>
              </a:lnSpc>
              <a:spcAft>
                <a:spcPts val="0"/>
              </a:spcAft>
            </a:pPr>
            <a:endParaRPr lang="pt-PT" b="1" dirty="0">
              <a:solidFill>
                <a:schemeClr val="tx2"/>
              </a:solidFill>
              <a:ea typeface="Arial"/>
              <a:cs typeface="Lucida Grande"/>
            </a:endParaRPr>
          </a:p>
          <a:p>
            <a:pPr marL="531813" indent="-258763" algn="just">
              <a:lnSpc>
                <a:spcPct val="120000"/>
              </a:lnSpc>
              <a:spcAft>
                <a:spcPts val="0"/>
              </a:spcAft>
            </a:pP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•</a:t>
            </a:r>
            <a:r>
              <a:rPr lang="pt-PT" b="1" dirty="0">
                <a:solidFill>
                  <a:schemeClr val="tx2"/>
                </a:solidFill>
                <a:ea typeface="Arial"/>
                <a:cs typeface="Lucida Grande"/>
              </a:rPr>
              <a:t> 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Para 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uma tensão </a:t>
            </a:r>
            <a:r>
              <a:rPr lang="pt-PT" b="1" dirty="0" smtClean="0">
                <a:solidFill>
                  <a:schemeClr val="accent6"/>
                </a:solidFill>
                <a:ea typeface="Arial"/>
                <a:cs typeface="Lucida Grande"/>
              </a:rPr>
              <a:t>elétrica constante</a:t>
            </a:r>
            <a:r>
              <a:rPr lang="pt-PT" dirty="0">
                <a:ea typeface="Arial"/>
                <a:cs typeface="Lucida Grande"/>
              </a:rPr>
              <a:t>,</a:t>
            </a:r>
            <a:r>
              <a:rPr lang="pt-PT" b="1" dirty="0">
                <a:ea typeface="Arial"/>
                <a:cs typeface="Lucida Grande"/>
              </a:rPr>
              <a:t> </a:t>
            </a:r>
            <a:r>
              <a:rPr lang="pt-PT" dirty="0">
                <a:ea typeface="Arial"/>
                <a:cs typeface="Lucida Grande"/>
              </a:rPr>
              <a:t>a corrente elétrica é inversamente proporcional à resistência elétrica do condutor</a:t>
            </a:r>
            <a:r>
              <a:rPr lang="pt-PT" dirty="0" smtClean="0">
                <a:ea typeface="Arial"/>
                <a:cs typeface="Lucida Grande"/>
              </a:rPr>
              <a:t>.</a:t>
            </a:r>
          </a:p>
          <a:p>
            <a:pPr marL="273050" algn="just">
              <a:lnSpc>
                <a:spcPct val="120000"/>
              </a:lnSpc>
              <a:spcAft>
                <a:spcPts val="0"/>
              </a:spcAft>
            </a:pPr>
            <a:endParaRPr lang="pt-PT" b="1" dirty="0">
              <a:solidFill>
                <a:schemeClr val="tx2"/>
              </a:solidFill>
              <a:ea typeface="Arial"/>
              <a:cs typeface="Lucida Grande"/>
            </a:endParaRPr>
          </a:p>
          <a:p>
            <a:pPr marL="273050" algn="just">
              <a:lnSpc>
                <a:spcPct val="120000"/>
              </a:lnSpc>
              <a:spcAft>
                <a:spcPts val="0"/>
              </a:spcAft>
            </a:pP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•</a:t>
            </a:r>
            <a:r>
              <a:rPr lang="pt-PT" b="1" dirty="0">
                <a:solidFill>
                  <a:schemeClr val="tx2"/>
                </a:solidFill>
                <a:ea typeface="Arial"/>
                <a:cs typeface="Lucida Grande"/>
              </a:rPr>
              <a:t> </a:t>
            </a:r>
            <a:r>
              <a:rPr lang="pt-PT" b="1" dirty="0">
                <a:solidFill>
                  <a:schemeClr val="accent6"/>
                </a:solidFill>
                <a:ea typeface="Arial"/>
                <a:cs typeface="Lucida Grande"/>
              </a:rPr>
              <a:t>Lei de Ohm</a:t>
            </a:r>
          </a:p>
          <a:p>
            <a:pPr marL="450850" algn="just">
              <a:lnSpc>
                <a:spcPct val="120000"/>
              </a:lnSpc>
              <a:spcAft>
                <a:spcPts val="0"/>
              </a:spcAft>
            </a:pPr>
            <a:r>
              <a:rPr lang="pt-PT" dirty="0">
                <a:ea typeface="Arial"/>
                <a:cs typeface="Lucida Grande"/>
              </a:rPr>
              <a:t>A temperatura constante, existe uma razão constante entre a tensão aplicada a um condutor e a corrente elétrica que o percorre, isto é,</a:t>
            </a:r>
            <a:r>
              <a:rPr lang="pt-PT" dirty="0" smtClean="0">
                <a:ea typeface="Arial"/>
                <a:cs typeface="Lucida Grande"/>
              </a:rPr>
              <a:t>      </a:t>
            </a:r>
            <a:r>
              <a:rPr lang="pt-PT" dirty="0" smtClean="0">
                <a:solidFill>
                  <a:schemeClr val="tx2"/>
                </a:solidFill>
                <a:ea typeface="Arial"/>
                <a:cs typeface="Lucida Grande"/>
              </a:rPr>
              <a:t>           </a:t>
            </a:r>
            <a:r>
              <a:rPr lang="pt-PT" dirty="0" smtClean="0">
                <a:solidFill>
                  <a:schemeClr val="tx2"/>
                </a:solidFill>
              </a:rPr>
              <a:t>                  .</a:t>
            </a:r>
          </a:p>
          <a:p>
            <a:pPr marL="450850" algn="just">
              <a:lnSpc>
                <a:spcPct val="120000"/>
              </a:lnSpc>
              <a:spcAft>
                <a:spcPts val="0"/>
              </a:spcAft>
            </a:pPr>
            <a:endParaRPr lang="pt-PT" b="1" dirty="0" smtClean="0">
              <a:solidFill>
                <a:schemeClr val="tx2"/>
              </a:solidFill>
              <a:ea typeface="Arial"/>
              <a:cs typeface="Lucida Grande"/>
            </a:endParaRPr>
          </a:p>
          <a:p>
            <a:pPr marL="450850" algn="just">
              <a:lnSpc>
                <a:spcPct val="120000"/>
              </a:lnSpc>
              <a:spcAft>
                <a:spcPts val="0"/>
              </a:spcAft>
            </a:pPr>
            <a:endParaRPr lang="pt-PT" b="1" dirty="0" smtClean="0">
              <a:solidFill>
                <a:schemeClr val="tx2"/>
              </a:solidFill>
              <a:ea typeface="Arial"/>
              <a:cs typeface="Lucida Grande"/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M17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4941168"/>
            <a:ext cx="18859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mc="http://schemas.openxmlformats.org/markup-compatibility/2006" xmlns:mv="urn:schemas-microsoft-com:mac:vml" xmlns="" xmlns:p14="http://schemas.microsoft.com/office/powerpoint/2010/main" val="167983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818</Words>
  <Application>Microsoft Office PowerPoint</Application>
  <PresentationFormat>Apresentação no Ecrã (4:3)</PresentationFormat>
  <Paragraphs>84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4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Lena</cp:lastModifiedBy>
  <cp:revision>101</cp:revision>
  <dcterms:created xsi:type="dcterms:W3CDTF">2015-05-28T21:13:46Z</dcterms:created>
  <dcterms:modified xsi:type="dcterms:W3CDTF">2015-08-14T00:43:18Z</dcterms:modified>
</cp:coreProperties>
</file>