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68" r:id="rId2"/>
    <p:sldId id="281" r:id="rId3"/>
    <p:sldId id="282" r:id="rId4"/>
    <p:sldId id="293" r:id="rId5"/>
    <p:sldId id="284" r:id="rId6"/>
    <p:sldId id="285" r:id="rId7"/>
    <p:sldId id="286" r:id="rId8"/>
    <p:sldId id="287" r:id="rId9"/>
    <p:sldId id="288" r:id="rId10"/>
    <p:sldId id="289" r:id="rId11"/>
    <p:sldId id="290" r:id="rId12"/>
    <p:sldId id="291" r:id="rId13"/>
    <p:sldId id="280" r:id="rId14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66FF"/>
    <a:srgbClr val="3333CC"/>
    <a:srgbClr val="0000FF"/>
    <a:srgbClr val="008F7B"/>
    <a:srgbClr val="FF9933"/>
    <a:srgbClr val="FFA43F"/>
    <a:srgbClr val="FFAC33"/>
  </p:clrMru>
  <p:extLst>
    <p:ext uri="{E76CE94A-603C-4142-B9EB-6D1370010A27}">
      <p14:discardImageEditData xmlns:mc="http://schemas.openxmlformats.org/markup-compatibility/2006" xmlns:mv="urn:schemas-microsoft-com:mac:vml" xmlns:p14="http://schemas.microsoft.com/office/powerpoint/2010/main" xmlns="" val="0"/>
    </p:ext>
    <p:ext uri="{D31A062A-798A-4329-ABDD-BBA856620510}">
      <p14:defaultImageDpi xmlns:mc="http://schemas.openxmlformats.org/markup-compatibility/2006" xmlns:mv="urn:schemas-microsoft-com:mac:vml"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7CF2AD-FE40-5640-A648-08C0E2FBD4AA}" type="datetimeFigureOut">
              <a:rPr lang="en-US" smtClean="0"/>
              <a:pPr/>
              <a:t>8/14/2015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Click to edit Master text styles</a:t>
            </a:r>
          </a:p>
          <a:p>
            <a:pPr lvl="1"/>
            <a:r>
              <a:rPr lang="pt-PT" smtClean="0"/>
              <a:t>Second level</a:t>
            </a:r>
          </a:p>
          <a:p>
            <a:pPr lvl="2"/>
            <a:r>
              <a:rPr lang="pt-PT" smtClean="0"/>
              <a:t>Third level</a:t>
            </a:r>
          </a:p>
          <a:p>
            <a:pPr lvl="3"/>
            <a:r>
              <a:rPr lang="pt-PT" smtClean="0"/>
              <a:t>Fourth level</a:t>
            </a:r>
          </a:p>
          <a:p>
            <a:pPr lvl="4"/>
            <a:r>
              <a:rPr lang="pt-PT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A46470-41D6-7544-B4DE-BBCCB69D7A18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="" val="5589522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A46470-41D6-7544-B4DE-BBCCB69D7A18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="" val="14206061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="" val="34057564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="" val="3380978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="" val="514781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="" val="3226146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="" val="1314246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="" val="38159355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="" val="38904880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="" val="37423259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="" val="37537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="" val="2211037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F80B17-5561-485E-84CA-FABC6408ED28}" type="datetimeFigureOut">
              <a:rPr lang="pt-PT" smtClean="0"/>
              <a:pPr/>
              <a:t>14-08-2015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4CC0DB-A7E2-483B-805F-BFBCA7BD75D0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="" val="2846757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arte2_SLIDE_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6069"/>
          </a:xfrm>
          <a:prstGeom prst="rect">
            <a:avLst/>
          </a:prstGeom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1115616" y="3429000"/>
            <a:ext cx="6933456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4800"/>
              </a:lnSpc>
            </a:pPr>
            <a:r>
              <a:rPr lang="pt-PT" sz="4800" b="1" dirty="0">
                <a:solidFill>
                  <a:srgbClr val="000000"/>
                </a:solidFill>
              </a:rPr>
              <a:t>2</a:t>
            </a:r>
            <a:r>
              <a:rPr lang="pt-PT" sz="4800" b="1" dirty="0" smtClean="0">
                <a:solidFill>
                  <a:srgbClr val="000000"/>
                </a:solidFill>
              </a:rPr>
              <a:t>.1.</a:t>
            </a:r>
            <a:r>
              <a:rPr lang="pt-PT" sz="4800" b="1" dirty="0" smtClean="0">
                <a:solidFill>
                  <a:srgbClr val="008F7B"/>
                </a:solidFill>
              </a:rPr>
              <a:t> </a:t>
            </a:r>
            <a:r>
              <a:rPr lang="pt-PT" sz="4800" b="1" dirty="0" smtClean="0">
                <a:solidFill>
                  <a:schemeClr val="accent6"/>
                </a:solidFill>
              </a:rPr>
              <a:t>Efeitos da corrente </a:t>
            </a:r>
          </a:p>
          <a:p>
            <a:pPr algn="l">
              <a:lnSpc>
                <a:spcPts val="4800"/>
              </a:lnSpc>
            </a:pPr>
            <a:r>
              <a:rPr lang="pt-PT" sz="4800" b="1" dirty="0">
                <a:solidFill>
                  <a:schemeClr val="accent6"/>
                </a:solidFill>
              </a:rPr>
              <a:t> </a:t>
            </a:r>
            <a:r>
              <a:rPr lang="pt-PT" sz="4800" b="1" dirty="0" smtClean="0">
                <a:solidFill>
                  <a:schemeClr val="accent6"/>
                </a:solidFill>
              </a:rPr>
              <a:t>       elétrica</a:t>
            </a:r>
            <a:endParaRPr lang="pt-PT" sz="4800" b="1" dirty="0">
              <a:solidFill>
                <a:schemeClr val="accent6"/>
              </a:solidFill>
            </a:endParaRPr>
          </a:p>
        </p:txBody>
      </p:sp>
      <p:sp>
        <p:nvSpPr>
          <p:cNvPr id="7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M18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="" val="4029708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908720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chemeClr val="accent6"/>
                </a:solidFill>
              </a:rPr>
              <a:t>Efeitos da corrente elétrica</a:t>
            </a:r>
            <a:endParaRPr lang="pt-PT" sz="2800" b="1" dirty="0">
              <a:solidFill>
                <a:schemeClr val="accent6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85800" y="1752600"/>
            <a:ext cx="75438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dirty="0" smtClean="0"/>
              <a:t>A </a:t>
            </a:r>
            <a:r>
              <a:rPr lang="pt-PT" sz="2000" b="1" dirty="0" smtClean="0">
                <a:solidFill>
                  <a:schemeClr val="accent6"/>
                </a:solidFill>
              </a:rPr>
              <a:t>corrente elétrica </a:t>
            </a:r>
            <a:r>
              <a:rPr lang="pt-PT" sz="2000" dirty="0" smtClean="0"/>
              <a:t>pode produzir </a:t>
            </a:r>
            <a:r>
              <a:rPr lang="pt-PT" sz="2000" b="1" dirty="0" smtClean="0">
                <a:solidFill>
                  <a:schemeClr val="accent6"/>
                </a:solidFill>
              </a:rPr>
              <a:t>diversos efeitos</a:t>
            </a:r>
            <a:r>
              <a:rPr lang="pt-PT" sz="2000" dirty="0" smtClean="0"/>
              <a:t>, tais como:</a:t>
            </a:r>
          </a:p>
          <a:p>
            <a:endParaRPr lang="pt-BR" sz="2000" dirty="0" smtClean="0"/>
          </a:p>
          <a:p>
            <a:r>
              <a:rPr lang="pt-PT" sz="2000" b="1" dirty="0" smtClean="0">
                <a:solidFill>
                  <a:schemeClr val="accent6"/>
                </a:solidFill>
              </a:rPr>
              <a:t>• Efeito químico</a:t>
            </a:r>
          </a:p>
          <a:p>
            <a:endParaRPr lang="pt-BR" sz="2000" b="1" dirty="0" smtClean="0">
              <a:solidFill>
                <a:schemeClr val="accent6"/>
              </a:solidFill>
            </a:endParaRPr>
          </a:p>
          <a:p>
            <a:r>
              <a:rPr lang="pt-PT" sz="2000" b="1" dirty="0" smtClean="0">
                <a:solidFill>
                  <a:schemeClr val="accent6"/>
                </a:solidFill>
              </a:rPr>
              <a:t>• Efeito magnético</a:t>
            </a:r>
          </a:p>
          <a:p>
            <a:endParaRPr lang="pt-BR" sz="2000" b="1" dirty="0" smtClean="0">
              <a:solidFill>
                <a:schemeClr val="accent6"/>
              </a:solidFill>
            </a:endParaRPr>
          </a:p>
          <a:p>
            <a:r>
              <a:rPr lang="pt-PT" sz="2000" b="1" dirty="0" smtClean="0">
                <a:solidFill>
                  <a:schemeClr val="accent6"/>
                </a:solidFill>
              </a:rPr>
              <a:t>• Efeito térmico</a:t>
            </a:r>
            <a:endParaRPr lang="pt-BR" sz="2000" b="1" dirty="0" smtClean="0">
              <a:solidFill>
                <a:schemeClr val="accent6"/>
              </a:solidFill>
            </a:endParaRPr>
          </a:p>
        </p:txBody>
      </p:sp>
      <p:sp>
        <p:nvSpPr>
          <p:cNvPr id="15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M18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 descr="20145768_CONT_F129.png"/>
          <p:cNvPicPr>
            <a:picLocks noChangeAspect="1"/>
          </p:cNvPicPr>
          <p:nvPr/>
        </p:nvPicPr>
        <p:blipFill>
          <a:blip r:embed="rId4" cstate="print"/>
          <a:srcRect t="27936"/>
          <a:stretch>
            <a:fillRect/>
          </a:stretch>
        </p:blipFill>
        <p:spPr>
          <a:xfrm>
            <a:off x="2868068" y="2743200"/>
            <a:ext cx="5592364" cy="31242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11167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908720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chemeClr val="accent6"/>
                </a:solidFill>
              </a:rPr>
              <a:t>Efeitos químico</a:t>
            </a:r>
            <a:endParaRPr lang="pt-PT" sz="2800" b="1" dirty="0">
              <a:solidFill>
                <a:schemeClr val="accent6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83568" y="1772816"/>
            <a:ext cx="75438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000" dirty="0" smtClean="0"/>
              <a:t>Quando a </a:t>
            </a:r>
            <a:r>
              <a:rPr lang="pt-PT" sz="2000" b="1" dirty="0" smtClean="0">
                <a:solidFill>
                  <a:schemeClr val="accent6"/>
                </a:solidFill>
              </a:rPr>
              <a:t>corrente </a:t>
            </a:r>
            <a:r>
              <a:rPr lang="pt-PT" sz="2000" b="1" dirty="0" err="1" smtClean="0">
                <a:solidFill>
                  <a:schemeClr val="accent6"/>
                </a:solidFill>
              </a:rPr>
              <a:t>elétrica</a:t>
            </a:r>
            <a:r>
              <a:rPr lang="pt-PT" sz="2000" b="1" dirty="0" smtClean="0">
                <a:solidFill>
                  <a:schemeClr val="accent6"/>
                </a:solidFill>
              </a:rPr>
              <a:t> </a:t>
            </a:r>
            <a:r>
              <a:rPr lang="pt-PT" sz="2000" dirty="0" smtClean="0"/>
              <a:t>passa através de uma </a:t>
            </a:r>
            <a:r>
              <a:rPr lang="pt-PT" sz="2000" b="1" dirty="0" smtClean="0">
                <a:solidFill>
                  <a:schemeClr val="accent6"/>
                </a:solidFill>
              </a:rPr>
              <a:t>solução condutora</a:t>
            </a:r>
            <a:r>
              <a:rPr lang="pt-PT" sz="2000" dirty="0" smtClean="0"/>
              <a:t>, isto é, de uma </a:t>
            </a:r>
            <a:r>
              <a:rPr lang="pt-PT" sz="2000" b="1" dirty="0" smtClean="0">
                <a:solidFill>
                  <a:schemeClr val="accent6"/>
                </a:solidFill>
              </a:rPr>
              <a:t>solução com iões</a:t>
            </a:r>
            <a:r>
              <a:rPr lang="pt-PT" sz="2000" dirty="0" smtClean="0"/>
              <a:t>, ocorrem normalmente </a:t>
            </a:r>
            <a:r>
              <a:rPr lang="pt-PT" sz="2000" b="1" dirty="0" err="1" smtClean="0">
                <a:solidFill>
                  <a:schemeClr val="accent6"/>
                </a:solidFill>
              </a:rPr>
              <a:t>reações</a:t>
            </a:r>
            <a:r>
              <a:rPr lang="pt-PT" sz="2000" b="1" dirty="0" smtClean="0">
                <a:solidFill>
                  <a:srgbClr val="3366FF"/>
                </a:solidFill>
              </a:rPr>
              <a:t> </a:t>
            </a:r>
            <a:r>
              <a:rPr lang="pt-PT" sz="2000" b="1" dirty="0" smtClean="0">
                <a:solidFill>
                  <a:schemeClr val="accent6"/>
                </a:solidFill>
              </a:rPr>
              <a:t>químicas</a:t>
            </a:r>
            <a:r>
              <a:rPr lang="pt-PT" sz="2000" b="1" dirty="0" smtClean="0">
                <a:solidFill>
                  <a:srgbClr val="3366FF"/>
                </a:solidFill>
              </a:rPr>
              <a:t> </a:t>
            </a:r>
            <a:r>
              <a:rPr lang="pt-PT" sz="2000" dirty="0" smtClean="0"/>
              <a:t>junto dos </a:t>
            </a:r>
            <a:r>
              <a:rPr lang="pt-PT" sz="2000" dirty="0" err="1" smtClean="0"/>
              <a:t>elétrodos</a:t>
            </a:r>
            <a:r>
              <a:rPr lang="pt-PT" sz="2000" dirty="0" smtClean="0"/>
              <a:t>. É o que acontece, por exemplo, na </a:t>
            </a:r>
            <a:r>
              <a:rPr lang="pt-PT" sz="2000" dirty="0" err="1" smtClean="0"/>
              <a:t>eletrólise</a:t>
            </a:r>
            <a:r>
              <a:rPr lang="pt-PT" sz="2000" dirty="0" smtClean="0"/>
              <a:t> do cloreto de cobre (II). </a:t>
            </a:r>
            <a:endParaRPr lang="pt-BR" sz="2000" dirty="0" smtClean="0"/>
          </a:p>
        </p:txBody>
      </p:sp>
      <p:sp>
        <p:nvSpPr>
          <p:cNvPr id="15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M18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85800" y="3429000"/>
            <a:ext cx="352616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PT" sz="2000" dirty="0" smtClean="0"/>
              <a:t>O </a:t>
            </a:r>
            <a:r>
              <a:rPr lang="pt-PT" sz="2000" b="1" dirty="0" smtClean="0">
                <a:solidFill>
                  <a:schemeClr val="accent6"/>
                </a:solidFill>
              </a:rPr>
              <a:t>efeito químico </a:t>
            </a:r>
            <a:r>
              <a:rPr lang="pt-PT" sz="2000" dirty="0" smtClean="0"/>
              <a:t>da corrente </a:t>
            </a:r>
            <a:r>
              <a:rPr lang="pt-PT" sz="2000" dirty="0" err="1" smtClean="0"/>
              <a:t>elétrica</a:t>
            </a:r>
            <a:r>
              <a:rPr lang="pt-PT" sz="2000" dirty="0" smtClean="0"/>
              <a:t> tem muitas </a:t>
            </a:r>
            <a:r>
              <a:rPr lang="pt-PT" sz="2000" b="1" dirty="0" smtClean="0">
                <a:solidFill>
                  <a:schemeClr val="accent6"/>
                </a:solidFill>
              </a:rPr>
              <a:t>aplicações</a:t>
            </a:r>
            <a:r>
              <a:rPr lang="pt-PT" sz="2000" dirty="0" smtClean="0"/>
              <a:t> como, por exemplo, na cromagem de peças de automóvel, na niquelagem de metais, no </a:t>
            </a:r>
            <a:r>
              <a:rPr lang="pt-PT" sz="2000" dirty="0" err="1" smtClean="0"/>
              <a:t>recobrimento</a:t>
            </a:r>
            <a:r>
              <a:rPr lang="pt-PT" sz="2000" dirty="0" smtClean="0"/>
              <a:t> de peças de ferro com certos metais, </a:t>
            </a:r>
            <a:r>
              <a:rPr lang="pt-PT" sz="2000" dirty="0" err="1" smtClean="0"/>
              <a:t>etc</a:t>
            </a:r>
            <a:r>
              <a:rPr lang="pt-PT" sz="2000" dirty="0" smtClean="0"/>
              <a:t>.</a:t>
            </a:r>
            <a:endParaRPr lang="pt-BR" sz="2000" dirty="0"/>
          </a:p>
        </p:txBody>
      </p:sp>
      <p:pic>
        <p:nvPicPr>
          <p:cNvPr id="1026" name="Picture 2" descr="F:\DPA9\PowerPoints\PowerPoints_Eletricidade\Imagens_PPT_Eletricidade_2\20145768_cont_f137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3968" y="2996952"/>
            <a:ext cx="4656175" cy="266429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11167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1196752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chemeClr val="accent6"/>
                </a:solidFill>
              </a:rPr>
              <a:t>Efeitos magnético</a:t>
            </a:r>
            <a:endParaRPr lang="pt-PT" sz="2800" b="1" dirty="0">
              <a:solidFill>
                <a:schemeClr val="accent6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27584" y="1772816"/>
            <a:ext cx="720080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pt-PT" sz="2000" dirty="0" smtClean="0"/>
          </a:p>
          <a:p>
            <a:pPr algn="just"/>
            <a:r>
              <a:rPr lang="pt-PT" sz="2000" dirty="0" smtClean="0"/>
              <a:t>A </a:t>
            </a:r>
            <a:r>
              <a:rPr lang="pt-PT" sz="2000" b="1" dirty="0" smtClean="0">
                <a:solidFill>
                  <a:schemeClr val="accent6"/>
                </a:solidFill>
              </a:rPr>
              <a:t>corrente elétrica </a:t>
            </a:r>
            <a:r>
              <a:rPr lang="pt-PT" sz="2000" dirty="0" smtClean="0"/>
              <a:t>ao percorrer um condutor cria à sua volta um campo magnético, o que pode ser comprovado pelo </a:t>
            </a:r>
            <a:r>
              <a:rPr lang="pt-PT" sz="2000" b="1" dirty="0" smtClean="0">
                <a:solidFill>
                  <a:schemeClr val="accent6"/>
                </a:solidFill>
              </a:rPr>
              <a:t>desvio que sofre uma agulha magnética</a:t>
            </a:r>
            <a:r>
              <a:rPr lang="pt-PT" sz="2000" b="1" dirty="0" smtClean="0">
                <a:solidFill>
                  <a:srgbClr val="3366FF"/>
                </a:solidFill>
              </a:rPr>
              <a:t> </a:t>
            </a:r>
            <a:r>
              <a:rPr lang="pt-PT" sz="2000" dirty="0" smtClean="0"/>
              <a:t>quando colocada na vizinhança do condutor.</a:t>
            </a:r>
            <a:endParaRPr lang="pt-BR" sz="2000" dirty="0"/>
          </a:p>
        </p:txBody>
      </p:sp>
      <p:sp>
        <p:nvSpPr>
          <p:cNvPr id="15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M18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2" descr="F:\DPA9\PowerPoints\PowerPoints_Eletricidade\Imagens_PPT_Eletricidade_2\20145768_cont_f131.png"/>
          <p:cNvPicPr>
            <a:picLocks noChangeAspect="1" noChangeArrowheads="1"/>
          </p:cNvPicPr>
          <p:nvPr/>
        </p:nvPicPr>
        <p:blipFill>
          <a:blip r:embed="rId4" cstate="print"/>
          <a:srcRect l="7031" t="14287"/>
          <a:stretch>
            <a:fillRect/>
          </a:stretch>
        </p:blipFill>
        <p:spPr bwMode="auto">
          <a:xfrm>
            <a:off x="1979712" y="3140968"/>
            <a:ext cx="5441363" cy="33843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11167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1124744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chemeClr val="accent6"/>
                </a:solidFill>
              </a:rPr>
              <a:t>Efeitos magnético</a:t>
            </a:r>
            <a:endParaRPr lang="pt-PT" sz="2800" b="1" dirty="0">
              <a:solidFill>
                <a:schemeClr val="accent6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99592" y="1988840"/>
            <a:ext cx="727280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000" dirty="0" smtClean="0"/>
              <a:t>Os </a:t>
            </a:r>
            <a:r>
              <a:rPr lang="pt-PT" sz="2000" b="1" dirty="0" err="1" smtClean="0">
                <a:solidFill>
                  <a:schemeClr val="accent6"/>
                </a:solidFill>
              </a:rPr>
              <a:t>eletroímanes</a:t>
            </a:r>
            <a:r>
              <a:rPr lang="pt-PT" sz="2000" dirty="0" smtClean="0"/>
              <a:t> são </a:t>
            </a:r>
            <a:r>
              <a:rPr lang="pt-PT" sz="2000" b="1" dirty="0" smtClean="0">
                <a:solidFill>
                  <a:schemeClr val="accent6"/>
                </a:solidFill>
              </a:rPr>
              <a:t>exemplos de uma aplicação </a:t>
            </a:r>
            <a:r>
              <a:rPr lang="pt-PT" sz="2000" dirty="0" smtClean="0"/>
              <a:t>do efeito magnético da corrente </a:t>
            </a:r>
            <a:r>
              <a:rPr lang="pt-PT" sz="2000" dirty="0" err="1" smtClean="0"/>
              <a:t>elétrica</a:t>
            </a:r>
            <a:r>
              <a:rPr lang="pt-PT" sz="2000" dirty="0" smtClean="0"/>
              <a:t>. Estes têm </a:t>
            </a:r>
            <a:r>
              <a:rPr lang="pt-PT" sz="2000" b="1" dirty="0" smtClean="0">
                <a:solidFill>
                  <a:schemeClr val="accent6"/>
                </a:solidFill>
              </a:rPr>
              <a:t>muitas aplicações </a:t>
            </a:r>
            <a:r>
              <a:rPr lang="pt-PT" sz="2000" dirty="0" smtClean="0"/>
              <a:t>úteis, como, por exemplo, nos guindastes </a:t>
            </a:r>
            <a:r>
              <a:rPr lang="pt-PT" sz="2000" dirty="0" err="1" smtClean="0"/>
              <a:t>eletromagnéticos</a:t>
            </a:r>
            <a:r>
              <a:rPr lang="pt-PT" sz="2000" dirty="0" smtClean="0"/>
              <a:t>, comboios de levitação magnética, microfones, disjuntores, </a:t>
            </a:r>
            <a:r>
              <a:rPr lang="pt-PT" sz="2000" dirty="0" err="1" smtClean="0"/>
              <a:t>etc</a:t>
            </a:r>
            <a:r>
              <a:rPr lang="pt-PT" sz="2000" dirty="0" smtClean="0"/>
              <a:t>.</a:t>
            </a:r>
            <a:endParaRPr lang="pt-BR" sz="2000" dirty="0" smtClean="0"/>
          </a:p>
        </p:txBody>
      </p:sp>
      <p:sp>
        <p:nvSpPr>
          <p:cNvPr id="15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M18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 descr="20145768_CONT_F13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483768" y="3356992"/>
            <a:ext cx="4038600" cy="273668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11167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908720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chemeClr val="accent6"/>
                </a:solidFill>
              </a:rPr>
              <a:t>Efeitos térmico</a:t>
            </a:r>
            <a:endParaRPr lang="pt-PT" sz="2800" b="1" dirty="0">
              <a:solidFill>
                <a:schemeClr val="accent6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99592" y="1628800"/>
            <a:ext cx="705678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000" dirty="0" smtClean="0"/>
              <a:t>O </a:t>
            </a:r>
            <a:r>
              <a:rPr lang="pt-PT" sz="2000" b="1" dirty="0" smtClean="0">
                <a:solidFill>
                  <a:schemeClr val="accent6"/>
                </a:solidFill>
              </a:rPr>
              <a:t>efeito térmico </a:t>
            </a:r>
            <a:r>
              <a:rPr lang="pt-PT" sz="2000" dirty="0" smtClean="0"/>
              <a:t>da corrente elétrica é </a:t>
            </a:r>
            <a:r>
              <a:rPr lang="pt-PT" sz="2000" b="1" dirty="0" smtClean="0">
                <a:solidFill>
                  <a:schemeClr val="accent6"/>
                </a:solidFill>
              </a:rPr>
              <a:t>útil em certos aparelhos elétricos</a:t>
            </a:r>
            <a:r>
              <a:rPr lang="pt-PT" sz="2000" dirty="0" smtClean="0"/>
              <a:t>, como, por exemplo, torradeiras, grelhadores, ferros de engomar, secadores de cabelo, etc., mas também é </a:t>
            </a:r>
            <a:r>
              <a:rPr lang="pt-PT" sz="2000" b="1" dirty="0" smtClean="0">
                <a:solidFill>
                  <a:schemeClr val="accent6"/>
                </a:solidFill>
              </a:rPr>
              <a:t>indesejável noutras situações</a:t>
            </a:r>
            <a:r>
              <a:rPr lang="pt-PT" sz="2000" dirty="0" smtClean="0"/>
              <a:t>.</a:t>
            </a:r>
            <a:endParaRPr lang="pt-BR" sz="2000" dirty="0" smtClean="0"/>
          </a:p>
        </p:txBody>
      </p:sp>
      <p:sp>
        <p:nvSpPr>
          <p:cNvPr id="15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M18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 descr="20145768_CONT_F136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699792" y="3212976"/>
            <a:ext cx="3888432" cy="259228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11167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908720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chemeClr val="accent6"/>
                </a:solidFill>
              </a:rPr>
              <a:t>Fusíveis e disjuntores</a:t>
            </a:r>
            <a:endParaRPr lang="pt-PT" sz="2800" b="1" dirty="0">
              <a:solidFill>
                <a:schemeClr val="accent6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55576" y="1828800"/>
            <a:ext cx="734481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000" dirty="0" smtClean="0"/>
              <a:t>Um </a:t>
            </a:r>
            <a:r>
              <a:rPr lang="pt-PT" sz="2000" b="1" dirty="0" smtClean="0">
                <a:solidFill>
                  <a:schemeClr val="accent6"/>
                </a:solidFill>
              </a:rPr>
              <a:t>fusível</a:t>
            </a:r>
            <a:r>
              <a:rPr lang="pt-PT" sz="2000" dirty="0" smtClean="0">
                <a:solidFill>
                  <a:schemeClr val="accent6"/>
                </a:solidFill>
              </a:rPr>
              <a:t> </a:t>
            </a:r>
            <a:r>
              <a:rPr lang="pt-PT" sz="2000" dirty="0" smtClean="0"/>
              <a:t>é um </a:t>
            </a:r>
            <a:r>
              <a:rPr lang="pt-PT" sz="2000" b="1" dirty="0" smtClean="0">
                <a:solidFill>
                  <a:schemeClr val="accent6"/>
                </a:solidFill>
              </a:rPr>
              <a:t>dispositivo de </a:t>
            </a:r>
            <a:r>
              <a:rPr lang="pt-PT" sz="2000" b="1" dirty="0" err="1" smtClean="0">
                <a:solidFill>
                  <a:schemeClr val="accent6"/>
                </a:solidFill>
              </a:rPr>
              <a:t>proteção</a:t>
            </a:r>
            <a:r>
              <a:rPr lang="pt-PT" sz="2000" b="1" dirty="0" smtClean="0">
                <a:solidFill>
                  <a:schemeClr val="accent6"/>
                </a:solidFill>
              </a:rPr>
              <a:t> de aparelhos e instalações </a:t>
            </a:r>
            <a:r>
              <a:rPr lang="pt-PT" sz="2000" b="1" dirty="0" err="1" smtClean="0">
                <a:solidFill>
                  <a:schemeClr val="accent6"/>
                </a:solidFill>
              </a:rPr>
              <a:t>elétricas</a:t>
            </a:r>
            <a:r>
              <a:rPr lang="pt-PT" sz="2000" b="1" dirty="0" smtClean="0">
                <a:solidFill>
                  <a:schemeClr val="accent6"/>
                </a:solidFill>
              </a:rPr>
              <a:t> </a:t>
            </a:r>
            <a:r>
              <a:rPr lang="pt-PT" sz="2000" dirty="0" smtClean="0"/>
              <a:t>constituído por um fio condutor metálico que </a:t>
            </a:r>
            <a:r>
              <a:rPr lang="pt-PT" sz="2000" b="1" dirty="0" smtClean="0">
                <a:solidFill>
                  <a:schemeClr val="accent6"/>
                </a:solidFill>
              </a:rPr>
              <a:t>funde facilmente </a:t>
            </a:r>
            <a:r>
              <a:rPr lang="pt-PT" sz="2000" dirty="0" smtClean="0"/>
              <a:t>quando a corrente </a:t>
            </a:r>
            <a:r>
              <a:rPr lang="pt-PT" sz="2000" dirty="0" err="1" smtClean="0"/>
              <a:t>elétrica</a:t>
            </a:r>
            <a:r>
              <a:rPr lang="pt-PT" sz="2000" dirty="0" smtClean="0"/>
              <a:t> atinge um determinado valor. </a:t>
            </a:r>
            <a:endParaRPr lang="pt-BR" sz="2000" dirty="0"/>
          </a:p>
        </p:txBody>
      </p:sp>
      <p:sp>
        <p:nvSpPr>
          <p:cNvPr id="15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M18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27584" y="5105400"/>
            <a:ext cx="72008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000" dirty="0" smtClean="0"/>
              <a:t>O</a:t>
            </a:r>
            <a:r>
              <a:rPr lang="pt-PT" sz="2000" b="1" dirty="0" smtClean="0"/>
              <a:t> </a:t>
            </a:r>
            <a:r>
              <a:rPr lang="pt-PT" sz="2000" b="1" dirty="0" smtClean="0">
                <a:solidFill>
                  <a:schemeClr val="accent6"/>
                </a:solidFill>
              </a:rPr>
              <a:t>circuito é assim interrompido</a:t>
            </a:r>
            <a:r>
              <a:rPr lang="pt-PT" sz="2000" dirty="0" smtClean="0"/>
              <a:t>, evitando-se que o circuito e aparelhos </a:t>
            </a:r>
            <a:r>
              <a:rPr lang="pt-PT" sz="2000" dirty="0" err="1" smtClean="0"/>
              <a:t>elétricos</a:t>
            </a:r>
            <a:r>
              <a:rPr lang="pt-PT" sz="2000" dirty="0" smtClean="0"/>
              <a:t> fiquem danificados ou até incendeiem, </a:t>
            </a:r>
            <a:r>
              <a:rPr lang="pt-PT" sz="2000" b="1" dirty="0" smtClean="0">
                <a:solidFill>
                  <a:schemeClr val="accent6"/>
                </a:solidFill>
              </a:rPr>
              <a:t>por aquecimento excessivo devido ao efeito Joule</a:t>
            </a:r>
            <a:r>
              <a:rPr lang="pt-PT" sz="2000" dirty="0" smtClean="0"/>
              <a:t>.</a:t>
            </a:r>
            <a:endParaRPr lang="pt-BR" sz="2000" dirty="0"/>
          </a:p>
        </p:txBody>
      </p:sp>
      <p:pic>
        <p:nvPicPr>
          <p:cNvPr id="11" name="Picture 10" descr="20145768_CONT_F145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4600" y="2821618"/>
            <a:ext cx="3352800" cy="1255454"/>
          </a:xfrm>
          <a:prstGeom prst="rect">
            <a:avLst/>
          </a:prstGeom>
        </p:spPr>
      </p:pic>
      <p:pic>
        <p:nvPicPr>
          <p:cNvPr id="12" name="Picture 11" descr="20145768_CONT_F146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514600" y="3829730"/>
            <a:ext cx="3352800" cy="125545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11167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908720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chemeClr val="accent6"/>
                </a:solidFill>
              </a:rPr>
              <a:t>Fusíveis e disjuntores</a:t>
            </a:r>
            <a:endParaRPr lang="pt-PT" sz="2800" b="1" dirty="0">
              <a:solidFill>
                <a:schemeClr val="accent6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27584" y="1828800"/>
            <a:ext cx="727280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000" dirty="0" smtClean="0"/>
              <a:t>Os</a:t>
            </a:r>
            <a:r>
              <a:rPr lang="pt-PT" sz="2000" dirty="0" smtClean="0">
                <a:solidFill>
                  <a:schemeClr val="accent6"/>
                </a:solidFill>
              </a:rPr>
              <a:t> </a:t>
            </a:r>
            <a:r>
              <a:rPr lang="pt-PT" sz="2000" b="1" dirty="0" smtClean="0">
                <a:solidFill>
                  <a:schemeClr val="accent6"/>
                </a:solidFill>
              </a:rPr>
              <a:t>disjuntores</a:t>
            </a:r>
            <a:r>
              <a:rPr lang="pt-PT" sz="2000" dirty="0" smtClean="0">
                <a:solidFill>
                  <a:schemeClr val="accent6"/>
                </a:solidFill>
              </a:rPr>
              <a:t> </a:t>
            </a:r>
            <a:r>
              <a:rPr lang="pt-PT" sz="2000" dirty="0" smtClean="0"/>
              <a:t>são também </a:t>
            </a:r>
            <a:r>
              <a:rPr lang="pt-PT" sz="2000" b="1" dirty="0" smtClean="0">
                <a:solidFill>
                  <a:schemeClr val="accent6"/>
                </a:solidFill>
              </a:rPr>
              <a:t>dispositivos de </a:t>
            </a:r>
            <a:r>
              <a:rPr lang="pt-PT" sz="2000" b="1" dirty="0" err="1" smtClean="0">
                <a:solidFill>
                  <a:schemeClr val="accent6"/>
                </a:solidFill>
              </a:rPr>
              <a:t>proteção</a:t>
            </a:r>
            <a:r>
              <a:rPr lang="pt-PT" sz="2000" b="1" dirty="0" smtClean="0">
                <a:solidFill>
                  <a:schemeClr val="accent6"/>
                </a:solidFill>
              </a:rPr>
              <a:t> de instalações </a:t>
            </a:r>
            <a:r>
              <a:rPr lang="pt-PT" sz="2000" b="1" dirty="0" err="1" smtClean="0">
                <a:solidFill>
                  <a:schemeClr val="accent6"/>
                </a:solidFill>
              </a:rPr>
              <a:t>elétricas</a:t>
            </a:r>
            <a:r>
              <a:rPr lang="pt-PT" sz="2000" dirty="0" smtClean="0"/>
              <a:t>, que funcionam como interruptores automáticos, destinados a proteger uma instalação </a:t>
            </a:r>
            <a:r>
              <a:rPr lang="pt-PT" sz="2000" dirty="0" err="1" smtClean="0"/>
              <a:t>elétrica</a:t>
            </a:r>
            <a:r>
              <a:rPr lang="pt-PT" sz="2000" dirty="0" smtClean="0"/>
              <a:t> contra possíveis danos causados por </a:t>
            </a:r>
            <a:r>
              <a:rPr lang="pt-PT" sz="2000" b="1" dirty="0" smtClean="0">
                <a:solidFill>
                  <a:schemeClr val="accent6"/>
                </a:solidFill>
              </a:rPr>
              <a:t>curto-circuitos e sobrecargas de corrente </a:t>
            </a:r>
            <a:r>
              <a:rPr lang="pt-PT" sz="2000" b="1" dirty="0" err="1" smtClean="0">
                <a:solidFill>
                  <a:schemeClr val="accent6"/>
                </a:solidFill>
              </a:rPr>
              <a:t>elétrica</a:t>
            </a:r>
            <a:r>
              <a:rPr lang="pt-PT" sz="2000" dirty="0" smtClean="0"/>
              <a:t>. </a:t>
            </a:r>
            <a:endParaRPr lang="pt-BR" sz="2000" dirty="0"/>
          </a:p>
        </p:txBody>
      </p:sp>
      <p:sp>
        <p:nvSpPr>
          <p:cNvPr id="15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M18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Picture 15" descr="20145768_CONT_F147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95600" y="3140968"/>
            <a:ext cx="3188568" cy="309671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11167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908720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err="1" smtClean="0">
                <a:solidFill>
                  <a:schemeClr val="accent6"/>
                </a:solidFill>
              </a:rPr>
              <a:t>Curtos-circuitos</a:t>
            </a:r>
            <a:endParaRPr lang="pt-PT" sz="2800" b="1" dirty="0">
              <a:solidFill>
                <a:schemeClr val="accent6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85800" y="1828800"/>
            <a:ext cx="75438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000" dirty="0" smtClean="0"/>
              <a:t>Um </a:t>
            </a:r>
            <a:r>
              <a:rPr lang="pt-PT" sz="2000" b="1" dirty="0" smtClean="0">
                <a:solidFill>
                  <a:schemeClr val="accent6"/>
                </a:solidFill>
              </a:rPr>
              <a:t>curto-circuito</a:t>
            </a:r>
            <a:r>
              <a:rPr lang="pt-PT" sz="2000" b="1" dirty="0" smtClean="0">
                <a:solidFill>
                  <a:srgbClr val="3366FF"/>
                </a:solidFill>
              </a:rPr>
              <a:t> </a:t>
            </a:r>
            <a:r>
              <a:rPr lang="pt-PT" sz="2000" dirty="0" smtClean="0"/>
              <a:t>ocorre </a:t>
            </a:r>
            <a:r>
              <a:rPr lang="pt-PT" sz="2000" b="1" dirty="0" smtClean="0">
                <a:solidFill>
                  <a:schemeClr val="accent6"/>
                </a:solidFill>
              </a:rPr>
              <a:t>quando a resistência do circuito se torna muito pequena</a:t>
            </a:r>
            <a:r>
              <a:rPr lang="pt-PT" sz="2000" dirty="0" smtClean="0"/>
              <a:t>, fazendo aumentar muito o valor da corrente </a:t>
            </a:r>
            <a:r>
              <a:rPr lang="pt-PT" sz="2000" dirty="0" err="1" smtClean="0"/>
              <a:t>elétrica</a:t>
            </a:r>
            <a:r>
              <a:rPr lang="pt-PT" sz="2000" dirty="0" smtClean="0"/>
              <a:t> que o percorre, o que faz com que haja um aquecimento muito grande dos condutores por efeito Joule. </a:t>
            </a:r>
            <a:endParaRPr lang="pt-BR" sz="2000" dirty="0" smtClean="0"/>
          </a:p>
        </p:txBody>
      </p:sp>
      <p:sp>
        <p:nvSpPr>
          <p:cNvPr id="15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M18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 descr="20145768_CONT_F148.png"/>
          <p:cNvPicPr>
            <a:picLocks noChangeAspect="1"/>
          </p:cNvPicPr>
          <p:nvPr/>
        </p:nvPicPr>
        <p:blipFill>
          <a:blip r:embed="rId4" cstate="print"/>
          <a:srcRect l="14634" t="14634" r="17073" b="15854"/>
          <a:stretch>
            <a:fillRect/>
          </a:stretch>
        </p:blipFill>
        <p:spPr>
          <a:xfrm>
            <a:off x="395536" y="3212976"/>
            <a:ext cx="3818021" cy="2590800"/>
          </a:xfrm>
          <a:prstGeom prst="rect">
            <a:avLst/>
          </a:prstGeom>
        </p:spPr>
      </p:pic>
      <p:pic>
        <p:nvPicPr>
          <p:cNvPr id="8" name="Picture 7" descr="20145768_CONT_F149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44008" y="3212976"/>
            <a:ext cx="3508375" cy="291355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11167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2195736" y="908720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err="1" smtClean="0">
                <a:solidFill>
                  <a:schemeClr val="accent6"/>
                </a:solidFill>
              </a:rPr>
              <a:t>Curtos-circuitos</a:t>
            </a:r>
            <a:endParaRPr lang="pt-PT" sz="2800" b="1" dirty="0">
              <a:solidFill>
                <a:schemeClr val="accent6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85800" y="1828800"/>
            <a:ext cx="7543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000" dirty="0" smtClean="0"/>
              <a:t>A energia transferida como calor, nesta situação, pode mesmo provocar incêndio.</a:t>
            </a:r>
            <a:endParaRPr lang="pt-BR" sz="2000" dirty="0" smtClean="0"/>
          </a:p>
        </p:txBody>
      </p:sp>
      <p:sp>
        <p:nvSpPr>
          <p:cNvPr id="15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M18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 descr="20145768_CONT_F150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5799" y="2819400"/>
            <a:ext cx="3894779" cy="2590800"/>
          </a:xfrm>
          <a:prstGeom prst="rect">
            <a:avLst/>
          </a:prstGeom>
        </p:spPr>
      </p:pic>
      <p:pic>
        <p:nvPicPr>
          <p:cNvPr id="10" name="Picture 9" descr="20145768_CONT_F151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800601" y="2819401"/>
            <a:ext cx="3084502" cy="25908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11167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1331640" y="1196752"/>
            <a:ext cx="6400800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PT" sz="2700" b="1" dirty="0" smtClean="0">
              <a:solidFill>
                <a:srgbClr val="3366FF"/>
              </a:solidFill>
            </a:endParaRPr>
          </a:p>
          <a:p>
            <a:r>
              <a:rPr lang="pt-PT" sz="2700" b="1" dirty="0" smtClean="0">
                <a:solidFill>
                  <a:schemeClr val="accent6"/>
                </a:solidFill>
              </a:rPr>
              <a:t>Os fios de ligação dos aparelhos elétricos </a:t>
            </a:r>
          </a:p>
          <a:p>
            <a:r>
              <a:rPr lang="pt-PT" sz="2700" b="1" dirty="0" smtClean="0">
                <a:solidFill>
                  <a:schemeClr val="accent6"/>
                </a:solidFill>
              </a:rPr>
              <a:t>às tomadas</a:t>
            </a:r>
          </a:p>
          <a:p>
            <a:endParaRPr lang="pt-PT" sz="2700" b="1" dirty="0">
              <a:solidFill>
                <a:srgbClr val="3366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827584" y="2348880"/>
            <a:ext cx="72008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000" dirty="0" smtClean="0"/>
              <a:t>A cada tomada da rede de distribuição </a:t>
            </a:r>
            <a:r>
              <a:rPr lang="pt-PT" sz="2000" dirty="0" err="1" smtClean="0"/>
              <a:t>elétrica</a:t>
            </a:r>
            <a:r>
              <a:rPr lang="pt-PT" sz="2000" dirty="0" smtClean="0"/>
              <a:t> chegam, em geral, </a:t>
            </a:r>
            <a:r>
              <a:rPr lang="pt-PT" sz="2000" b="1" dirty="0" smtClean="0">
                <a:solidFill>
                  <a:schemeClr val="accent6"/>
                </a:solidFill>
              </a:rPr>
              <a:t>três fios </a:t>
            </a:r>
            <a:r>
              <a:rPr lang="pt-PT" sz="2000" dirty="0" smtClean="0"/>
              <a:t>isolados </a:t>
            </a:r>
            <a:r>
              <a:rPr lang="pt-PT" sz="2000" b="1" dirty="0" smtClean="0">
                <a:solidFill>
                  <a:schemeClr val="accent6"/>
                </a:solidFill>
              </a:rPr>
              <a:t>dentro do mesmo cabo </a:t>
            </a:r>
            <a:r>
              <a:rPr lang="pt-PT" sz="2000" b="1" dirty="0" err="1" smtClean="0">
                <a:solidFill>
                  <a:schemeClr val="accent6"/>
                </a:solidFill>
              </a:rPr>
              <a:t>elétrico</a:t>
            </a:r>
            <a:r>
              <a:rPr lang="pt-PT" sz="2000" b="1" dirty="0" smtClean="0">
                <a:solidFill>
                  <a:schemeClr val="accent6"/>
                </a:solidFill>
              </a:rPr>
              <a:t> de ligação</a:t>
            </a:r>
            <a:r>
              <a:rPr lang="pt-PT" sz="2000" dirty="0" smtClean="0"/>
              <a:t>:</a:t>
            </a:r>
          </a:p>
          <a:p>
            <a:pPr algn="just"/>
            <a:endParaRPr lang="pt-BR" sz="2000" dirty="0" smtClean="0"/>
          </a:p>
          <a:p>
            <a:pPr algn="just"/>
            <a:r>
              <a:rPr lang="pt-PT" sz="2000" b="1" dirty="0" smtClean="0">
                <a:solidFill>
                  <a:schemeClr val="accent6"/>
                </a:solidFill>
              </a:rPr>
              <a:t>• </a:t>
            </a:r>
            <a:r>
              <a:rPr lang="pt-PT" sz="2000" dirty="0" smtClean="0"/>
              <a:t>o </a:t>
            </a:r>
            <a:r>
              <a:rPr lang="pt-PT" sz="2000" b="1" dirty="0" smtClean="0">
                <a:solidFill>
                  <a:schemeClr val="accent6"/>
                </a:solidFill>
              </a:rPr>
              <a:t>fio de fase</a:t>
            </a:r>
            <a:r>
              <a:rPr lang="pt-PT" sz="2000" dirty="0" smtClean="0"/>
              <a:t>, que é castanho;</a:t>
            </a:r>
          </a:p>
          <a:p>
            <a:pPr algn="just"/>
            <a:endParaRPr lang="pt-BR" sz="2000" dirty="0" smtClean="0"/>
          </a:p>
          <a:p>
            <a:pPr algn="just"/>
            <a:r>
              <a:rPr lang="pt-PT" sz="2000" b="1" dirty="0" smtClean="0">
                <a:solidFill>
                  <a:schemeClr val="accent6"/>
                </a:solidFill>
              </a:rPr>
              <a:t>•</a:t>
            </a:r>
            <a:r>
              <a:rPr lang="pt-PT" sz="2000" dirty="0" smtClean="0"/>
              <a:t> o </a:t>
            </a:r>
            <a:r>
              <a:rPr lang="pt-PT" sz="2000" b="1" dirty="0" smtClean="0">
                <a:solidFill>
                  <a:schemeClr val="accent6"/>
                </a:solidFill>
              </a:rPr>
              <a:t>fio de neutro</a:t>
            </a:r>
            <a:r>
              <a:rPr lang="pt-PT" sz="2000" dirty="0" smtClean="0"/>
              <a:t>, que é azul;</a:t>
            </a:r>
          </a:p>
          <a:p>
            <a:pPr algn="just"/>
            <a:endParaRPr lang="pt-BR" sz="2000" dirty="0" smtClean="0"/>
          </a:p>
          <a:p>
            <a:pPr algn="just"/>
            <a:r>
              <a:rPr lang="pt-PT" sz="2000" b="1" dirty="0" smtClean="0">
                <a:solidFill>
                  <a:schemeClr val="accent6"/>
                </a:solidFill>
              </a:rPr>
              <a:t>•</a:t>
            </a:r>
            <a:r>
              <a:rPr lang="pt-PT" sz="2000" dirty="0" smtClean="0"/>
              <a:t> o </a:t>
            </a:r>
            <a:r>
              <a:rPr lang="pt-PT" sz="2000" b="1" dirty="0" smtClean="0">
                <a:solidFill>
                  <a:schemeClr val="accent6"/>
                </a:solidFill>
              </a:rPr>
              <a:t>fio de terra</a:t>
            </a:r>
            <a:r>
              <a:rPr lang="pt-PT" sz="2000" dirty="0" smtClean="0"/>
              <a:t>, que é verde e amarelo.</a:t>
            </a:r>
            <a:endParaRPr lang="pt-BR" sz="2000" dirty="0" smtClean="0"/>
          </a:p>
        </p:txBody>
      </p:sp>
      <p:sp>
        <p:nvSpPr>
          <p:cNvPr id="15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M18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 descr="20145768_CONT_F158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508104" y="2996952"/>
            <a:ext cx="2740025" cy="346571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11167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xmlns:mv="urn:schemas-microsoft-com:mac:vml" xmlns:mc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0" y="0"/>
            <a:ext cx="9169200" cy="6881485"/>
          </a:xfrm>
          <a:prstGeom prst="rect">
            <a:avLst/>
          </a:prstGeom>
        </p:spPr>
      </p:pic>
      <p:sp>
        <p:nvSpPr>
          <p:cNvPr id="13" name="Título 1"/>
          <p:cNvSpPr txBox="1">
            <a:spLocks/>
          </p:cNvSpPr>
          <p:nvPr/>
        </p:nvSpPr>
        <p:spPr>
          <a:xfrm>
            <a:off x="1331640" y="1340768"/>
            <a:ext cx="6400800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pt-PT" sz="2700" b="1" dirty="0" smtClean="0">
              <a:solidFill>
                <a:srgbClr val="3366FF"/>
              </a:solidFill>
            </a:endParaRPr>
          </a:p>
          <a:p>
            <a:r>
              <a:rPr lang="pt-PT" sz="2700" b="1" dirty="0" smtClean="0">
                <a:solidFill>
                  <a:schemeClr val="accent6"/>
                </a:solidFill>
              </a:rPr>
              <a:t>Os fios de ligação dos aparelhos elétricos </a:t>
            </a:r>
          </a:p>
          <a:p>
            <a:r>
              <a:rPr lang="pt-PT" sz="2700" b="1" dirty="0" smtClean="0">
                <a:solidFill>
                  <a:schemeClr val="accent6"/>
                </a:solidFill>
              </a:rPr>
              <a:t>às tomadas</a:t>
            </a:r>
          </a:p>
          <a:p>
            <a:endParaRPr lang="pt-PT" sz="2700" b="1" dirty="0">
              <a:solidFill>
                <a:srgbClr val="3366FF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83568" y="2348880"/>
            <a:ext cx="7620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000" b="1" dirty="0" smtClean="0">
                <a:solidFill>
                  <a:schemeClr val="accent6"/>
                </a:solidFill>
              </a:rPr>
              <a:t>Quando se liga um aparelho </a:t>
            </a:r>
            <a:r>
              <a:rPr lang="pt-PT" sz="2000" b="1" dirty="0" err="1" smtClean="0">
                <a:solidFill>
                  <a:schemeClr val="accent6"/>
                </a:solidFill>
              </a:rPr>
              <a:t>elétrico</a:t>
            </a:r>
            <a:r>
              <a:rPr lang="pt-PT" sz="2000" b="1" dirty="0" smtClean="0">
                <a:solidFill>
                  <a:schemeClr val="accent6"/>
                </a:solidFill>
              </a:rPr>
              <a:t> a uma tomada</a:t>
            </a:r>
            <a:r>
              <a:rPr lang="pt-PT" sz="2000" dirty="0" smtClean="0"/>
              <a:t>, estabelece-se uma </a:t>
            </a:r>
            <a:r>
              <a:rPr lang="pt-PT" sz="2000" b="1" dirty="0" smtClean="0">
                <a:solidFill>
                  <a:schemeClr val="accent6"/>
                </a:solidFill>
              </a:rPr>
              <a:t>tensão entre a fase </a:t>
            </a:r>
            <a:r>
              <a:rPr lang="pt-PT" sz="2000" dirty="0" smtClean="0"/>
              <a:t>e o </a:t>
            </a:r>
            <a:r>
              <a:rPr lang="pt-PT" sz="2000" b="1" dirty="0" smtClean="0">
                <a:solidFill>
                  <a:schemeClr val="accent6"/>
                </a:solidFill>
              </a:rPr>
              <a:t>neutro</a:t>
            </a:r>
            <a:r>
              <a:rPr lang="pt-PT" sz="2000" dirty="0" smtClean="0"/>
              <a:t>, havendo passagem de corrente </a:t>
            </a:r>
            <a:r>
              <a:rPr lang="pt-PT" sz="2000" dirty="0" err="1" smtClean="0"/>
              <a:t>elétrica</a:t>
            </a:r>
            <a:r>
              <a:rPr lang="pt-PT" sz="2000" dirty="0" smtClean="0"/>
              <a:t>.</a:t>
            </a:r>
            <a:endParaRPr lang="pt-BR" sz="2000" dirty="0" smtClean="0"/>
          </a:p>
        </p:txBody>
      </p:sp>
      <p:sp>
        <p:nvSpPr>
          <p:cNvPr id="15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59420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M18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 descr="20145768_CONT_F160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55576" y="3284984"/>
            <a:ext cx="3793255" cy="2209800"/>
          </a:xfrm>
          <a:prstGeom prst="rect">
            <a:avLst/>
          </a:prstGeom>
        </p:spPr>
      </p:pic>
      <p:pic>
        <p:nvPicPr>
          <p:cNvPr id="11" name="Picture 10" descr="20145768_CONT_F161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42173" y="3284984"/>
            <a:ext cx="4401827" cy="244719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xmlns:mv="urn:schemas-microsoft-com:mac:vml" xmlns:mc="http://schemas.openxmlformats.org/markup-compatibility/2006" val="11167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rte2_SLIDE2A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mc="http://schemas.openxmlformats.org/markup-compatibility/2006" xmlns:mv="urn:schemas-microsoft-com:mac:vml"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899"/>
            <a:ext cx="9169200" cy="6881485"/>
          </a:xfrm>
          <a:prstGeom prst="rect">
            <a:avLst/>
          </a:prstGeom>
        </p:spPr>
      </p:pic>
      <p:sp>
        <p:nvSpPr>
          <p:cNvPr id="6" name="Freeform 5"/>
          <p:cNvSpPr/>
          <p:nvPr/>
        </p:nvSpPr>
        <p:spPr>
          <a:xfrm>
            <a:off x="395536" y="1340768"/>
            <a:ext cx="8208912" cy="4896544"/>
          </a:xfrm>
          <a:custGeom>
            <a:avLst/>
            <a:gdLst>
              <a:gd name="connsiteX0" fmla="*/ 0 w 1744972"/>
              <a:gd name="connsiteY0" fmla="*/ 110806 h 1108057"/>
              <a:gd name="connsiteX1" fmla="*/ 110806 w 1744972"/>
              <a:gd name="connsiteY1" fmla="*/ 0 h 1108057"/>
              <a:gd name="connsiteX2" fmla="*/ 1634166 w 1744972"/>
              <a:gd name="connsiteY2" fmla="*/ 0 h 1108057"/>
              <a:gd name="connsiteX3" fmla="*/ 1744972 w 1744972"/>
              <a:gd name="connsiteY3" fmla="*/ 110806 h 1108057"/>
              <a:gd name="connsiteX4" fmla="*/ 1744972 w 1744972"/>
              <a:gd name="connsiteY4" fmla="*/ 997251 h 1108057"/>
              <a:gd name="connsiteX5" fmla="*/ 1634166 w 1744972"/>
              <a:gd name="connsiteY5" fmla="*/ 1108057 h 1108057"/>
              <a:gd name="connsiteX6" fmla="*/ 110806 w 1744972"/>
              <a:gd name="connsiteY6" fmla="*/ 1108057 h 1108057"/>
              <a:gd name="connsiteX7" fmla="*/ 0 w 1744972"/>
              <a:gd name="connsiteY7" fmla="*/ 997251 h 1108057"/>
              <a:gd name="connsiteX8" fmla="*/ 0 w 1744972"/>
              <a:gd name="connsiteY8" fmla="*/ 110806 h 1108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744972" h="1108057">
                <a:moveTo>
                  <a:pt x="0" y="110806"/>
                </a:moveTo>
                <a:cubicBezTo>
                  <a:pt x="0" y="49610"/>
                  <a:pt x="49610" y="0"/>
                  <a:pt x="110806" y="0"/>
                </a:cubicBezTo>
                <a:lnTo>
                  <a:pt x="1634166" y="0"/>
                </a:lnTo>
                <a:cubicBezTo>
                  <a:pt x="1695362" y="0"/>
                  <a:pt x="1744972" y="49610"/>
                  <a:pt x="1744972" y="110806"/>
                </a:cubicBezTo>
                <a:lnTo>
                  <a:pt x="1744972" y="997251"/>
                </a:lnTo>
                <a:cubicBezTo>
                  <a:pt x="1744972" y="1058447"/>
                  <a:pt x="1695362" y="1108057"/>
                  <a:pt x="1634166" y="1108057"/>
                </a:cubicBezTo>
                <a:lnTo>
                  <a:pt x="110806" y="1108057"/>
                </a:lnTo>
                <a:cubicBezTo>
                  <a:pt x="49610" y="1108057"/>
                  <a:pt x="0" y="1058447"/>
                  <a:pt x="0" y="997251"/>
                </a:cubicBezTo>
                <a:lnTo>
                  <a:pt x="0" y="110806"/>
                </a:ln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spcFirstLastPara="0" vert="horz" wrap="square" lIns="215334" tIns="215334" rIns="215334" bIns="215334" numCol="1" spcCol="1270" anchor="ctr" anchorCtr="0">
            <a:noAutofit/>
          </a:bodyPr>
          <a:lstStyle/>
          <a:p>
            <a:pPr lvl="0" algn="ctr"/>
            <a:r>
              <a:rPr lang="pt-BR" sz="2400" b="1" dirty="0" smtClean="0">
                <a:solidFill>
                  <a:schemeClr val="tx2">
                    <a:lumMod val="20000"/>
                    <a:lumOff val="80000"/>
                  </a:schemeClr>
                </a:solidFill>
              </a:rPr>
              <a:t>         </a:t>
            </a:r>
            <a:endParaRPr lang="pt-BR" sz="2400" b="1" dirty="0">
              <a:solidFill>
                <a:schemeClr val="tx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1" name="Título 1"/>
          <p:cNvSpPr txBox="1">
            <a:spLocks/>
          </p:cNvSpPr>
          <p:nvPr/>
        </p:nvSpPr>
        <p:spPr>
          <a:xfrm>
            <a:off x="2195736" y="764704"/>
            <a:ext cx="4752528" cy="5760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PT" sz="2800" b="1" dirty="0" smtClean="0">
                <a:solidFill>
                  <a:schemeClr val="accent6"/>
                </a:solidFill>
              </a:rPr>
              <a:t>Síntese de conteúdos</a:t>
            </a:r>
            <a:endParaRPr lang="pt-PT" sz="2800" b="1" dirty="0">
              <a:solidFill>
                <a:schemeClr val="accent6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11560" y="1340768"/>
            <a:ext cx="7920880" cy="51614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47675" indent="-174625"/>
            <a:r>
              <a:rPr lang="pt-PT" b="1" dirty="0" smtClean="0">
                <a:solidFill>
                  <a:schemeClr val="accent6"/>
                </a:solidFill>
              </a:rPr>
              <a:t>• </a:t>
            </a:r>
            <a:r>
              <a:rPr lang="pt-PT" dirty="0" smtClean="0"/>
              <a:t>A corrente elétrica pode produzir efeitos, como </a:t>
            </a:r>
            <a:r>
              <a:rPr lang="pt-PT" b="1" dirty="0" smtClean="0">
                <a:solidFill>
                  <a:schemeClr val="accent6"/>
                </a:solidFill>
              </a:rPr>
              <a:t>efeito químico</a:t>
            </a:r>
            <a:r>
              <a:rPr lang="pt-PT" dirty="0" smtClean="0"/>
              <a:t>, </a:t>
            </a:r>
            <a:r>
              <a:rPr lang="pt-PT" b="1" dirty="0" smtClean="0">
                <a:solidFill>
                  <a:schemeClr val="accent6"/>
                </a:solidFill>
              </a:rPr>
              <a:t>efeito magnético</a:t>
            </a:r>
            <a:r>
              <a:rPr lang="pt-PT" b="1" dirty="0" smtClean="0"/>
              <a:t> </a:t>
            </a:r>
            <a:r>
              <a:rPr lang="pt-PT" dirty="0" smtClean="0"/>
              <a:t>e </a:t>
            </a:r>
            <a:r>
              <a:rPr lang="pt-PT" b="1" dirty="0" smtClean="0">
                <a:solidFill>
                  <a:schemeClr val="accent6"/>
                </a:solidFill>
              </a:rPr>
              <a:t>efeito térmico</a:t>
            </a:r>
            <a:r>
              <a:rPr lang="pt-PT" dirty="0" smtClean="0"/>
              <a:t>. </a:t>
            </a:r>
          </a:p>
          <a:p>
            <a:pPr marL="284400"/>
            <a:endParaRPr lang="pt-PT" dirty="0" smtClean="0"/>
          </a:p>
          <a:p>
            <a:pPr marL="447675" indent="-174625"/>
            <a:r>
              <a:rPr lang="pt-PT" b="1" dirty="0" smtClean="0">
                <a:solidFill>
                  <a:schemeClr val="accent6"/>
                </a:solidFill>
              </a:rPr>
              <a:t>• </a:t>
            </a:r>
            <a:r>
              <a:rPr lang="pt-PT" dirty="0" smtClean="0"/>
              <a:t>O </a:t>
            </a:r>
            <a:r>
              <a:rPr lang="pt-PT" b="1" dirty="0" smtClean="0">
                <a:solidFill>
                  <a:schemeClr val="accent6"/>
                </a:solidFill>
              </a:rPr>
              <a:t>efeito Joule </a:t>
            </a:r>
            <a:r>
              <a:rPr lang="pt-PT" dirty="0" smtClean="0"/>
              <a:t>é o aquecimento de um condutor quando percorrido por uma corrente elétrica, levando a uma dissipação de energia, para a vizinhança, como calor.</a:t>
            </a:r>
          </a:p>
          <a:p>
            <a:pPr marL="284400"/>
            <a:endParaRPr lang="pt-PT" dirty="0" smtClean="0"/>
          </a:p>
          <a:p>
            <a:pPr marL="450850" indent="-166688"/>
            <a:r>
              <a:rPr lang="pt-PT" b="1" dirty="0" smtClean="0">
                <a:solidFill>
                  <a:schemeClr val="accent6"/>
                </a:solidFill>
              </a:rPr>
              <a:t>• </a:t>
            </a:r>
            <a:r>
              <a:rPr lang="pt-PT" dirty="0" smtClean="0"/>
              <a:t>Os</a:t>
            </a:r>
            <a:r>
              <a:rPr lang="pt-PT" b="1" dirty="0" smtClean="0"/>
              <a:t> </a:t>
            </a:r>
            <a:r>
              <a:rPr lang="pt-PT" b="1" dirty="0" smtClean="0">
                <a:solidFill>
                  <a:schemeClr val="accent6"/>
                </a:solidFill>
              </a:rPr>
              <a:t>fusíveis </a:t>
            </a:r>
            <a:r>
              <a:rPr lang="pt-PT" dirty="0" smtClean="0"/>
              <a:t>e os </a:t>
            </a:r>
            <a:r>
              <a:rPr lang="pt-PT" b="1" dirty="0" smtClean="0">
                <a:solidFill>
                  <a:schemeClr val="accent6"/>
                </a:solidFill>
              </a:rPr>
              <a:t>disjuntores</a:t>
            </a:r>
            <a:r>
              <a:rPr lang="pt-PT" b="1" dirty="0" smtClean="0"/>
              <a:t> </a:t>
            </a:r>
            <a:r>
              <a:rPr lang="pt-PT" dirty="0" smtClean="0"/>
              <a:t>são dispositivos de proteção de instalações elétricas. </a:t>
            </a:r>
          </a:p>
          <a:p>
            <a:pPr marL="284400"/>
            <a:endParaRPr lang="pt-PT" dirty="0" smtClean="0"/>
          </a:p>
          <a:p>
            <a:pPr marL="450850" indent="-166688"/>
            <a:r>
              <a:rPr lang="pt-PT" b="1" dirty="0" smtClean="0">
                <a:solidFill>
                  <a:schemeClr val="accent6"/>
                </a:solidFill>
              </a:rPr>
              <a:t>•</a:t>
            </a:r>
            <a:r>
              <a:rPr lang="pt-PT" b="1" dirty="0" smtClean="0"/>
              <a:t> </a:t>
            </a:r>
            <a:r>
              <a:rPr lang="pt-PT" dirty="0" smtClean="0"/>
              <a:t>Num </a:t>
            </a:r>
            <a:r>
              <a:rPr lang="pt-PT" b="1" dirty="0" smtClean="0">
                <a:solidFill>
                  <a:schemeClr val="accent6"/>
                </a:solidFill>
              </a:rPr>
              <a:t>curto-circuito</a:t>
            </a:r>
            <a:r>
              <a:rPr lang="pt-PT" dirty="0" smtClean="0"/>
              <a:t>, como a resistência elétrica do circuito diminui, a corrente elétrica no circuito passa a ser muito elevada, havendo um aquecimento muito grande dos condutores por efeito Joule, podendo provocar incêndio. </a:t>
            </a:r>
          </a:p>
          <a:p>
            <a:pPr marL="284400"/>
            <a:endParaRPr lang="pt-PT" dirty="0" smtClean="0"/>
          </a:p>
          <a:p>
            <a:pPr marL="450850" indent="-166688"/>
            <a:r>
              <a:rPr lang="pt-PT" b="1" dirty="0" smtClean="0">
                <a:solidFill>
                  <a:schemeClr val="accent6"/>
                </a:solidFill>
              </a:rPr>
              <a:t>•</a:t>
            </a:r>
            <a:r>
              <a:rPr lang="pt-PT" b="1" dirty="0" smtClean="0"/>
              <a:t> </a:t>
            </a:r>
            <a:r>
              <a:rPr lang="pt-PT" dirty="0" smtClean="0"/>
              <a:t>Alguns acidentes que ocorrem com o uso da corrente elétrica podem ser evitados respeitando algumas </a:t>
            </a:r>
            <a:r>
              <a:rPr lang="pt-PT" b="1" dirty="0" smtClean="0">
                <a:solidFill>
                  <a:schemeClr val="accent6"/>
                </a:solidFill>
              </a:rPr>
              <a:t>regras básicas de segurança</a:t>
            </a:r>
            <a:r>
              <a:rPr lang="pt-PT" b="1" dirty="0" smtClean="0">
                <a:solidFill>
                  <a:schemeClr val="tx2"/>
                </a:solidFill>
              </a:rPr>
              <a:t>.</a:t>
            </a:r>
          </a:p>
          <a:p>
            <a:pPr marL="284400">
              <a:lnSpc>
                <a:spcPct val="110000"/>
              </a:lnSpc>
            </a:pPr>
            <a:endParaRPr lang="pt-PT" b="1" dirty="0" smtClean="0">
              <a:solidFill>
                <a:schemeClr val="tx2"/>
              </a:solidFill>
            </a:endParaRPr>
          </a:p>
          <a:p>
            <a:pPr marL="284400">
              <a:lnSpc>
                <a:spcPct val="120000"/>
              </a:lnSpc>
            </a:pPr>
            <a:endParaRPr lang="pt-PT" dirty="0">
              <a:solidFill>
                <a:schemeClr val="tx2"/>
              </a:solidFill>
            </a:endParaRPr>
          </a:p>
        </p:txBody>
      </p:sp>
      <p:sp>
        <p:nvSpPr>
          <p:cNvPr id="9" name="TextBox 4"/>
          <p:cNvSpPr>
            <a:spLocks noChangeArrowheads="1"/>
          </p:cNvSpPr>
          <p:nvPr/>
        </p:nvSpPr>
        <p:spPr bwMode="auto">
          <a:xfrm>
            <a:off x="8115971" y="6264176"/>
            <a:ext cx="658564" cy="361267"/>
          </a:xfrm>
          <a:prstGeom prst="roundRect">
            <a:avLst>
              <a:gd name="adj" fmla="val 16667"/>
            </a:avLst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 lIns="64291" tIns="32146" rIns="64291" bIns="32146">
            <a:spAutoFit/>
          </a:bodyPr>
          <a:lstStyle/>
          <a:p>
            <a:pPr algn="ctr" eaLnBrk="1"/>
            <a:r>
              <a:rPr lang="pt-PT" altLang="pt-PT" sz="17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M18</a:t>
            </a:r>
            <a:endParaRPr lang="pt-PT" altLang="pt-PT" sz="17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mc="http://schemas.openxmlformats.org/markup-compatibility/2006" xmlns:mv="urn:schemas-microsoft-com:mac:vml" xmlns:p14="http://schemas.microsoft.com/office/powerpoint/2010/main" xmlns="" val="2502116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0</TotalTime>
  <Words>642</Words>
  <Application>Microsoft Office PowerPoint</Application>
  <PresentationFormat>Apresentação no Ecrã (4:3)</PresentationFormat>
  <Paragraphs>80</Paragraphs>
  <Slides>13</Slides>
  <Notes>13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13</vt:i4>
      </vt:variant>
    </vt:vector>
  </HeadingPairs>
  <TitlesOfParts>
    <vt:vector size="14" baseType="lpstr">
      <vt:lpstr>Tema do Office</vt:lpstr>
      <vt:lpstr>Diapositivo 1</vt:lpstr>
      <vt:lpstr>Diapositivo 2</vt:lpstr>
      <vt:lpstr>Diapositivo 3</vt:lpstr>
      <vt:lpstr>Diapositivo 4</vt:lpstr>
      <vt:lpstr>Diapositivo 5</vt:lpstr>
      <vt:lpstr>Diapositivo 6</vt:lpstr>
      <vt:lpstr>Diapositivo 7</vt:lpstr>
      <vt:lpstr>Diapositivo 8</vt:lpstr>
      <vt:lpstr>Diapositivo 9</vt:lpstr>
      <vt:lpstr>Diapositivo 10</vt:lpstr>
      <vt:lpstr>Diapositivo 11</vt:lpstr>
      <vt:lpstr>Diapositivo 12</vt:lpstr>
      <vt:lpstr>Diapositivo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Utilizador</dc:creator>
  <cp:lastModifiedBy>Lena</cp:lastModifiedBy>
  <cp:revision>89</cp:revision>
  <dcterms:created xsi:type="dcterms:W3CDTF">2015-05-29T21:05:03Z</dcterms:created>
  <dcterms:modified xsi:type="dcterms:W3CDTF">2015-08-14T00:49:50Z</dcterms:modified>
</cp:coreProperties>
</file>