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8" r:id="rId2"/>
    <p:sldId id="281" r:id="rId3"/>
    <p:sldId id="283" r:id="rId4"/>
    <p:sldId id="282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80" r:id="rId13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3333CC"/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583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75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6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597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44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104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007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543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42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33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6619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194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115616" y="3429000"/>
            <a:ext cx="69334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2.2.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chemeClr val="accent6"/>
                </a:solidFill>
              </a:rPr>
              <a:t>Potência elétrica   </a:t>
            </a:r>
          </a:p>
          <a:p>
            <a:pPr algn="l">
              <a:lnSpc>
                <a:spcPts val="4800"/>
              </a:lnSpc>
            </a:pPr>
            <a:r>
              <a:rPr lang="pt-PT" sz="4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t-PT" sz="4800" b="1" dirty="0" smtClean="0">
                <a:solidFill>
                  <a:schemeClr val="accent1">
                    <a:lumMod val="75000"/>
                  </a:schemeClr>
                </a:solidFill>
              </a:rPr>
              <a:t>      </a:t>
            </a:r>
            <a:endParaRPr lang="pt-PT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Potência elétrica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5800" y="1752600"/>
            <a:ext cx="75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chemeClr val="accent6"/>
                </a:solidFill>
              </a:rPr>
              <a:t>energia que um </a:t>
            </a:r>
            <a:r>
              <a:rPr lang="pt-PT" sz="2000" b="1" dirty="0" err="1" smtClean="0">
                <a:solidFill>
                  <a:schemeClr val="accent6"/>
                </a:solidFill>
              </a:rPr>
              <a:t>recetor</a:t>
            </a:r>
            <a:r>
              <a:rPr lang="pt-PT" sz="2000" b="1" dirty="0" smtClean="0">
                <a:solidFill>
                  <a:schemeClr val="accent6"/>
                </a:solidFill>
              </a:rPr>
              <a:t>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elétrico</a:t>
            </a:r>
            <a:r>
              <a:rPr lang="pt-PT" sz="2000" b="1" dirty="0" smtClean="0">
                <a:solidFill>
                  <a:schemeClr val="accent6"/>
                </a:solidFill>
              </a:rPr>
              <a:t> consome </a:t>
            </a:r>
            <a:r>
              <a:rPr lang="pt-PT" sz="2000" dirty="0" smtClean="0"/>
              <a:t>depende do </a:t>
            </a:r>
            <a:r>
              <a:rPr lang="pt-PT" sz="2000" b="1" dirty="0" smtClean="0">
                <a:solidFill>
                  <a:schemeClr val="accent6"/>
                </a:solidFill>
              </a:rPr>
              <a:t>tempo de funcionamento</a:t>
            </a:r>
            <a:r>
              <a:rPr lang="pt-PT" sz="2000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e da sua </a:t>
            </a:r>
            <a:r>
              <a:rPr lang="pt-PT" sz="2000" b="1" dirty="0" smtClean="0">
                <a:solidFill>
                  <a:schemeClr val="accent6"/>
                </a:solidFill>
              </a:rPr>
              <a:t>potência</a:t>
            </a:r>
            <a:r>
              <a:rPr lang="pt-PT" sz="2000" dirty="0" smtClean="0"/>
              <a:t>.</a:t>
            </a:r>
            <a:endParaRPr lang="pt-BR" sz="2000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2667000"/>
            <a:ext cx="7543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chemeClr val="accent6"/>
                </a:solidFill>
              </a:rPr>
              <a:t>potência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000" b="1" dirty="0" smtClean="0">
                <a:solidFill>
                  <a:schemeClr val="accent6"/>
                </a:solidFill>
              </a:rPr>
              <a:t> de um </a:t>
            </a:r>
            <a:r>
              <a:rPr lang="pt-PT" sz="2000" b="1" dirty="0" err="1" smtClean="0">
                <a:solidFill>
                  <a:schemeClr val="accent6"/>
                </a:solidFill>
              </a:rPr>
              <a:t>recetor</a:t>
            </a:r>
            <a:r>
              <a:rPr lang="pt-PT" sz="2000" b="1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é a energia transferida pelo </a:t>
            </a:r>
            <a:r>
              <a:rPr lang="pt-PT" sz="2000" dirty="0" err="1" smtClean="0"/>
              <a:t>recetor</a:t>
            </a:r>
            <a:r>
              <a:rPr lang="pt-PT" sz="2000" dirty="0" smtClean="0"/>
              <a:t>, por unidade de tempo. Calcula-se dividindo a energia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 transferida pelo intervalo de tempo de funcionamento do </a:t>
            </a:r>
            <a:r>
              <a:rPr lang="pt-PT" sz="2000" dirty="0" err="1" smtClean="0"/>
              <a:t>recetor</a:t>
            </a:r>
            <a:r>
              <a:rPr lang="pt-PT" sz="2000" dirty="0" smtClean="0"/>
              <a:t>. </a:t>
            </a:r>
            <a:endParaRPr lang="pt-BR" sz="20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685800" y="5257800"/>
            <a:ext cx="7543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chemeClr val="accent6"/>
                </a:solidFill>
              </a:rPr>
              <a:t>unidade SI de potência </a:t>
            </a:r>
            <a:r>
              <a:rPr lang="pt-PT" sz="2000" dirty="0" smtClean="0"/>
              <a:t>é o </a:t>
            </a:r>
            <a:r>
              <a:rPr lang="pt-PT" sz="2000" b="1" dirty="0" smtClean="0">
                <a:solidFill>
                  <a:schemeClr val="accent6"/>
                </a:solidFill>
              </a:rPr>
              <a:t>Watt</a:t>
            </a:r>
            <a:r>
              <a:rPr lang="pt-PT" sz="2000" dirty="0" smtClean="0"/>
              <a:t>, símbolo</a:t>
            </a:r>
            <a:r>
              <a:rPr lang="pt-PT" sz="2000" dirty="0" smtClean="0">
                <a:solidFill>
                  <a:schemeClr val="accent6"/>
                </a:solidFill>
              </a:rPr>
              <a:t> </a:t>
            </a:r>
            <a:r>
              <a:rPr lang="pt-PT" sz="2000" b="1" dirty="0" smtClean="0">
                <a:solidFill>
                  <a:schemeClr val="accent6"/>
                </a:solidFill>
              </a:rPr>
              <a:t>W</a:t>
            </a:r>
            <a:r>
              <a:rPr lang="pt-PT" sz="2000" dirty="0" smtClean="0"/>
              <a:t>.  </a:t>
            </a:r>
            <a:endParaRPr lang="pt-BR" sz="20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000177" y="3997108"/>
                <a:ext cx="1143646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pt-PT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8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pt-PT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pt-PT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pt-PT" sz="2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177" y="3997108"/>
                <a:ext cx="1143646" cy="80663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Potência </a:t>
            </a:r>
            <a:r>
              <a:rPr lang="pt-PT" sz="28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800" b="1" dirty="0" smtClean="0">
                <a:solidFill>
                  <a:schemeClr val="accent6"/>
                </a:solidFill>
              </a:rPr>
              <a:t> de um </a:t>
            </a:r>
            <a:r>
              <a:rPr lang="pt-PT" sz="2800" b="1" dirty="0" err="1" smtClean="0">
                <a:solidFill>
                  <a:schemeClr val="accent6"/>
                </a:solidFill>
              </a:rPr>
              <a:t>recetor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5800" y="1752600"/>
            <a:ext cx="75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chemeClr val="accent6"/>
                </a:solidFill>
              </a:rPr>
              <a:t>potência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000" b="1" dirty="0" smtClean="0">
                <a:solidFill>
                  <a:schemeClr val="accent6"/>
                </a:solidFill>
              </a:rPr>
              <a:t> é característica de um </a:t>
            </a:r>
            <a:r>
              <a:rPr lang="pt-PT" sz="2000" b="1" dirty="0" err="1" smtClean="0">
                <a:solidFill>
                  <a:schemeClr val="accent6"/>
                </a:solidFill>
              </a:rPr>
              <a:t>recetor</a:t>
            </a:r>
            <a:r>
              <a:rPr lang="pt-PT" sz="2000" b="1" dirty="0" smtClean="0">
                <a:solidFill>
                  <a:schemeClr val="accent6"/>
                </a:solidFill>
              </a:rPr>
              <a:t>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elétrico</a:t>
            </a:r>
            <a:r>
              <a:rPr lang="pt-PT" sz="2000" dirty="0" smtClean="0"/>
              <a:t>, quando sujeito a uma tensão de referência.</a:t>
            </a:r>
            <a:endParaRPr lang="pt-BR" sz="2000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20145768_CONT_F16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1600" y="2438400"/>
            <a:ext cx="2620224" cy="1752600"/>
          </a:xfrm>
          <a:prstGeom prst="rect">
            <a:avLst/>
          </a:prstGeom>
        </p:spPr>
      </p:pic>
      <p:pic>
        <p:nvPicPr>
          <p:cNvPr id="11" name="Picture 10" descr="20145768_CONT_F16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19600" y="2438400"/>
            <a:ext cx="2628900" cy="1752600"/>
          </a:xfrm>
          <a:prstGeom prst="rect">
            <a:avLst/>
          </a:prstGeom>
        </p:spPr>
      </p:pic>
      <p:pic>
        <p:nvPicPr>
          <p:cNvPr id="12" name="Picture 11" descr="20145768_CONT_F16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19400" y="4191000"/>
            <a:ext cx="2514600" cy="232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899592" y="1268760"/>
            <a:ext cx="69342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Potência média de alguns aparelhos </a:t>
            </a:r>
            <a:r>
              <a:rPr lang="pt-PT" sz="2700" b="1" dirty="0" err="1" smtClean="0">
                <a:solidFill>
                  <a:schemeClr val="accent6"/>
                </a:solidFill>
              </a:rPr>
              <a:t>elétricos</a:t>
            </a:r>
            <a:r>
              <a:rPr lang="pt-PT" sz="2700" b="1" dirty="0" smtClean="0">
                <a:solidFill>
                  <a:schemeClr val="accent6"/>
                </a:solidFill>
              </a:rPr>
              <a:t> 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99592" y="2133600"/>
            <a:ext cx="71287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A potência média dos aparelhos </a:t>
            </a:r>
            <a:r>
              <a:rPr lang="pt-PT" sz="2000" dirty="0" err="1" smtClean="0"/>
              <a:t>elétricos</a:t>
            </a:r>
            <a:r>
              <a:rPr lang="pt-PT" sz="2000" dirty="0" smtClean="0"/>
              <a:t> pode ser muito diferente. Por exemplo, há ferros de engomar com potências </a:t>
            </a:r>
            <a:r>
              <a:rPr lang="pt-PT" sz="2000" dirty="0" err="1" smtClean="0"/>
              <a:t>elétricas</a:t>
            </a:r>
            <a:r>
              <a:rPr lang="pt-PT" sz="2000" dirty="0" smtClean="0"/>
              <a:t> muito diferentes, há secadores do cabelo com potências </a:t>
            </a:r>
            <a:r>
              <a:rPr lang="pt-PT" sz="2000" dirty="0" err="1" smtClean="0"/>
              <a:t>elétricas</a:t>
            </a:r>
            <a:r>
              <a:rPr lang="pt-PT" sz="2000" dirty="0" smtClean="0"/>
              <a:t> muito diferentes, </a:t>
            </a:r>
            <a:r>
              <a:rPr lang="pt-PT" sz="2000" dirty="0" err="1" smtClean="0"/>
              <a:t>etc</a:t>
            </a:r>
            <a:r>
              <a:rPr lang="pt-PT" sz="2000" dirty="0" smtClean="0"/>
              <a:t>.</a:t>
            </a:r>
            <a:endParaRPr lang="pt-BR" sz="2000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99592" y="3962400"/>
            <a:ext cx="71287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 smtClean="0">
                <a:solidFill>
                  <a:schemeClr val="accent6"/>
                </a:solidFill>
              </a:rPr>
              <a:t>A energia consumida por um </a:t>
            </a:r>
            <a:r>
              <a:rPr lang="pt-PT" sz="2000" b="1" dirty="0" err="1" smtClean="0">
                <a:solidFill>
                  <a:schemeClr val="accent6"/>
                </a:solidFill>
              </a:rPr>
              <a:t>recetor</a:t>
            </a:r>
            <a:r>
              <a:rPr lang="pt-PT" sz="2000" b="1" dirty="0" smtClean="0">
                <a:solidFill>
                  <a:schemeClr val="accent6"/>
                </a:solidFill>
              </a:rPr>
              <a:t>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elétrico</a:t>
            </a:r>
            <a:r>
              <a:rPr lang="pt-PT" sz="2000" b="1" dirty="0" smtClean="0">
                <a:solidFill>
                  <a:schemeClr val="accent6"/>
                </a:solidFill>
              </a:rPr>
              <a:t> é tanto maior quanto maior for a potência do </a:t>
            </a:r>
            <a:r>
              <a:rPr lang="pt-PT" sz="2000" b="1" dirty="0" err="1" smtClean="0">
                <a:solidFill>
                  <a:schemeClr val="accent6"/>
                </a:solidFill>
              </a:rPr>
              <a:t>recetor</a:t>
            </a:r>
            <a:r>
              <a:rPr lang="pt-PT" sz="2000" b="1" dirty="0" smtClean="0">
                <a:solidFill>
                  <a:schemeClr val="accent6"/>
                </a:solidFill>
              </a:rPr>
              <a:t> e/ou quanto maior for o seu tempo de funcionamento.</a:t>
            </a:r>
            <a:endParaRPr lang="pt-BR" sz="2000" b="1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899592" y="1196752"/>
            <a:ext cx="69342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Potência média de alguns aparelhos </a:t>
            </a:r>
            <a:r>
              <a:rPr lang="pt-PT" sz="2700" b="1" dirty="0" err="1" smtClean="0">
                <a:solidFill>
                  <a:schemeClr val="accent6"/>
                </a:solidFill>
              </a:rPr>
              <a:t>elétricos</a:t>
            </a:r>
            <a:r>
              <a:rPr lang="pt-PT" sz="2700" b="1" dirty="0" smtClean="0">
                <a:solidFill>
                  <a:schemeClr val="accent6"/>
                </a:solidFill>
              </a:rPr>
              <a:t> 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27584" y="2209800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>
                <a:solidFill>
                  <a:schemeClr val="accent6"/>
                </a:solidFill>
              </a:rPr>
              <a:t>Porque será importante o conhecimento da potência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000" b="1" dirty="0" smtClean="0">
                <a:solidFill>
                  <a:schemeClr val="accent6"/>
                </a:solidFill>
              </a:rPr>
              <a:t> de um aparelho?</a:t>
            </a:r>
            <a:endParaRPr lang="pt-BR" sz="2000" b="1" dirty="0" smtClean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27584" y="3198455"/>
            <a:ext cx="7200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Se um </a:t>
            </a:r>
            <a:r>
              <a:rPr lang="pt-PT" sz="2000" dirty="0" err="1" smtClean="0"/>
              <a:t>recetor</a:t>
            </a:r>
            <a:r>
              <a:rPr lang="pt-PT" sz="2000" dirty="0" smtClean="0"/>
              <a:t> </a:t>
            </a:r>
            <a:r>
              <a:rPr lang="pt-PT" sz="2000" dirty="0" err="1" smtClean="0"/>
              <a:t>elétrico</a:t>
            </a:r>
            <a:r>
              <a:rPr lang="pt-PT" sz="2000" dirty="0" smtClean="0"/>
              <a:t> tiver uma potência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 de, por exemplo,  500 W, significa que transfere uma energia de 500 J, por segundo, mas se tiver uma potência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 de 1500 W, significa que transfere uma energia de 1500 J, por segundo. </a:t>
            </a:r>
          </a:p>
          <a:p>
            <a:pPr algn="just"/>
            <a:endParaRPr lang="pt-PT" sz="2000" dirty="0" smtClean="0"/>
          </a:p>
          <a:p>
            <a:pPr algn="just"/>
            <a:r>
              <a:rPr lang="pt-PT" sz="2000" dirty="0" smtClean="0"/>
              <a:t>Portanto, </a:t>
            </a:r>
            <a:r>
              <a:rPr lang="pt-PT" sz="2000" b="1" dirty="0" smtClean="0">
                <a:solidFill>
                  <a:schemeClr val="accent6"/>
                </a:solidFill>
              </a:rPr>
              <a:t>um aparelho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elétrico</a:t>
            </a:r>
            <a:r>
              <a:rPr lang="pt-PT" sz="2000" b="1" dirty="0" smtClean="0">
                <a:solidFill>
                  <a:schemeClr val="accent6"/>
                </a:solidFill>
              </a:rPr>
              <a:t> com maior potência transfere mais energia por unidade de tempo</a:t>
            </a:r>
            <a:r>
              <a:rPr lang="pt-PT" sz="2000" dirty="0" smtClean="0"/>
              <a:t>.</a:t>
            </a:r>
            <a:endParaRPr lang="pt-BR" sz="2000" dirty="0" smtClean="0"/>
          </a:p>
        </p:txBody>
      </p:sp>
    </p:spTree>
    <p:extLst>
      <p:ext uri="{BB962C8B-B14F-4D97-AF65-F5344CB8AC3E}">
        <p14:creationId xmlns:p14="http://schemas.microsoft.com/office/powerpoint/2010/main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899592" y="1484784"/>
            <a:ext cx="69342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Energia consumida num dado intervalo </a:t>
            </a:r>
          </a:p>
          <a:p>
            <a:r>
              <a:rPr lang="pt-PT" sz="2700" b="1" dirty="0" smtClean="0">
                <a:solidFill>
                  <a:schemeClr val="accent6"/>
                </a:solidFill>
              </a:rPr>
              <a:t>de tempo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27584" y="2636912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>
                <a:solidFill>
                  <a:schemeClr val="accent6"/>
                </a:solidFill>
              </a:rPr>
              <a:t>Quanto mais tempo um aparelho elétrico estiver ligado, mais energia elétrica consome. </a:t>
            </a:r>
            <a:endParaRPr lang="pt-BR" sz="2000" b="1" dirty="0" smtClean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27584" y="3645024"/>
            <a:ext cx="7344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 smtClean="0"/>
              <a:t>Por exemplo</a:t>
            </a:r>
            <a:r>
              <a:rPr lang="pt-PT" sz="2000" dirty="0" smtClean="0"/>
              <a:t>, se um </a:t>
            </a:r>
            <a:r>
              <a:rPr lang="pt-PT" sz="2000" dirty="0" err="1" smtClean="0"/>
              <a:t>recetor</a:t>
            </a:r>
            <a:r>
              <a:rPr lang="pt-PT" sz="2000" dirty="0" smtClean="0"/>
              <a:t> </a:t>
            </a:r>
            <a:r>
              <a:rPr lang="pt-PT" sz="2000" dirty="0" err="1" smtClean="0"/>
              <a:t>elétrico</a:t>
            </a:r>
            <a:r>
              <a:rPr lang="pt-PT" sz="2000" dirty="0" smtClean="0"/>
              <a:t> de potência 1000 W estiver ligado dois segundos, transfere uma energia de 2000 J, mas se estiver ligado 4 </a:t>
            </a:r>
            <a:r>
              <a:rPr lang="pt-PT" sz="2000" dirty="0" err="1" smtClean="0"/>
              <a:t>s</a:t>
            </a:r>
            <a:r>
              <a:rPr lang="pt-PT" sz="2000" dirty="0" smtClean="0"/>
              <a:t>, já transfere uma energia de 4000 J. </a:t>
            </a:r>
            <a:endParaRPr lang="pt-BR" sz="2000" dirty="0" smtClean="0"/>
          </a:p>
        </p:txBody>
      </p:sp>
    </p:spTree>
    <p:extLst>
      <p:ext uri="{BB962C8B-B14F-4D97-AF65-F5344CB8AC3E}">
        <p14:creationId xmlns:p14="http://schemas.microsoft.com/office/powerpoint/2010/main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838200" y="1066800"/>
            <a:ext cx="73152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Energia consumida num dado intervalo </a:t>
            </a:r>
          </a:p>
          <a:p>
            <a:r>
              <a:rPr lang="pt-PT" sz="2700" b="1" dirty="0" smtClean="0">
                <a:solidFill>
                  <a:schemeClr val="accent6"/>
                </a:solidFill>
              </a:rPr>
              <a:t>de tempo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99592" y="2204864"/>
            <a:ext cx="33123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chemeClr val="accent6"/>
                </a:solidFill>
              </a:rPr>
              <a:t>energia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000" b="1" dirty="0" smtClean="0">
                <a:solidFill>
                  <a:schemeClr val="accent6"/>
                </a:solidFill>
              </a:rPr>
              <a:t> consumida </a:t>
            </a:r>
            <a:r>
              <a:rPr lang="pt-PT" sz="2000" dirty="0" smtClean="0"/>
              <a:t>pelos aparelhos </a:t>
            </a:r>
            <a:r>
              <a:rPr lang="pt-PT" sz="2000" dirty="0" err="1" smtClean="0"/>
              <a:t>elétricos</a:t>
            </a:r>
            <a:r>
              <a:rPr lang="pt-PT" sz="2000" dirty="0" smtClean="0"/>
              <a:t>, num dado intervalo de tempo, é medida, pelos </a:t>
            </a:r>
            <a:r>
              <a:rPr lang="pt-PT" sz="2000" b="1" dirty="0" smtClean="0">
                <a:solidFill>
                  <a:schemeClr val="accent6"/>
                </a:solidFill>
              </a:rPr>
              <a:t>contadores de </a:t>
            </a:r>
            <a:r>
              <a:rPr lang="pt-PT" sz="2000" b="1" dirty="0" err="1" smtClean="0">
                <a:solidFill>
                  <a:schemeClr val="accent6"/>
                </a:solidFill>
              </a:rPr>
              <a:t>eletricidade</a:t>
            </a:r>
            <a:r>
              <a:rPr lang="pt-PT" sz="2000" b="1" dirty="0" smtClean="0"/>
              <a:t>,</a:t>
            </a:r>
            <a:r>
              <a:rPr lang="pt-PT" sz="2000" dirty="0" smtClean="0"/>
              <a:t> em </a:t>
            </a:r>
            <a:r>
              <a:rPr lang="pt-PT" sz="2000" b="1" dirty="0" err="1" smtClean="0">
                <a:solidFill>
                  <a:schemeClr val="accent6"/>
                </a:solidFill>
              </a:rPr>
              <a:t>quilowatts-hora</a:t>
            </a:r>
            <a:r>
              <a:rPr lang="pt-PT" sz="2000" dirty="0" smtClean="0"/>
              <a:t>.</a:t>
            </a: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20145768_CONT_F18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2060848"/>
            <a:ext cx="3048000" cy="281147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27584" y="5013176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Um </a:t>
            </a:r>
            <a:r>
              <a:rPr lang="pt-PT" sz="2000" b="1" dirty="0" err="1" smtClean="0">
                <a:solidFill>
                  <a:schemeClr val="accent6"/>
                </a:solidFill>
              </a:rPr>
              <a:t>quilowatt-hora</a:t>
            </a:r>
            <a:r>
              <a:rPr lang="pt-PT" sz="2000" b="1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corresponde à energia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 consumida por um aparelho de potência 1 kW, durante uma hora de funcionamento.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827584" y="1268760"/>
            <a:ext cx="73152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Energia consumida num dado intervalo </a:t>
            </a:r>
          </a:p>
          <a:p>
            <a:r>
              <a:rPr lang="pt-PT" sz="2700" b="1" dirty="0" smtClean="0">
                <a:solidFill>
                  <a:schemeClr val="accent6"/>
                </a:solidFill>
              </a:rPr>
              <a:t>de tempo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99592" y="2204864"/>
            <a:ext cx="72728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>
                <a:solidFill>
                  <a:schemeClr val="accent6"/>
                </a:solidFill>
              </a:rPr>
              <a:t>Relação entre o quilowatt-hora e o Joule</a:t>
            </a:r>
          </a:p>
          <a:p>
            <a:endParaRPr lang="pt-BR" sz="2000" b="1" dirty="0" smtClean="0">
              <a:solidFill>
                <a:srgbClr val="3366FF"/>
              </a:solidFill>
            </a:endParaRPr>
          </a:p>
          <a:p>
            <a:r>
              <a:rPr lang="pt-PT" sz="2000" dirty="0" smtClean="0"/>
              <a:t>Como 1 kW = 1000 W e 1 h = 3600 s, o valor de 1 kW h em joules será:</a:t>
            </a:r>
          </a:p>
          <a:p>
            <a:r>
              <a:rPr lang="pt-PT" sz="2000" dirty="0" smtClean="0"/>
              <a:t>            </a:t>
            </a:r>
            <a:r>
              <a:rPr lang="pt-PT" sz="2000" b="1" dirty="0" smtClean="0">
                <a:sym typeface="Wingdings" pitchFamily="2" charset="2"/>
              </a:rPr>
              <a:t> </a:t>
            </a:r>
            <a:r>
              <a:rPr lang="pt-PT" sz="2000" dirty="0" smtClean="0"/>
              <a:t>1 kW h = 1 kW x 1 h  </a:t>
            </a:r>
            <a:r>
              <a:rPr lang="pt-PT" sz="2000" b="1" dirty="0" smtClean="0">
                <a:sym typeface="Wingdings" pitchFamily="2" charset="2"/>
              </a:rPr>
              <a:t></a:t>
            </a:r>
            <a:endParaRPr lang="pt-BR" sz="2000" dirty="0" smtClean="0"/>
          </a:p>
          <a:p>
            <a:r>
              <a:rPr lang="pt-PT" sz="2000" dirty="0" smtClean="0"/>
              <a:t>            </a:t>
            </a:r>
            <a:r>
              <a:rPr lang="pt-PT" sz="2000" b="1" dirty="0" smtClean="0">
                <a:sym typeface="Wingdings" pitchFamily="2" charset="2"/>
              </a:rPr>
              <a:t> </a:t>
            </a:r>
            <a:r>
              <a:rPr lang="pt-PT" sz="2000" dirty="0" smtClean="0"/>
              <a:t>1 kW </a:t>
            </a:r>
            <a:r>
              <a:rPr lang="pt-PT" sz="2000" dirty="0" err="1" smtClean="0"/>
              <a:t>h</a:t>
            </a:r>
            <a:r>
              <a:rPr lang="pt-PT" sz="2000" dirty="0" smtClean="0"/>
              <a:t> = 1000 W </a:t>
            </a:r>
            <a:r>
              <a:rPr lang="pt-PT" sz="2000" dirty="0" err="1" smtClean="0"/>
              <a:t>x</a:t>
            </a:r>
            <a:r>
              <a:rPr lang="pt-PT" sz="2000" dirty="0" smtClean="0"/>
              <a:t> 3600 </a:t>
            </a:r>
            <a:r>
              <a:rPr lang="pt-PT" sz="2000" dirty="0" err="1" smtClean="0"/>
              <a:t>s</a:t>
            </a:r>
            <a:r>
              <a:rPr lang="pt-PT" sz="2000" dirty="0" smtClean="0"/>
              <a:t> </a:t>
            </a:r>
            <a:r>
              <a:rPr lang="pt-PT" sz="2000" b="1" dirty="0" smtClean="0">
                <a:sym typeface="Wingdings" pitchFamily="2" charset="2"/>
              </a:rPr>
              <a:t></a:t>
            </a:r>
            <a:endParaRPr lang="pt-BR" sz="2000" dirty="0" smtClean="0"/>
          </a:p>
          <a:p>
            <a:r>
              <a:rPr lang="pt-PT" sz="2000" dirty="0" smtClean="0"/>
              <a:t>            </a:t>
            </a:r>
            <a:r>
              <a:rPr lang="pt-PT" sz="2000" b="1" dirty="0" smtClean="0">
                <a:sym typeface="Wingdings" pitchFamily="2" charset="2"/>
              </a:rPr>
              <a:t>  </a:t>
            </a:r>
            <a:r>
              <a:rPr lang="pt-PT" sz="2000" dirty="0" smtClean="0"/>
              <a:t>1 kW h = 3 600 000 J </a:t>
            </a:r>
            <a:r>
              <a:rPr lang="pt-PT" sz="2000" b="1" dirty="0" smtClean="0">
                <a:sym typeface="Wingdings" pitchFamily="2" charset="2"/>
              </a:rPr>
              <a:t></a:t>
            </a:r>
            <a:endParaRPr lang="pt-PT" sz="2000" dirty="0" smtClean="0"/>
          </a:p>
          <a:p>
            <a:r>
              <a:rPr lang="pt-PT" sz="2000" dirty="0" smtClean="0"/>
              <a:t>            </a:t>
            </a:r>
            <a:r>
              <a:rPr lang="pt-PT" sz="2000" b="1" dirty="0" smtClean="0">
                <a:sym typeface="Wingdings" pitchFamily="2" charset="2"/>
              </a:rPr>
              <a:t> </a:t>
            </a:r>
            <a:r>
              <a:rPr lang="pt-PT" sz="2000" b="1" dirty="0" smtClean="0"/>
              <a:t>1 KW h = 3,6 X 10</a:t>
            </a:r>
            <a:r>
              <a:rPr lang="pt-PT" sz="2000" b="1" baseline="30000" dirty="0" smtClean="0"/>
              <a:t>6</a:t>
            </a:r>
            <a:r>
              <a:rPr lang="pt-PT" sz="2000" b="1" dirty="0" smtClean="0"/>
              <a:t> J</a:t>
            </a:r>
            <a:endParaRPr lang="pt-BR" sz="2000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27584" y="4869160"/>
            <a:ext cx="7488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>
                <a:solidFill>
                  <a:schemeClr val="accent6"/>
                </a:solidFill>
              </a:rPr>
              <a:t>O </a:t>
            </a:r>
            <a:r>
              <a:rPr lang="pt-PT" sz="2000" b="1" dirty="0" err="1" smtClean="0">
                <a:solidFill>
                  <a:schemeClr val="accent6"/>
                </a:solidFill>
              </a:rPr>
              <a:t>quilowatt-hora</a:t>
            </a:r>
            <a:r>
              <a:rPr lang="pt-PT" sz="2000" b="1" dirty="0" smtClean="0">
                <a:solidFill>
                  <a:schemeClr val="accent6"/>
                </a:solidFill>
              </a:rPr>
              <a:t>, kW </a:t>
            </a:r>
            <a:r>
              <a:rPr lang="pt-PT" sz="2000" b="1" dirty="0" err="1" smtClean="0">
                <a:solidFill>
                  <a:schemeClr val="accent6"/>
                </a:solidFill>
              </a:rPr>
              <a:t>h</a:t>
            </a:r>
            <a:r>
              <a:rPr lang="pt-PT" sz="2000" b="1" dirty="0" smtClean="0">
                <a:solidFill>
                  <a:schemeClr val="accent6"/>
                </a:solidFill>
              </a:rPr>
              <a:t>, é a unidade mais utilizada para medir a energia consumida num dado intervalo de tempo. </a:t>
            </a:r>
            <a:endParaRPr lang="pt-BR" sz="2000" b="1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827584" y="1484784"/>
            <a:ext cx="73152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Energia consumida num dado intervalo </a:t>
            </a:r>
          </a:p>
          <a:p>
            <a:r>
              <a:rPr lang="pt-PT" sz="2700" b="1" dirty="0" smtClean="0">
                <a:solidFill>
                  <a:schemeClr val="accent6"/>
                </a:solidFill>
              </a:rPr>
              <a:t>de tempo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27584" y="3048000"/>
            <a:ext cx="74168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Para calcularmos a </a:t>
            </a:r>
            <a:r>
              <a:rPr lang="pt-PT" sz="2000" b="1" dirty="0" smtClean="0">
                <a:solidFill>
                  <a:schemeClr val="accent6"/>
                </a:solidFill>
              </a:rPr>
              <a:t>energia</a:t>
            </a:r>
            <a:r>
              <a:rPr lang="pt-PT" sz="2000" dirty="0" smtClean="0"/>
              <a:t> que um </a:t>
            </a:r>
            <a:r>
              <a:rPr lang="pt-PT" sz="2000" b="1" dirty="0" smtClean="0">
                <a:solidFill>
                  <a:schemeClr val="accent6"/>
                </a:solidFill>
              </a:rPr>
              <a:t>aparelho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elétrico</a:t>
            </a:r>
            <a:r>
              <a:rPr lang="pt-PT" sz="2000" b="1" dirty="0" smtClean="0">
                <a:solidFill>
                  <a:schemeClr val="accent6"/>
                </a:solidFill>
              </a:rPr>
              <a:t> consome</a:t>
            </a:r>
            <a:r>
              <a:rPr lang="pt-PT" sz="2000" dirty="0" smtClean="0"/>
              <a:t>, precisamos de saber a </a:t>
            </a:r>
            <a:r>
              <a:rPr lang="pt-PT" sz="2000" b="1" dirty="0" smtClean="0">
                <a:solidFill>
                  <a:schemeClr val="accent6"/>
                </a:solidFill>
              </a:rPr>
              <a:t>potência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000" b="1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do aparelho e o seu </a:t>
            </a:r>
            <a:r>
              <a:rPr lang="pt-PT" sz="2000" b="1" dirty="0" smtClean="0">
                <a:solidFill>
                  <a:schemeClr val="accent6"/>
                </a:solidFill>
              </a:rPr>
              <a:t>tempo de funcionamento</a:t>
            </a:r>
            <a:r>
              <a:rPr lang="pt-PT" sz="2000" dirty="0" smtClean="0"/>
              <a:t>.</a:t>
            </a:r>
            <a:endParaRPr lang="pt-BR" sz="2000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485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838200" y="1066800"/>
            <a:ext cx="73152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Os valores nominais de um </a:t>
            </a:r>
            <a:r>
              <a:rPr lang="pt-PT" sz="2700" b="1" dirty="0" err="1" smtClean="0">
                <a:solidFill>
                  <a:schemeClr val="accent6"/>
                </a:solidFill>
              </a:rPr>
              <a:t>recetor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3568" y="1828800"/>
            <a:ext cx="7632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 smtClean="0">
                <a:solidFill>
                  <a:schemeClr val="accent6"/>
                </a:solidFill>
              </a:rPr>
              <a:t>Os valores nominais de um </a:t>
            </a:r>
            <a:r>
              <a:rPr lang="pt-PT" sz="2000" b="1" dirty="0" err="1" smtClean="0">
                <a:solidFill>
                  <a:schemeClr val="accent6"/>
                </a:solidFill>
              </a:rPr>
              <a:t>recetor</a:t>
            </a:r>
            <a:r>
              <a:rPr lang="pt-PT" sz="2000" b="1" dirty="0" smtClean="0">
                <a:solidFill>
                  <a:schemeClr val="accent6"/>
                </a:solidFill>
              </a:rPr>
              <a:t> são a tensão e a potência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000" b="1" dirty="0" smtClean="0">
                <a:solidFill>
                  <a:schemeClr val="accent6"/>
                </a:solidFill>
              </a:rPr>
              <a:t> que correspondem às condições normais de funcionamento do aparelho. </a:t>
            </a:r>
            <a:endParaRPr lang="pt-BR" sz="2000" b="1" dirty="0" smtClean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2636912"/>
            <a:ext cx="453650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PT" sz="2000" dirty="0" smtClean="0"/>
          </a:p>
          <a:p>
            <a:pPr algn="r"/>
            <a:r>
              <a:rPr lang="pt-PT" sz="2000" b="1" dirty="0" smtClean="0"/>
              <a:t>Por exemplo</a:t>
            </a:r>
            <a:r>
              <a:rPr lang="pt-PT" sz="2000" dirty="0" smtClean="0"/>
              <a:t>, os valores 230 V e 1200 W, gravados numa torradeira elétrica, indicam que a torradeira, quando ligada a uma tomada de 230 V, consome uma energia de 1200 J por cada segundo de funcionamento normal. </a:t>
            </a:r>
          </a:p>
          <a:p>
            <a:pPr algn="r"/>
            <a:r>
              <a:rPr lang="pt-PT" sz="2000" dirty="0" smtClean="0"/>
              <a:t>Esta indicação é conhecida como </a:t>
            </a:r>
            <a:r>
              <a:rPr lang="pt-PT" sz="2000" b="1" dirty="0" smtClean="0">
                <a:solidFill>
                  <a:schemeClr val="accent6"/>
                </a:solidFill>
              </a:rPr>
              <a:t>valor nominal.</a:t>
            </a:r>
          </a:p>
          <a:p>
            <a:pPr algn="r"/>
            <a:r>
              <a:rPr lang="pt-PT" sz="2000" b="1" dirty="0" smtClean="0">
                <a:solidFill>
                  <a:schemeClr val="accent6"/>
                </a:solidFill>
              </a:rPr>
              <a:t>Todos os aparelhos elétricos</a:t>
            </a:r>
            <a:r>
              <a:rPr lang="pt-PT" sz="2000" dirty="0" smtClean="0"/>
              <a:t> têm uma indicação semelhante.</a:t>
            </a:r>
            <a:endParaRPr lang="pt-BR" sz="2000" dirty="0"/>
          </a:p>
        </p:txBody>
      </p:sp>
      <p:pic>
        <p:nvPicPr>
          <p:cNvPr id="7" name="Picture 6" descr="20145768_CONT_F18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8" y="2590800"/>
            <a:ext cx="3024336" cy="3430488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5580112" y="5301208"/>
            <a:ext cx="1224136" cy="584775"/>
          </a:xfrm>
          <a:prstGeom prst="rect">
            <a:avLst/>
          </a:prstGeom>
          <a:noFill/>
          <a:ln>
            <a:solidFill>
              <a:srgbClr val="3399FF"/>
            </a:solidFill>
          </a:ln>
        </p:spPr>
        <p:txBody>
          <a:bodyPr wrap="square" rtlCol="0">
            <a:spAutoFit/>
          </a:bodyPr>
          <a:lstStyle/>
          <a:p>
            <a:r>
              <a:rPr lang="pt-PT" sz="1600" b="1" i="1" dirty="0" smtClean="0">
                <a:solidFill>
                  <a:srgbClr val="3366FF"/>
                </a:solidFill>
              </a:rPr>
              <a:t>U</a:t>
            </a:r>
            <a:r>
              <a:rPr lang="pt-PT" sz="1600" b="1" dirty="0" smtClean="0">
                <a:solidFill>
                  <a:srgbClr val="3366FF"/>
                </a:solidFill>
              </a:rPr>
              <a:t> = 230 V</a:t>
            </a:r>
          </a:p>
          <a:p>
            <a:r>
              <a:rPr lang="pt-PT" sz="1600" b="1" i="1" dirty="0" smtClean="0">
                <a:solidFill>
                  <a:srgbClr val="3366FF"/>
                </a:solidFill>
              </a:rPr>
              <a:t>P</a:t>
            </a:r>
            <a:r>
              <a:rPr lang="pt-PT" sz="1600" b="1" dirty="0" smtClean="0">
                <a:solidFill>
                  <a:srgbClr val="3366FF"/>
                </a:solidFill>
              </a:rPr>
              <a:t> = 1200 W</a:t>
            </a:r>
          </a:p>
        </p:txBody>
      </p:sp>
    </p:spTree>
    <p:extLst>
      <p:ext uri="{BB962C8B-B14F-4D97-AF65-F5344CB8AC3E}">
        <p14:creationId xmlns:p14="http://schemas.microsoft.com/office/powerpoint/2010/main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485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838200" y="1066800"/>
            <a:ext cx="73152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Os valores nominais de um </a:t>
            </a:r>
            <a:r>
              <a:rPr lang="pt-PT" sz="2700" b="1" dirty="0" err="1" smtClean="0">
                <a:solidFill>
                  <a:schemeClr val="accent6"/>
                </a:solidFill>
              </a:rPr>
              <a:t>recetor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71600" y="2057400"/>
            <a:ext cx="698477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 smtClean="0">
                <a:solidFill>
                  <a:schemeClr val="accent6"/>
                </a:solidFill>
              </a:rPr>
              <a:t>Quando se liga um aparelho elétrico a uma tomada:</a:t>
            </a:r>
          </a:p>
          <a:p>
            <a:pPr algn="just"/>
            <a:endParaRPr lang="pt-BR" sz="2000" dirty="0" smtClean="0"/>
          </a:p>
          <a:p>
            <a:pPr marL="273050" indent="-273050" algn="just"/>
            <a:r>
              <a:rPr lang="pt-PT" sz="2000" dirty="0" smtClean="0">
                <a:solidFill>
                  <a:schemeClr val="accent6"/>
                </a:solidFill>
              </a:rPr>
              <a:t>•</a:t>
            </a:r>
            <a:r>
              <a:rPr lang="pt-PT" sz="2000" dirty="0" smtClean="0"/>
              <a:t> </a:t>
            </a:r>
            <a:r>
              <a:rPr lang="pt-PT" sz="2000" b="1" dirty="0" smtClean="0">
                <a:solidFill>
                  <a:schemeClr val="accent6"/>
                </a:solidFill>
              </a:rPr>
              <a:t>Se a tensão da tomada for menor que a tensão nominal do aparelho</a:t>
            </a:r>
            <a:r>
              <a:rPr lang="pt-PT" sz="2000" b="1" dirty="0" smtClean="0"/>
              <a:t>,</a:t>
            </a:r>
            <a:r>
              <a:rPr lang="pt-PT" sz="2000" dirty="0" smtClean="0"/>
              <a:t> este funciona abaixo do normal ou não funciona.</a:t>
            </a:r>
          </a:p>
          <a:p>
            <a:pPr algn="just"/>
            <a:endParaRPr lang="pt-BR" sz="2000" dirty="0" smtClean="0"/>
          </a:p>
          <a:p>
            <a:pPr marL="177800" indent="-177800" algn="just"/>
            <a:r>
              <a:rPr lang="pt-PT" sz="2000" dirty="0" smtClean="0">
                <a:solidFill>
                  <a:schemeClr val="accent6"/>
                </a:solidFill>
              </a:rPr>
              <a:t>• </a:t>
            </a:r>
            <a:r>
              <a:rPr lang="pt-PT" sz="2000" b="1" dirty="0" smtClean="0">
                <a:solidFill>
                  <a:schemeClr val="accent6"/>
                </a:solidFill>
              </a:rPr>
              <a:t>Se a tensão da tomada for igual à tensão nominal do aparelho</a:t>
            </a:r>
            <a:r>
              <a:rPr lang="pt-PT" sz="2000" dirty="0" smtClean="0"/>
              <a:t>, o aparelho funcionará em condições normais.</a:t>
            </a:r>
          </a:p>
          <a:p>
            <a:pPr algn="just"/>
            <a:endParaRPr lang="pt-BR" sz="2000" b="1" dirty="0" smtClean="0">
              <a:solidFill>
                <a:srgbClr val="3366FF"/>
              </a:solidFill>
            </a:endParaRPr>
          </a:p>
          <a:p>
            <a:pPr marL="273050" indent="-273050" algn="just"/>
            <a:r>
              <a:rPr lang="pt-PT" sz="2000" dirty="0" smtClean="0">
                <a:solidFill>
                  <a:schemeClr val="accent6"/>
                </a:solidFill>
              </a:rPr>
              <a:t>•</a:t>
            </a:r>
            <a:r>
              <a:rPr lang="pt-PT" sz="2000" dirty="0" smtClean="0"/>
              <a:t> </a:t>
            </a:r>
            <a:r>
              <a:rPr lang="pt-PT" sz="2000" b="1" dirty="0" smtClean="0">
                <a:solidFill>
                  <a:schemeClr val="accent6"/>
                </a:solidFill>
              </a:rPr>
              <a:t>Se a tensão da tomada for superior à tensão nominal do aparelho</a:t>
            </a:r>
            <a:r>
              <a:rPr lang="pt-PT" sz="2000" b="1" dirty="0" smtClean="0"/>
              <a:t>,</a:t>
            </a:r>
            <a:r>
              <a:rPr lang="pt-PT" sz="2000" dirty="0" smtClean="0"/>
              <a:t> este sofrerá um sobreaquecimento, podendo, dependendo do tempo que estiver ligado, queimar o aparelho.</a:t>
            </a:r>
            <a:endParaRPr lang="pt-BR" sz="2000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268760"/>
            <a:ext cx="8208912" cy="5112568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Síntese de conteúdos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800" y="1295400"/>
            <a:ext cx="7920880" cy="535531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177800" indent="-177800"/>
            <a:r>
              <a:rPr lang="pt-PT" dirty="0" smtClean="0">
                <a:solidFill>
                  <a:schemeClr val="accent6"/>
                </a:solidFill>
              </a:rPr>
              <a:t>•</a:t>
            </a:r>
            <a:r>
              <a:rPr lang="pt-PT" dirty="0" smtClean="0"/>
              <a:t> A </a:t>
            </a:r>
            <a:r>
              <a:rPr lang="pt-PT" b="1" dirty="0" smtClean="0">
                <a:solidFill>
                  <a:schemeClr val="accent6"/>
                </a:solidFill>
              </a:rPr>
              <a:t>potência elétrica </a:t>
            </a:r>
            <a:r>
              <a:rPr lang="pt-PT" dirty="0" smtClean="0"/>
              <a:t>de um recetor é a energia transferida pelo recetor, por unidade de tempo. </a:t>
            </a:r>
          </a:p>
          <a:p>
            <a:r>
              <a:rPr lang="pt-PT" dirty="0" smtClean="0"/>
              <a:t>		  	 </a:t>
            </a:r>
          </a:p>
          <a:p>
            <a:pPr marL="177800" indent="-177800"/>
            <a:r>
              <a:rPr lang="pt-PT" dirty="0" smtClean="0">
                <a:solidFill>
                  <a:schemeClr val="accent6"/>
                </a:solidFill>
              </a:rPr>
              <a:t>•</a:t>
            </a:r>
            <a:r>
              <a:rPr lang="pt-PT" dirty="0" smtClean="0"/>
              <a:t> A </a:t>
            </a:r>
            <a:r>
              <a:rPr lang="pt-PT" b="1" dirty="0" smtClean="0">
                <a:solidFill>
                  <a:schemeClr val="accent6"/>
                </a:solidFill>
              </a:rPr>
              <a:t>energia consumida por um recetor elétrico </a:t>
            </a:r>
            <a:r>
              <a:rPr lang="pt-PT" dirty="0" smtClean="0"/>
              <a:t>é tanto maior quanto maior for a potência do recetor e/ou quanto maior for o seu tempo de funcionamento. </a:t>
            </a:r>
          </a:p>
          <a:p>
            <a:endParaRPr lang="pt-PT" dirty="0" smtClean="0"/>
          </a:p>
          <a:p>
            <a:pPr marL="177800" indent="-177800"/>
            <a:r>
              <a:rPr lang="pt-PT" dirty="0" smtClean="0">
                <a:solidFill>
                  <a:schemeClr val="accent6"/>
                </a:solidFill>
              </a:rPr>
              <a:t>• </a:t>
            </a:r>
            <a:r>
              <a:rPr lang="pt-PT" dirty="0" smtClean="0"/>
              <a:t>O </a:t>
            </a:r>
            <a:r>
              <a:rPr lang="pt-PT" b="1" dirty="0" smtClean="0">
                <a:solidFill>
                  <a:schemeClr val="accent6"/>
                </a:solidFill>
              </a:rPr>
              <a:t>quilowatt-hora</a:t>
            </a:r>
            <a:r>
              <a:rPr lang="pt-PT" dirty="0" smtClean="0">
                <a:solidFill>
                  <a:schemeClr val="tx2"/>
                </a:solidFill>
              </a:rPr>
              <a:t>, </a:t>
            </a:r>
            <a:r>
              <a:rPr lang="pt-PT" b="1" dirty="0" smtClean="0">
                <a:solidFill>
                  <a:schemeClr val="accent6"/>
                </a:solidFill>
              </a:rPr>
              <a:t>kW h</a:t>
            </a:r>
            <a:r>
              <a:rPr lang="pt-PT" dirty="0" smtClean="0">
                <a:solidFill>
                  <a:schemeClr val="accent6"/>
                </a:solidFill>
              </a:rPr>
              <a:t> </a:t>
            </a:r>
            <a:r>
              <a:rPr lang="pt-PT" dirty="0" smtClean="0"/>
              <a:t>,  é a unidade mais utilizada para medir a energia consumida num dado intervalo de tempo. </a:t>
            </a:r>
          </a:p>
          <a:p>
            <a:pPr algn="ctr"/>
            <a:r>
              <a:rPr lang="pt-PT" b="1" dirty="0" smtClean="0">
                <a:solidFill>
                  <a:schemeClr val="accent6"/>
                </a:solidFill>
              </a:rPr>
              <a:t>1 kW h = 1 kW × 1 h  </a:t>
            </a:r>
            <a:r>
              <a:rPr lang="pt-PT" dirty="0" smtClean="0">
                <a:solidFill>
                  <a:schemeClr val="accent6"/>
                </a:solidFill>
              </a:rPr>
              <a:t> </a:t>
            </a:r>
            <a:r>
              <a:rPr lang="pt-PT" dirty="0" smtClean="0">
                <a:sym typeface="Wingdings" pitchFamily="2" charset="2"/>
              </a:rPr>
              <a:t></a:t>
            </a:r>
            <a:r>
              <a:rPr lang="pt-PT" dirty="0" smtClean="0">
                <a:solidFill>
                  <a:srgbClr val="3366FF"/>
                </a:solidFill>
              </a:rPr>
              <a:t>    </a:t>
            </a:r>
            <a:r>
              <a:rPr lang="pt-PT" b="1" dirty="0" smtClean="0">
                <a:solidFill>
                  <a:schemeClr val="accent6"/>
                </a:solidFill>
              </a:rPr>
              <a:t>1 kW h = 3,6 × 106 J</a:t>
            </a:r>
          </a:p>
          <a:p>
            <a:pPr marL="177800" indent="-177800"/>
            <a:r>
              <a:rPr lang="pt-PT" dirty="0" smtClean="0">
                <a:solidFill>
                  <a:schemeClr val="accent6"/>
                </a:solidFill>
              </a:rPr>
              <a:t>•</a:t>
            </a:r>
            <a:r>
              <a:rPr lang="pt-PT" dirty="0" smtClean="0"/>
              <a:t> </a:t>
            </a:r>
            <a:r>
              <a:rPr lang="pt-PT" b="1" dirty="0" smtClean="0">
                <a:solidFill>
                  <a:schemeClr val="accent6"/>
                </a:solidFill>
              </a:rPr>
              <a:t>Para calcularmos a energia que um aparelho elétrico consome</a:t>
            </a:r>
            <a:r>
              <a:rPr lang="pt-PT" dirty="0" smtClean="0"/>
              <a:t>, precisamos de saber a </a:t>
            </a:r>
            <a:r>
              <a:rPr lang="pt-PT" b="1" dirty="0" smtClean="0">
                <a:solidFill>
                  <a:schemeClr val="accent6"/>
                </a:solidFill>
              </a:rPr>
              <a:t>potência elétrica </a:t>
            </a:r>
            <a:r>
              <a:rPr lang="pt-PT" dirty="0" smtClean="0"/>
              <a:t>do aparelho e o seu </a:t>
            </a:r>
            <a:r>
              <a:rPr lang="pt-PT" b="1" dirty="0" smtClean="0">
                <a:solidFill>
                  <a:schemeClr val="accent6"/>
                </a:solidFill>
              </a:rPr>
              <a:t>tempo de funcionamento</a:t>
            </a:r>
            <a:r>
              <a:rPr lang="pt-PT" dirty="0" smtClean="0"/>
              <a:t>. </a:t>
            </a:r>
          </a:p>
          <a:p>
            <a:endParaRPr lang="pt-PT" dirty="0" smtClean="0"/>
          </a:p>
          <a:p>
            <a:pPr marL="177800" indent="-177800"/>
            <a:r>
              <a:rPr lang="pt-PT" dirty="0" smtClean="0">
                <a:solidFill>
                  <a:schemeClr val="accent6"/>
                </a:solidFill>
              </a:rPr>
              <a:t>•</a:t>
            </a:r>
            <a:r>
              <a:rPr lang="pt-PT" dirty="0" smtClean="0"/>
              <a:t> Os </a:t>
            </a:r>
            <a:r>
              <a:rPr lang="pt-PT" b="1" dirty="0" smtClean="0">
                <a:solidFill>
                  <a:schemeClr val="accent6"/>
                </a:solidFill>
              </a:rPr>
              <a:t>valores nominais </a:t>
            </a:r>
            <a:r>
              <a:rPr lang="pt-PT" dirty="0" smtClean="0"/>
              <a:t>de um recetor são a </a:t>
            </a:r>
            <a:r>
              <a:rPr lang="pt-PT" b="1" dirty="0" smtClean="0">
                <a:solidFill>
                  <a:schemeClr val="accent6"/>
                </a:solidFill>
              </a:rPr>
              <a:t>tensão</a:t>
            </a:r>
            <a:r>
              <a:rPr lang="pt-PT" dirty="0" smtClean="0"/>
              <a:t> e a </a:t>
            </a:r>
            <a:r>
              <a:rPr lang="pt-PT" b="1" dirty="0" smtClean="0">
                <a:solidFill>
                  <a:schemeClr val="accent6"/>
                </a:solidFill>
              </a:rPr>
              <a:t>potência </a:t>
            </a:r>
            <a:r>
              <a:rPr lang="pt-PT" b="1" dirty="0" err="1" smtClean="0">
                <a:solidFill>
                  <a:schemeClr val="accent6"/>
                </a:solidFill>
              </a:rPr>
              <a:t>elétrica</a:t>
            </a:r>
            <a:r>
              <a:rPr lang="pt-PT" b="1" dirty="0" smtClean="0">
                <a:solidFill>
                  <a:schemeClr val="accent6"/>
                </a:solidFill>
              </a:rPr>
              <a:t> </a:t>
            </a:r>
            <a:r>
              <a:rPr lang="pt-PT" dirty="0" smtClean="0"/>
              <a:t>que correspondem às condições normais de funcionamento do aparelho. </a:t>
            </a:r>
          </a:p>
          <a:p>
            <a:endParaRPr lang="pt-PT" dirty="0" smtClean="0"/>
          </a:p>
          <a:p>
            <a:pPr marL="177800" indent="-177800"/>
            <a:r>
              <a:rPr lang="pt-PT" dirty="0" smtClean="0">
                <a:solidFill>
                  <a:schemeClr val="accent6"/>
                </a:solidFill>
              </a:rPr>
              <a:t>•</a:t>
            </a:r>
            <a:r>
              <a:rPr lang="pt-PT" dirty="0" smtClean="0"/>
              <a:t> </a:t>
            </a:r>
            <a:r>
              <a:rPr lang="pt-PT" b="1" dirty="0" smtClean="0">
                <a:solidFill>
                  <a:schemeClr val="accent6"/>
                </a:solidFill>
              </a:rPr>
              <a:t>Quando se liga um aparelho elétrico a uma tomada</a:t>
            </a:r>
            <a:r>
              <a:rPr lang="pt-PT" dirty="0" smtClean="0"/>
              <a:t>, o aparelho só </a:t>
            </a:r>
            <a:r>
              <a:rPr lang="pt-PT" b="1" dirty="0" smtClean="0">
                <a:solidFill>
                  <a:schemeClr val="accent6"/>
                </a:solidFill>
              </a:rPr>
              <a:t>funcionará em condições adequadas</a:t>
            </a:r>
            <a:r>
              <a:rPr lang="pt-PT" dirty="0" smtClean="0">
                <a:solidFill>
                  <a:schemeClr val="accent6"/>
                </a:solidFill>
              </a:rPr>
              <a:t> </a:t>
            </a:r>
            <a:r>
              <a:rPr lang="pt-PT" dirty="0" smtClean="0"/>
              <a:t>se a </a:t>
            </a:r>
            <a:r>
              <a:rPr lang="pt-PT" b="1" dirty="0" smtClean="0">
                <a:solidFill>
                  <a:schemeClr val="accent6"/>
                </a:solidFill>
              </a:rPr>
              <a:t>tensão da tomada </a:t>
            </a:r>
            <a:r>
              <a:rPr lang="pt-PT" dirty="0" smtClean="0"/>
              <a:t>for </a:t>
            </a:r>
            <a:r>
              <a:rPr lang="pt-PT" b="1" dirty="0" smtClean="0">
                <a:solidFill>
                  <a:schemeClr val="accent6"/>
                </a:solidFill>
              </a:rPr>
              <a:t>igual</a:t>
            </a:r>
            <a:r>
              <a:rPr lang="pt-PT" dirty="0" smtClean="0">
                <a:solidFill>
                  <a:schemeClr val="accent6"/>
                </a:solidFill>
              </a:rPr>
              <a:t> </a:t>
            </a:r>
            <a:r>
              <a:rPr lang="pt-PT" dirty="0" smtClean="0"/>
              <a:t>à </a:t>
            </a:r>
            <a:r>
              <a:rPr lang="pt-PT" b="1" dirty="0" smtClean="0">
                <a:solidFill>
                  <a:schemeClr val="accent6"/>
                </a:solidFill>
              </a:rPr>
              <a:t>tensão nominal </a:t>
            </a:r>
            <a:r>
              <a:rPr lang="pt-PT" dirty="0" smtClean="0"/>
              <a:t>do aparelho.  </a:t>
            </a:r>
          </a:p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381328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square"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1556792"/>
            <a:ext cx="8286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</TotalTime>
  <Words>734</Words>
  <Application>Microsoft Office PowerPoint</Application>
  <PresentationFormat>On-screen Show (4:3)</PresentationFormat>
  <Paragraphs>92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Cambria Math</vt:lpstr>
      <vt:lpstr>Wingdings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Rui Filipe Ferreira</cp:lastModifiedBy>
  <cp:revision>93</cp:revision>
  <dcterms:created xsi:type="dcterms:W3CDTF">2015-05-29T22:13:54Z</dcterms:created>
  <dcterms:modified xsi:type="dcterms:W3CDTF">2015-08-14T15:57:05Z</dcterms:modified>
</cp:coreProperties>
</file>