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8" r:id="rId2"/>
    <p:sldId id="267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0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99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8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82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78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78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797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53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91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95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44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5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827584" y="3429000"/>
            <a:ext cx="756084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1.2.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Gráficos posição-tempo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posição-tempo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1916832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Para </a:t>
            </a:r>
            <a:r>
              <a:rPr lang="pt-PT" b="1" dirty="0">
                <a:solidFill>
                  <a:srgbClr val="3366FF"/>
                </a:solidFill>
              </a:rPr>
              <a:t>descrever o movimento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de um corpo, isto é, a sua mudança de posição, ao longo do tempo, é necessário </a:t>
            </a:r>
            <a:r>
              <a:rPr lang="pt-PT" b="1" dirty="0">
                <a:solidFill>
                  <a:srgbClr val="3366FF"/>
                </a:solidFill>
              </a:rPr>
              <a:t>conhecer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as sucessivas posições que o corpo vai ocupando no decurso desse tempo</a:t>
            </a:r>
            <a:r>
              <a:rPr lang="pt-PT" dirty="0"/>
              <a:t>, relativamente a um </a:t>
            </a:r>
            <a:r>
              <a:rPr lang="pt-PT" b="1" dirty="0">
                <a:solidFill>
                  <a:srgbClr val="3366FF"/>
                </a:solidFill>
              </a:rPr>
              <a:t>referencial</a:t>
            </a:r>
            <a:r>
              <a:rPr lang="pt-PT" dirty="0"/>
              <a:t>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11960" y="40050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9</a:t>
            </a:r>
            <a:endParaRPr lang="en-US" dirty="0"/>
          </a:p>
        </p:txBody>
      </p:sp>
      <p:pic>
        <p:nvPicPr>
          <p:cNvPr id="4" name="Picture 3" descr="20145768_CONT_F198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467571"/>
            <a:ext cx="7881841" cy="219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posição-tempo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7624" y="1988840"/>
            <a:ext cx="66967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Para </a:t>
            </a:r>
            <a:r>
              <a:rPr lang="pt-PT" b="1" dirty="0" smtClean="0">
                <a:solidFill>
                  <a:srgbClr val="3366FF"/>
                </a:solidFill>
              </a:rPr>
              <a:t>descrever o movimento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dirty="0" smtClean="0"/>
              <a:t>de um corpo podemos utilizar:</a:t>
            </a:r>
          </a:p>
          <a:p>
            <a:endParaRPr lang="pt-PT" dirty="0"/>
          </a:p>
          <a:p>
            <a:endParaRPr lang="pt-PT" dirty="0" smtClean="0"/>
          </a:p>
          <a:p>
            <a:endParaRPr lang="pt-PT" b="1" dirty="0">
              <a:solidFill>
                <a:srgbClr val="3366FF"/>
              </a:solidFill>
            </a:endParaRPr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Imagens</a:t>
            </a:r>
            <a:r>
              <a:rPr lang="pt-PT" dirty="0" smtClean="0"/>
              <a:t>;</a:t>
            </a:r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Tabelas</a:t>
            </a:r>
            <a:r>
              <a:rPr lang="pt-PT" dirty="0" smtClean="0"/>
              <a:t>;</a:t>
            </a:r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endParaRPr lang="pt-PT" dirty="0" smtClean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Gráficos</a:t>
            </a:r>
            <a:r>
              <a:rPr lang="pt-PT" dirty="0" smtClean="0"/>
              <a:t>.</a:t>
            </a:r>
          </a:p>
        </p:txBody>
      </p:sp>
      <p:pic>
        <p:nvPicPr>
          <p:cNvPr id="5" name="Picture 4" descr="20145768_CONT_F198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708920"/>
            <a:ext cx="4320480" cy="1202477"/>
          </a:xfrm>
          <a:prstGeom prst="rect">
            <a:avLst/>
          </a:prstGeom>
        </p:spPr>
      </p:pic>
      <p:pic>
        <p:nvPicPr>
          <p:cNvPr id="6" name="Picture 5" descr="20145768_CONT_F19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325022"/>
            <a:ext cx="4464496" cy="135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posição-tempo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20145768_CONT_F20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56" y="2083913"/>
            <a:ext cx="4139952" cy="34769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16016" y="2348880"/>
            <a:ext cx="3744416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Um </a:t>
            </a:r>
            <a:r>
              <a:rPr lang="pt-PT" b="1" dirty="0" smtClean="0">
                <a:solidFill>
                  <a:srgbClr val="3366FF"/>
                </a:solidFill>
              </a:rPr>
              <a:t>gráfico </a:t>
            </a:r>
            <a:r>
              <a:rPr lang="pt-PT" b="1" dirty="0">
                <a:solidFill>
                  <a:srgbClr val="3366FF"/>
                </a:solidFill>
              </a:rPr>
              <a:t>posição-tempo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i="1" dirty="0">
                <a:solidFill>
                  <a:srgbClr val="3366FF"/>
                </a:solidFill>
              </a:rPr>
              <a:t>f</a:t>
            </a:r>
            <a:r>
              <a:rPr lang="pt-PT" b="1" dirty="0">
                <a:solidFill>
                  <a:srgbClr val="3366FF"/>
                </a:solidFill>
              </a:rPr>
              <a:t>(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)</a:t>
            </a:r>
            <a:r>
              <a:rPr lang="pt-PT" dirty="0"/>
              <a:t>, indica-nos em cada instante,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dirty="0"/>
              <a:t>, a posição,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dirty="0"/>
              <a:t>, onde se encontrava o corpo no seu movimento</a:t>
            </a:r>
            <a:r>
              <a:rPr lang="pt-PT" dirty="0" smtClean="0"/>
              <a:t>.</a:t>
            </a:r>
          </a:p>
          <a:p>
            <a:endParaRPr lang="pt-PT" dirty="0" smtClean="0"/>
          </a:p>
          <a:p>
            <a:endParaRPr lang="pt-PT" dirty="0"/>
          </a:p>
          <a:p>
            <a:r>
              <a:rPr lang="pt-PT" dirty="0" smtClean="0"/>
              <a:t>Nestes </a:t>
            </a:r>
            <a:r>
              <a:rPr lang="pt-PT" dirty="0"/>
              <a:t>gráficos, o </a:t>
            </a:r>
            <a:r>
              <a:rPr lang="pt-PT" b="1" dirty="0">
                <a:solidFill>
                  <a:srgbClr val="3366FF"/>
                </a:solidFill>
              </a:rPr>
              <a:t>eixo horizontal </a:t>
            </a:r>
            <a:r>
              <a:rPr lang="pt-PT" dirty="0"/>
              <a:t>corresponde ao </a:t>
            </a:r>
            <a:r>
              <a:rPr lang="pt-PT" b="1" dirty="0">
                <a:solidFill>
                  <a:srgbClr val="3366FF"/>
                </a:solidFill>
              </a:rPr>
              <a:t>tempo</a:t>
            </a:r>
            <a:r>
              <a:rPr lang="pt-PT" dirty="0"/>
              <a:t> e o </a:t>
            </a:r>
            <a:r>
              <a:rPr lang="pt-PT" b="1" dirty="0">
                <a:solidFill>
                  <a:srgbClr val="3366FF"/>
                </a:solidFill>
              </a:rPr>
              <a:t>eixo vertical </a:t>
            </a:r>
            <a:r>
              <a:rPr lang="pt-PT" dirty="0"/>
              <a:t>corresponde à </a:t>
            </a:r>
            <a:r>
              <a:rPr lang="pt-PT" b="1" dirty="0">
                <a:solidFill>
                  <a:srgbClr val="3366FF"/>
                </a:solidFill>
              </a:rPr>
              <a:t>posição</a:t>
            </a:r>
            <a:r>
              <a:rPr lang="pt-PT" dirty="0"/>
              <a:t> ocupada pelo </a:t>
            </a:r>
            <a:r>
              <a:rPr lang="pt-PT" dirty="0" smtClean="0"/>
              <a:t>corpo.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10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posição-tempo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2492896"/>
            <a:ext cx="4248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No </a:t>
            </a:r>
            <a:r>
              <a:rPr lang="pt-PT" dirty="0"/>
              <a:t>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0 s</a:t>
            </a:r>
            <a:r>
              <a:rPr lang="pt-PT" dirty="0"/>
              <a:t>, o </a:t>
            </a:r>
            <a:r>
              <a:rPr lang="pt-PT" dirty="0" smtClean="0"/>
              <a:t>corpo </a:t>
            </a:r>
            <a:r>
              <a:rPr lang="pt-PT" dirty="0"/>
              <a:t>estava na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10 </a:t>
            </a:r>
            <a:r>
              <a:rPr lang="pt-PT" b="1" dirty="0" smtClean="0">
                <a:solidFill>
                  <a:srgbClr val="3366FF"/>
                </a:solidFill>
              </a:rPr>
              <a:t>m</a:t>
            </a:r>
            <a:r>
              <a:rPr lang="pt-PT" dirty="0" smtClean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5 s</a:t>
            </a:r>
            <a:r>
              <a:rPr lang="pt-PT" dirty="0"/>
              <a:t>, o corpo </a:t>
            </a:r>
            <a:r>
              <a:rPr lang="pt-PT" dirty="0" smtClean="0"/>
              <a:t>estava </a:t>
            </a:r>
            <a:r>
              <a:rPr lang="pt-PT" dirty="0"/>
              <a:t>na posição</a:t>
            </a:r>
            <a:r>
              <a:rPr lang="pt-PT" i="1" dirty="0"/>
              <a:t> </a:t>
            </a:r>
            <a:r>
              <a:rPr lang="pt-PT" b="1" i="1" dirty="0">
                <a:solidFill>
                  <a:srgbClr val="3366FF"/>
                </a:solidFill>
              </a:rPr>
              <a:t>x </a:t>
            </a:r>
            <a:r>
              <a:rPr lang="pt-PT" b="1" dirty="0">
                <a:solidFill>
                  <a:srgbClr val="3366FF"/>
                </a:solidFill>
              </a:rPr>
              <a:t>= 20 m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10 s</a:t>
            </a:r>
            <a:r>
              <a:rPr lang="pt-PT" dirty="0"/>
              <a:t>, o corpo </a:t>
            </a:r>
            <a:r>
              <a:rPr lang="pt-PT" dirty="0" smtClean="0"/>
              <a:t>estava </a:t>
            </a:r>
            <a:r>
              <a:rPr lang="pt-PT" dirty="0"/>
              <a:t>na posição </a:t>
            </a:r>
            <a:r>
              <a:rPr lang="pt-PT" b="1" dirty="0">
                <a:solidFill>
                  <a:srgbClr val="3366FF"/>
                </a:solidFill>
              </a:rPr>
              <a:t>x = 30 m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15 s</a:t>
            </a:r>
            <a:r>
              <a:rPr lang="pt-PT" dirty="0"/>
              <a:t>, o corpo </a:t>
            </a:r>
            <a:r>
              <a:rPr lang="pt-PT" dirty="0" smtClean="0"/>
              <a:t>continuava </a:t>
            </a:r>
            <a:r>
              <a:rPr lang="pt-PT" dirty="0"/>
              <a:t>na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30 m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20 s</a:t>
            </a:r>
            <a:r>
              <a:rPr lang="pt-PT" dirty="0"/>
              <a:t>, o corpo </a:t>
            </a:r>
            <a:r>
              <a:rPr lang="pt-PT" dirty="0" smtClean="0"/>
              <a:t>estava </a:t>
            </a:r>
            <a:r>
              <a:rPr lang="pt-PT" dirty="0"/>
              <a:t>na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15 m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25 s</a:t>
            </a:r>
            <a:r>
              <a:rPr lang="pt-PT" dirty="0"/>
              <a:t>, o corpo </a:t>
            </a:r>
            <a:r>
              <a:rPr lang="pt-PT" dirty="0" smtClean="0"/>
              <a:t>continuava </a:t>
            </a:r>
            <a:r>
              <a:rPr lang="pt-PT" dirty="0"/>
              <a:t>na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15 </a:t>
            </a:r>
            <a:r>
              <a:rPr lang="pt-PT" b="1" dirty="0" smtClean="0">
                <a:solidFill>
                  <a:srgbClr val="3366FF"/>
                </a:solidFill>
              </a:rPr>
              <a:t>m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6" name="Picture 5" descr="20145768_CONT_F2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67" y="2564905"/>
            <a:ext cx="4182325" cy="33123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75656" y="1772816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Por análise do </a:t>
            </a:r>
            <a:r>
              <a:rPr lang="pt-PT" b="1" dirty="0">
                <a:solidFill>
                  <a:srgbClr val="3366FF"/>
                </a:solidFill>
              </a:rPr>
              <a:t>gráfico posição-tempo</a:t>
            </a:r>
            <a:r>
              <a:rPr lang="pt-PT" dirty="0"/>
              <a:t>, podes ver que:</a:t>
            </a:r>
          </a:p>
        </p:txBody>
      </p:sp>
    </p:spTree>
    <p:extLst>
      <p:ext uri="{BB962C8B-B14F-4D97-AF65-F5344CB8AC3E}">
        <p14:creationId xmlns:p14="http://schemas.microsoft.com/office/powerpoint/2010/main" val="27359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posição-tempo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16016" y="2224603"/>
            <a:ext cx="43924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No intervalo de tempo [0; 10] </a:t>
            </a:r>
            <a:r>
              <a:rPr lang="pt-PT" b="1" dirty="0" smtClean="0">
                <a:solidFill>
                  <a:srgbClr val="3366FF"/>
                </a:solidFill>
              </a:rPr>
              <a:t>s</a:t>
            </a:r>
            <a:r>
              <a:rPr lang="pt-PT" b="1" dirty="0" smtClean="0"/>
              <a:t>:</a:t>
            </a:r>
            <a:endParaRPr lang="en-US" dirty="0"/>
          </a:p>
          <a:p>
            <a:pPr marL="284400" indent="-285750"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A </a:t>
            </a:r>
            <a:r>
              <a:rPr lang="pt-PT" dirty="0"/>
              <a:t>distância percorrida ou espaço percorrido pelo </a:t>
            </a:r>
            <a:r>
              <a:rPr lang="pt-PT" dirty="0" smtClean="0"/>
              <a:t>corpo </a:t>
            </a:r>
            <a:r>
              <a:rPr lang="pt-PT" dirty="0"/>
              <a:t>foi, </a:t>
            </a:r>
            <a:r>
              <a:rPr lang="pt-PT" b="1" i="1" dirty="0">
                <a:solidFill>
                  <a:srgbClr val="3366FF"/>
                </a:solidFill>
              </a:rPr>
              <a:t>s </a:t>
            </a:r>
            <a:r>
              <a:rPr lang="pt-PT" b="1" dirty="0">
                <a:solidFill>
                  <a:srgbClr val="3366FF"/>
                </a:solidFill>
              </a:rPr>
              <a:t>=</a:t>
            </a:r>
            <a:r>
              <a:rPr lang="pt-PT" b="1" i="1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20 m</a:t>
            </a:r>
            <a:r>
              <a:rPr lang="pt-PT" dirty="0" smtClean="0"/>
              <a:t>;</a:t>
            </a:r>
            <a:endParaRPr lang="en-US" dirty="0"/>
          </a:p>
          <a:p>
            <a:pPr marL="284400" indent="-285750"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corpo </a:t>
            </a:r>
            <a:r>
              <a:rPr lang="pt-PT" dirty="0" smtClean="0"/>
              <a:t>afastou</a:t>
            </a:r>
            <a:r>
              <a:rPr lang="pt-PT" dirty="0"/>
              <a:t>-se da origem do </a:t>
            </a:r>
            <a:r>
              <a:rPr lang="pt-PT" dirty="0" smtClean="0"/>
              <a:t>referencial.</a:t>
            </a:r>
            <a:endParaRPr lang="en-US" dirty="0"/>
          </a:p>
          <a:p>
            <a:pPr marL="284400" indent="-285750"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O </a:t>
            </a:r>
            <a:r>
              <a:rPr lang="pt-PT" dirty="0"/>
              <a:t>corpo </a:t>
            </a:r>
            <a:r>
              <a:rPr lang="pt-PT" dirty="0" smtClean="0"/>
              <a:t>moveu</a:t>
            </a:r>
            <a:r>
              <a:rPr lang="pt-PT" dirty="0"/>
              <a:t>-se no sentido </a:t>
            </a:r>
            <a:r>
              <a:rPr lang="pt-PT" dirty="0" smtClean="0"/>
              <a:t>positivo.</a:t>
            </a:r>
            <a:endParaRPr lang="en-US" dirty="0"/>
          </a:p>
          <a:p>
            <a:pPr marL="284400" indent="-285750"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deslocamento </a:t>
            </a:r>
            <a:r>
              <a:rPr lang="pt-PT" dirty="0"/>
              <a:t>escalar do corpo </a:t>
            </a:r>
            <a:r>
              <a:rPr lang="pt-PT" dirty="0" smtClean="0"/>
              <a:t>foi:</a:t>
            </a:r>
          </a:p>
          <a:p>
            <a:pPr algn="ctr">
              <a:buClr>
                <a:srgbClr val="3366FF"/>
              </a:buClr>
            </a:pPr>
            <a:r>
              <a:rPr lang="pt-PT" b="1" dirty="0" smtClean="0">
                <a:solidFill>
                  <a:srgbClr val="3366FF"/>
                </a:solidFill>
              </a:rPr>
              <a:t>∆</a:t>
            </a:r>
            <a:r>
              <a:rPr lang="pt-PT" b="1" i="1" dirty="0" smtClean="0">
                <a:solidFill>
                  <a:srgbClr val="3366FF"/>
                </a:solidFill>
              </a:rPr>
              <a:t>x </a:t>
            </a:r>
            <a:r>
              <a:rPr lang="pt-PT" b="1" dirty="0" smtClean="0">
                <a:solidFill>
                  <a:srgbClr val="3366FF"/>
                </a:solidFill>
              </a:rPr>
              <a:t>=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30−10</a:t>
            </a:r>
            <a:r>
              <a:rPr lang="pt-PT" b="1" i="1" dirty="0" smtClean="0">
                <a:solidFill>
                  <a:srgbClr val="3366FF"/>
                </a:solidFill>
              </a:rPr>
              <a:t>  </a:t>
            </a:r>
            <a:r>
              <a:rPr lang="pt-PT" b="1" dirty="0" smtClean="0">
                <a:solidFill>
                  <a:srgbClr val="3366FF"/>
                </a:solidFill>
              </a:rPr>
              <a:t>⟺</a:t>
            </a:r>
            <a:r>
              <a:rPr lang="pt-PT" b="1" i="1" dirty="0" smtClean="0">
                <a:solidFill>
                  <a:srgbClr val="3366FF"/>
                </a:solidFill>
              </a:rPr>
              <a:t>  </a:t>
            </a:r>
            <a:r>
              <a:rPr lang="pt-PT" b="1" dirty="0" smtClean="0">
                <a:solidFill>
                  <a:srgbClr val="3366FF"/>
                </a:solidFill>
              </a:rPr>
              <a:t>∆</a:t>
            </a:r>
            <a:r>
              <a:rPr lang="pt-PT" b="1" i="1" dirty="0" smtClean="0">
                <a:solidFill>
                  <a:srgbClr val="3366FF"/>
                </a:solidFill>
              </a:rPr>
              <a:t>x </a:t>
            </a:r>
            <a:r>
              <a:rPr lang="pt-PT" b="1" dirty="0" smtClean="0">
                <a:solidFill>
                  <a:srgbClr val="3366FF"/>
                </a:solidFill>
              </a:rPr>
              <a:t>=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20 m</a:t>
            </a:r>
            <a:r>
              <a:rPr lang="pt-PT" dirty="0" smtClean="0"/>
              <a:t>;</a:t>
            </a:r>
          </a:p>
          <a:p>
            <a:endParaRPr lang="pt-PT" dirty="0" smtClean="0"/>
          </a:p>
          <a:p>
            <a:r>
              <a:rPr lang="pt-PT" b="1" dirty="0" smtClean="0">
                <a:solidFill>
                  <a:srgbClr val="3366FF"/>
                </a:solidFill>
              </a:rPr>
              <a:t>No </a:t>
            </a:r>
            <a:r>
              <a:rPr lang="pt-PT" b="1" dirty="0">
                <a:solidFill>
                  <a:srgbClr val="3366FF"/>
                </a:solidFill>
              </a:rPr>
              <a:t>intervalo de tempo [10; 15] </a:t>
            </a:r>
            <a:r>
              <a:rPr lang="pt-PT" b="1" dirty="0" smtClean="0">
                <a:solidFill>
                  <a:srgbClr val="3366FF"/>
                </a:solidFill>
              </a:rPr>
              <a:t>s</a:t>
            </a:r>
            <a:r>
              <a:rPr lang="pt-PT" dirty="0" smtClean="0"/>
              <a:t>, o </a:t>
            </a:r>
            <a:r>
              <a:rPr lang="pt-PT" dirty="0"/>
              <a:t>corpo </a:t>
            </a:r>
            <a:r>
              <a:rPr lang="pt-PT" dirty="0" smtClean="0"/>
              <a:t>esteve </a:t>
            </a:r>
            <a:r>
              <a:rPr lang="pt-PT" dirty="0"/>
              <a:t>parado pois manteve a sua </a:t>
            </a:r>
            <a:r>
              <a:rPr lang="pt-PT" dirty="0" smtClean="0"/>
              <a:t>posição.</a:t>
            </a:r>
            <a:endParaRPr lang="en-US" dirty="0"/>
          </a:p>
        </p:txBody>
      </p:sp>
      <p:pic>
        <p:nvPicPr>
          <p:cNvPr id="7" name="Picture 6" descr="20145768_CONT_F2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418232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posição-tempo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16016" y="2204864"/>
            <a:ext cx="43204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No intervalo de tempo [15; 20] s</a:t>
            </a:r>
            <a:r>
              <a:rPr lang="pt-PT" b="1" dirty="0"/>
              <a:t>: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A distância </a:t>
            </a:r>
            <a:r>
              <a:rPr lang="pt-PT" dirty="0" smtClean="0"/>
              <a:t>ou espaço percorrido pelo corpo </a:t>
            </a:r>
            <a:r>
              <a:rPr lang="pt-PT" dirty="0"/>
              <a:t>foi, </a:t>
            </a:r>
            <a:r>
              <a:rPr lang="pt-PT" b="1" i="1" dirty="0">
                <a:solidFill>
                  <a:srgbClr val="3366FF"/>
                </a:solidFill>
              </a:rPr>
              <a:t>s </a:t>
            </a:r>
            <a:r>
              <a:rPr lang="pt-PT" b="1" dirty="0">
                <a:solidFill>
                  <a:srgbClr val="3366FF"/>
                </a:solidFill>
              </a:rPr>
              <a:t>=</a:t>
            </a:r>
            <a:r>
              <a:rPr lang="pt-PT" b="1" i="1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15 m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O </a:t>
            </a:r>
            <a:r>
              <a:rPr lang="pt-PT" dirty="0" smtClean="0"/>
              <a:t>corpo aproximou</a:t>
            </a:r>
            <a:r>
              <a:rPr lang="pt-PT" dirty="0"/>
              <a:t>-se da origem do referencial.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O </a:t>
            </a:r>
            <a:r>
              <a:rPr lang="pt-PT" dirty="0" smtClean="0"/>
              <a:t>corpo moveu</a:t>
            </a:r>
            <a:r>
              <a:rPr lang="pt-PT" dirty="0"/>
              <a:t>-se no sentido negativo.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Lucida Grande"/>
              <a:buChar char="-"/>
            </a:pPr>
            <a:r>
              <a:rPr lang="pt-PT" dirty="0" smtClean="0"/>
              <a:t>O deslocamento </a:t>
            </a:r>
            <a:r>
              <a:rPr lang="pt-PT" dirty="0"/>
              <a:t>escalar do </a:t>
            </a:r>
            <a:r>
              <a:rPr lang="pt-PT" dirty="0" smtClean="0"/>
              <a:t>corpo foi</a:t>
            </a:r>
            <a:endParaRPr lang="pt-PT" dirty="0"/>
          </a:p>
          <a:p>
            <a:pPr lvl="0" algn="ctr">
              <a:buClr>
                <a:srgbClr val="3366FF"/>
              </a:buClr>
            </a:pPr>
            <a:r>
              <a:rPr lang="pt-PT" dirty="0" smtClean="0"/>
              <a:t> </a:t>
            </a:r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 smtClean="0">
                <a:solidFill>
                  <a:srgbClr val="3366FF"/>
                </a:solidFill>
              </a:rPr>
              <a:t>x </a:t>
            </a:r>
            <a:r>
              <a:rPr lang="pt-PT" b="1" dirty="0" smtClean="0">
                <a:solidFill>
                  <a:srgbClr val="3366FF"/>
                </a:solidFill>
              </a:rPr>
              <a:t>= 15−30  ⟺  ∆</a:t>
            </a:r>
            <a:r>
              <a:rPr lang="pt-PT" b="1" i="1" dirty="0" smtClean="0">
                <a:solidFill>
                  <a:srgbClr val="3366FF"/>
                </a:solidFill>
              </a:rPr>
              <a:t>x </a:t>
            </a:r>
            <a:r>
              <a:rPr lang="pt-PT" b="1" dirty="0" smtClean="0">
                <a:solidFill>
                  <a:srgbClr val="3366FF"/>
                </a:solidFill>
              </a:rPr>
              <a:t>= −15 </a:t>
            </a:r>
            <a:r>
              <a:rPr lang="pt-PT" b="1" dirty="0">
                <a:solidFill>
                  <a:srgbClr val="3366FF"/>
                </a:solidFill>
              </a:rPr>
              <a:t>m</a:t>
            </a:r>
            <a:r>
              <a:rPr lang="pt-PT" dirty="0" smtClean="0"/>
              <a:t>;</a:t>
            </a:r>
          </a:p>
          <a:p>
            <a:pPr lvl="0"/>
            <a:endParaRPr lang="en-US" dirty="0"/>
          </a:p>
          <a:p>
            <a:r>
              <a:rPr lang="pt-PT" b="1" dirty="0" smtClean="0">
                <a:solidFill>
                  <a:srgbClr val="3366FF"/>
                </a:solidFill>
              </a:rPr>
              <a:t>No </a:t>
            </a:r>
            <a:r>
              <a:rPr lang="pt-PT" b="1" dirty="0">
                <a:solidFill>
                  <a:srgbClr val="3366FF"/>
                </a:solidFill>
              </a:rPr>
              <a:t>intervalo de tempo [20; 25] s</a:t>
            </a:r>
            <a:r>
              <a:rPr lang="pt-PT" dirty="0"/>
              <a:t>, o </a:t>
            </a:r>
            <a:r>
              <a:rPr lang="pt-PT" dirty="0" smtClean="0"/>
              <a:t>corpo esteve </a:t>
            </a:r>
            <a:r>
              <a:rPr lang="pt-PT" dirty="0"/>
              <a:t>parado pois manteve a sua </a:t>
            </a:r>
            <a:r>
              <a:rPr lang="pt-PT" dirty="0" smtClean="0"/>
              <a:t>posição.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 descr="20145768_CONT_F2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32856"/>
            <a:ext cx="418232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7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44008" y="1164808"/>
            <a:ext cx="37444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 smtClean="0"/>
              <a:t>O corpo </a:t>
            </a:r>
            <a:r>
              <a:rPr lang="pt-PT" dirty="0"/>
              <a:t>está na posição </a:t>
            </a:r>
            <a:r>
              <a:rPr lang="pt-PT" b="1" i="1" dirty="0">
                <a:solidFill>
                  <a:srgbClr val="3366FF"/>
                </a:solidFill>
              </a:rPr>
              <a:t>x </a:t>
            </a:r>
            <a:r>
              <a:rPr lang="pt-PT" b="1" dirty="0">
                <a:solidFill>
                  <a:srgbClr val="3366FF"/>
                </a:solidFill>
              </a:rPr>
              <a:t>= 10 m</a:t>
            </a:r>
            <a:r>
              <a:rPr lang="pt-PT" dirty="0"/>
              <a:t>, no </a:t>
            </a:r>
            <a:r>
              <a:rPr lang="pt-PT" b="1" dirty="0">
                <a:solidFill>
                  <a:srgbClr val="3366FF"/>
                </a:solidFill>
              </a:rPr>
              <a:t>instante </a:t>
            </a:r>
            <a:r>
              <a:rPr lang="pt-PT" b="1" i="1" dirty="0">
                <a:solidFill>
                  <a:srgbClr val="3366FF"/>
                </a:solidFill>
              </a:rPr>
              <a:t>t </a:t>
            </a:r>
            <a:r>
              <a:rPr lang="pt-PT" b="1" dirty="0" smtClean="0">
                <a:solidFill>
                  <a:srgbClr val="3366FF"/>
                </a:solidFill>
              </a:rPr>
              <a:t>= 0 s</a:t>
            </a:r>
            <a:r>
              <a:rPr lang="pt-PT" dirty="0" smtClean="0"/>
              <a:t>;</a:t>
            </a:r>
            <a:endParaRPr lang="en-US" dirty="0"/>
          </a:p>
          <a:p>
            <a:pPr lvl="0"/>
            <a:r>
              <a:rPr lang="pt-PT" dirty="0"/>
              <a:t>O corpo </a:t>
            </a:r>
            <a:r>
              <a:rPr lang="pt-PT" dirty="0" smtClean="0"/>
              <a:t>está </a:t>
            </a:r>
            <a:r>
              <a:rPr lang="pt-PT" dirty="0"/>
              <a:t>na posição </a:t>
            </a:r>
            <a:r>
              <a:rPr lang="pt-PT" b="1" i="1" dirty="0">
                <a:solidFill>
                  <a:srgbClr val="3366FF"/>
                </a:solidFill>
              </a:rPr>
              <a:t>x </a:t>
            </a:r>
            <a:r>
              <a:rPr lang="pt-PT" b="1" dirty="0">
                <a:solidFill>
                  <a:srgbClr val="3366FF"/>
                </a:solidFill>
              </a:rPr>
              <a:t>= 30 m</a:t>
            </a:r>
            <a:r>
              <a:rPr lang="pt-PT" dirty="0"/>
              <a:t>, no </a:t>
            </a:r>
            <a:r>
              <a:rPr lang="pt-PT" b="1" dirty="0">
                <a:solidFill>
                  <a:srgbClr val="3366FF"/>
                </a:solidFill>
              </a:rPr>
              <a:t>instante </a:t>
            </a:r>
            <a:r>
              <a:rPr lang="pt-PT" b="1" i="1" dirty="0">
                <a:solidFill>
                  <a:srgbClr val="3366FF"/>
                </a:solidFill>
              </a:rPr>
              <a:t>t </a:t>
            </a:r>
            <a:r>
              <a:rPr lang="pt-PT" b="1" dirty="0">
                <a:solidFill>
                  <a:srgbClr val="3366FF"/>
                </a:solidFill>
              </a:rPr>
              <a:t>= 10 </a:t>
            </a:r>
            <a:r>
              <a:rPr lang="pt-PT" b="1" dirty="0" smtClean="0">
                <a:solidFill>
                  <a:srgbClr val="3366FF"/>
                </a:solidFill>
              </a:rPr>
              <a:t>s</a:t>
            </a:r>
            <a:r>
              <a:rPr lang="pt-PT" dirty="0" smtClean="0"/>
              <a:t>;</a:t>
            </a:r>
          </a:p>
          <a:p>
            <a:endParaRPr lang="pt-PT" dirty="0" smtClean="0"/>
          </a:p>
          <a:p>
            <a:r>
              <a:rPr lang="pt-PT" dirty="0" smtClean="0"/>
              <a:t>Logo</a:t>
            </a:r>
            <a:r>
              <a:rPr lang="pt-PT" dirty="0"/>
              <a:t>, o corpo </a:t>
            </a:r>
            <a:r>
              <a:rPr lang="pt-PT" dirty="0" smtClean="0"/>
              <a:t>demorou </a:t>
            </a:r>
            <a:r>
              <a:rPr lang="pt-PT" dirty="0"/>
              <a:t>a ir da posição </a:t>
            </a:r>
            <a:r>
              <a:rPr lang="pt-PT" i="1" dirty="0"/>
              <a:t>x </a:t>
            </a:r>
            <a:r>
              <a:rPr lang="pt-PT" dirty="0"/>
              <a:t>= 10 m para a posição </a:t>
            </a:r>
            <a:r>
              <a:rPr lang="pt-PT" i="1" dirty="0"/>
              <a:t>x </a:t>
            </a:r>
            <a:r>
              <a:rPr lang="pt-PT" dirty="0"/>
              <a:t>= 30 m, um </a:t>
            </a:r>
            <a:r>
              <a:rPr lang="pt-PT" dirty="0" smtClean="0"/>
              <a:t>tempo </a:t>
            </a:r>
            <a:r>
              <a:rPr lang="pt-PT" dirty="0"/>
              <a:t>dado por</a:t>
            </a:r>
            <a:r>
              <a:rPr lang="pt-PT" dirty="0" smtClean="0"/>
              <a:t>:</a:t>
            </a:r>
          </a:p>
          <a:p>
            <a:endParaRPr lang="en-US" dirty="0"/>
          </a:p>
          <a:p>
            <a:pPr algn="ctr"/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 smtClean="0">
                <a:solidFill>
                  <a:srgbClr val="3366FF"/>
                </a:solidFill>
              </a:rPr>
              <a:t>t = t</a:t>
            </a:r>
            <a:r>
              <a:rPr lang="pt-PT" b="1" baseline="-25000" dirty="0" smtClean="0">
                <a:solidFill>
                  <a:srgbClr val="3366FF"/>
                </a:solidFill>
              </a:rPr>
              <a:t>(x</a:t>
            </a:r>
            <a:r>
              <a:rPr lang="pt-PT" b="1" baseline="-25000" dirty="0">
                <a:solidFill>
                  <a:srgbClr val="3366FF"/>
                </a:solidFill>
              </a:rPr>
              <a:t>=30 </a:t>
            </a:r>
            <a:r>
              <a:rPr lang="pt-PT" b="1" baseline="-25000" dirty="0" smtClean="0">
                <a:solidFill>
                  <a:srgbClr val="3366FF"/>
                </a:solidFill>
              </a:rPr>
              <a:t>m)</a:t>
            </a:r>
            <a:r>
              <a:rPr lang="pt-PT" b="1" i="1" dirty="0" smtClean="0">
                <a:solidFill>
                  <a:srgbClr val="3366FF"/>
                </a:solidFill>
              </a:rPr>
              <a:t> – t</a:t>
            </a:r>
            <a:r>
              <a:rPr lang="pt-PT" b="1" baseline="-25000" dirty="0" smtClean="0">
                <a:solidFill>
                  <a:srgbClr val="3366FF"/>
                </a:solidFill>
              </a:rPr>
              <a:t>(x=</a:t>
            </a:r>
            <a:r>
              <a:rPr lang="pt-PT" b="1" baseline="-25000" dirty="0">
                <a:solidFill>
                  <a:srgbClr val="3366FF"/>
                </a:solidFill>
              </a:rPr>
              <a:t>10 </a:t>
            </a:r>
            <a:r>
              <a:rPr lang="pt-PT" b="1" baseline="-25000" dirty="0" smtClean="0">
                <a:solidFill>
                  <a:srgbClr val="3366FF"/>
                </a:solidFill>
              </a:rPr>
              <a:t>m)</a:t>
            </a:r>
            <a:r>
              <a:rPr lang="pt-PT" b="1" i="1" baseline="-25000" dirty="0" smtClean="0">
                <a:solidFill>
                  <a:srgbClr val="3366FF"/>
                </a:solidFill>
              </a:rPr>
              <a:t> </a:t>
            </a:r>
            <a:endParaRPr lang="pt-PT" i="1" dirty="0" smtClean="0"/>
          </a:p>
          <a:p>
            <a:r>
              <a:rPr lang="pt-PT" i="1" dirty="0" smtClean="0"/>
              <a:t>logo,</a:t>
            </a:r>
          </a:p>
          <a:p>
            <a:pPr algn="ctr"/>
            <a:r>
              <a:rPr lang="pt-PT" b="1" dirty="0" smtClean="0">
                <a:solidFill>
                  <a:srgbClr val="3366FF"/>
                </a:solidFill>
              </a:rPr>
              <a:t>∆</a:t>
            </a:r>
            <a:r>
              <a:rPr lang="pt-PT" b="1" i="1" dirty="0" smtClean="0">
                <a:solidFill>
                  <a:srgbClr val="3366FF"/>
                </a:solidFill>
              </a:rPr>
              <a:t>t </a:t>
            </a:r>
            <a:r>
              <a:rPr lang="pt-PT" b="1" dirty="0" smtClean="0">
                <a:solidFill>
                  <a:srgbClr val="3366FF"/>
                </a:solidFill>
              </a:rPr>
              <a:t>= 10 – 5 ⟺ ∆</a:t>
            </a:r>
            <a:r>
              <a:rPr lang="pt-PT" b="1" i="1" dirty="0" smtClean="0">
                <a:solidFill>
                  <a:srgbClr val="3366FF"/>
                </a:solidFill>
              </a:rPr>
              <a:t>t </a:t>
            </a:r>
            <a:r>
              <a:rPr lang="pt-PT" b="1" dirty="0" smtClean="0">
                <a:solidFill>
                  <a:srgbClr val="3366FF"/>
                </a:solidFill>
              </a:rPr>
              <a:t>= 5 s</a:t>
            </a:r>
            <a:endParaRPr lang="en-US" b="1" dirty="0">
              <a:solidFill>
                <a:srgbClr val="3366FF"/>
              </a:solidFill>
            </a:endParaRPr>
          </a:p>
        </p:txBody>
      </p:sp>
      <p:pic>
        <p:nvPicPr>
          <p:cNvPr id="7" name="Picture 6" descr="20145768_CONT_F2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73402"/>
            <a:ext cx="4176464" cy="33077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20" y="4941168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</a:t>
            </a:r>
            <a:r>
              <a:rPr lang="pt-PT" dirty="0"/>
              <a:t>é o </a:t>
            </a:r>
            <a:r>
              <a:rPr lang="pt-PT" b="1" dirty="0">
                <a:solidFill>
                  <a:srgbClr val="3366FF"/>
                </a:solidFill>
              </a:rPr>
              <a:t>intervalo de tempo </a:t>
            </a:r>
            <a:r>
              <a:rPr lang="pt-PT" dirty="0"/>
              <a:t>decorrido entre o </a:t>
            </a:r>
            <a:r>
              <a:rPr lang="pt-PT" b="1" dirty="0">
                <a:solidFill>
                  <a:srgbClr val="3366FF"/>
                </a:solidFill>
              </a:rPr>
              <a:t>instante em que o corpo se encontra numa posição final</a:t>
            </a:r>
            <a:r>
              <a:rPr lang="pt-PT" dirty="0"/>
              <a:t>, </a:t>
            </a:r>
            <a:r>
              <a:rPr lang="pt-PT" b="1" i="1" dirty="0" err="1">
                <a:solidFill>
                  <a:srgbClr val="3366FF"/>
                </a:solidFill>
              </a:rPr>
              <a:t>t</a:t>
            </a:r>
            <a:r>
              <a:rPr lang="pt-PT" b="1" baseline="-25000" dirty="0" err="1">
                <a:solidFill>
                  <a:srgbClr val="3366FF"/>
                </a:solidFill>
              </a:rPr>
              <a:t>f</a:t>
            </a:r>
            <a:r>
              <a:rPr lang="pt-PT" dirty="0"/>
              <a:t>, e o </a:t>
            </a:r>
            <a:r>
              <a:rPr lang="pt-PT" b="1" dirty="0">
                <a:solidFill>
                  <a:srgbClr val="3366FF"/>
                </a:solidFill>
              </a:rPr>
              <a:t>instante em que o corpo se encontra numa posição inicial</a:t>
            </a:r>
            <a:r>
              <a:rPr lang="pt-PT" dirty="0"/>
              <a:t>, </a:t>
            </a:r>
            <a:r>
              <a:rPr lang="pt-PT" b="1" i="1" dirty="0" smtClean="0">
                <a:solidFill>
                  <a:srgbClr val="3366FF"/>
                </a:solidFill>
              </a:rPr>
              <a:t>t</a:t>
            </a:r>
            <a:r>
              <a:rPr lang="pt-PT" b="1" baseline="-25000" dirty="0">
                <a:solidFill>
                  <a:srgbClr val="3366FF"/>
                </a:solidFill>
              </a:rPr>
              <a:t>i</a:t>
            </a:r>
            <a:r>
              <a:rPr lang="pt-PT" dirty="0" smtClean="0"/>
              <a:t>.</a:t>
            </a:r>
          </a:p>
          <a:p>
            <a:pPr algn="ctr"/>
            <a:endParaRPr lang="en-US" dirty="0"/>
          </a:p>
          <a:p>
            <a:pPr algn="ctr"/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t=</a:t>
            </a:r>
            <a:r>
              <a:rPr lang="pt-PT" b="1" i="1" dirty="0" err="1">
                <a:solidFill>
                  <a:srgbClr val="3366FF"/>
                </a:solidFill>
              </a:rPr>
              <a:t>t</a:t>
            </a:r>
            <a:r>
              <a:rPr lang="pt-PT" b="1" baseline="-25000" dirty="0" err="1">
                <a:solidFill>
                  <a:srgbClr val="3366FF"/>
                </a:solidFill>
              </a:rPr>
              <a:t>f</a:t>
            </a:r>
            <a:r>
              <a:rPr lang="pt-PT" b="1" i="1" baseline="-25000" dirty="0">
                <a:solidFill>
                  <a:srgbClr val="3366FF"/>
                </a:solidFill>
              </a:rPr>
              <a:t>  </a:t>
            </a:r>
            <a:r>
              <a:rPr lang="pt-PT" b="1" i="1" dirty="0">
                <a:solidFill>
                  <a:srgbClr val="3366FF"/>
                </a:solidFill>
              </a:rPr>
              <a:t>- t</a:t>
            </a:r>
            <a:r>
              <a:rPr lang="pt-PT" b="1" baseline="-25000" dirty="0">
                <a:solidFill>
                  <a:srgbClr val="3366FF"/>
                </a:solidFill>
              </a:rPr>
              <a:t>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7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posição-tempo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75656" y="2420888"/>
            <a:ext cx="6552728" cy="2709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Em conclusão, a </a:t>
            </a:r>
            <a:r>
              <a:rPr lang="pt-PT" b="1" dirty="0">
                <a:solidFill>
                  <a:srgbClr val="3366FF"/>
                </a:solidFill>
              </a:rPr>
              <a:t>análise de um gráfico </a:t>
            </a:r>
            <a:r>
              <a:rPr lang="pt-PT" b="1" dirty="0" smtClean="0">
                <a:solidFill>
                  <a:srgbClr val="3366FF"/>
                </a:solidFill>
              </a:rPr>
              <a:t>posição-tempo</a:t>
            </a:r>
            <a:r>
              <a:rPr lang="pt-PT" dirty="0" smtClean="0"/>
              <a:t> </a:t>
            </a:r>
            <a:r>
              <a:rPr lang="pt-PT" dirty="0"/>
              <a:t>permite saber, por exemplo</a:t>
            </a:r>
            <a:r>
              <a:rPr lang="pt-PT" dirty="0" smtClean="0"/>
              <a:t>:</a:t>
            </a:r>
          </a:p>
          <a:p>
            <a:endParaRPr lang="en-US" dirty="0"/>
          </a:p>
          <a:p>
            <a:pPr marL="28575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A </a:t>
            </a:r>
            <a:r>
              <a:rPr lang="pt-PT" b="1" dirty="0" smtClean="0">
                <a:solidFill>
                  <a:srgbClr val="3366FF"/>
                </a:solidFill>
              </a:rPr>
              <a:t>posição</a:t>
            </a:r>
            <a:r>
              <a:rPr lang="pt-PT" dirty="0" smtClean="0"/>
              <a:t> </a:t>
            </a:r>
            <a:r>
              <a:rPr lang="pt-PT" dirty="0"/>
              <a:t>do </a:t>
            </a:r>
            <a:r>
              <a:rPr lang="pt-PT" dirty="0" smtClean="0"/>
              <a:t>corpo </a:t>
            </a:r>
            <a:r>
              <a:rPr lang="pt-PT" b="1" dirty="0">
                <a:solidFill>
                  <a:srgbClr val="3366FF"/>
                </a:solidFill>
              </a:rPr>
              <a:t>num determinado </a:t>
            </a:r>
            <a:r>
              <a:rPr lang="pt-PT" b="1" dirty="0" smtClean="0">
                <a:solidFill>
                  <a:srgbClr val="3366FF"/>
                </a:solidFill>
              </a:rPr>
              <a:t>instante</a:t>
            </a:r>
            <a:r>
              <a:rPr lang="pt-PT" dirty="0" smtClean="0"/>
              <a:t>;</a:t>
            </a:r>
            <a:endParaRPr lang="en-US" dirty="0"/>
          </a:p>
          <a:p>
            <a:pPr marL="28575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distância percorrida </a:t>
            </a:r>
            <a:r>
              <a:rPr lang="pt-PT" dirty="0"/>
              <a:t>pelo corpo;</a:t>
            </a:r>
            <a:endParaRPr lang="en-US" dirty="0"/>
          </a:p>
          <a:p>
            <a:pPr marL="28575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Se o corpo se </a:t>
            </a:r>
            <a:r>
              <a:rPr lang="pt-PT" b="1" dirty="0">
                <a:solidFill>
                  <a:srgbClr val="3366FF"/>
                </a:solidFill>
              </a:rPr>
              <a:t>afasta</a:t>
            </a:r>
            <a:r>
              <a:rPr lang="pt-PT" dirty="0"/>
              <a:t> ou se </a:t>
            </a:r>
            <a:r>
              <a:rPr lang="pt-PT" b="1" dirty="0">
                <a:solidFill>
                  <a:srgbClr val="3366FF"/>
                </a:solidFill>
              </a:rPr>
              <a:t>aproxima da origem do referencial</a:t>
            </a:r>
            <a:r>
              <a:rPr lang="pt-PT" dirty="0"/>
              <a:t>;</a:t>
            </a:r>
            <a:endParaRPr lang="en-US" dirty="0"/>
          </a:p>
          <a:p>
            <a:pPr marL="28575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Se o corpo se move no </a:t>
            </a:r>
            <a:r>
              <a:rPr lang="pt-PT" b="1" dirty="0">
                <a:solidFill>
                  <a:srgbClr val="3366FF"/>
                </a:solidFill>
              </a:rPr>
              <a:t>sentido positivo </a:t>
            </a:r>
            <a:r>
              <a:rPr lang="pt-PT" dirty="0"/>
              <a:t>ou </a:t>
            </a:r>
            <a:r>
              <a:rPr lang="pt-PT" b="1" dirty="0">
                <a:solidFill>
                  <a:srgbClr val="3366FF"/>
                </a:solidFill>
              </a:rPr>
              <a:t>negativo</a:t>
            </a:r>
            <a:r>
              <a:rPr lang="pt-PT" dirty="0"/>
              <a:t>;</a:t>
            </a:r>
            <a:endParaRPr lang="en-US" dirty="0"/>
          </a:p>
          <a:p>
            <a:pPr marL="28575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deslocamento escalar </a:t>
            </a:r>
            <a:r>
              <a:rPr lang="pt-PT" dirty="0"/>
              <a:t>sofrido pelo corpo.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7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4399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Um </a:t>
            </a:r>
            <a:r>
              <a:rPr lang="pt-PT" b="1" dirty="0">
                <a:solidFill>
                  <a:srgbClr val="3366FF"/>
                </a:solidFill>
              </a:rPr>
              <a:t>gráfico posição-tempo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i="1" dirty="0">
                <a:solidFill>
                  <a:srgbClr val="3366FF"/>
                </a:solidFill>
              </a:rPr>
              <a:t>f</a:t>
            </a:r>
            <a:r>
              <a:rPr lang="pt-PT" b="1" dirty="0">
                <a:solidFill>
                  <a:srgbClr val="3366FF"/>
                </a:solidFill>
              </a:rPr>
              <a:t>(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)</a:t>
            </a:r>
            <a:r>
              <a:rPr lang="pt-PT" dirty="0"/>
              <a:t>, é um gráfico onde podemos ver, ao longo do tempo, as sucessivas posições ocupadas por um corpo no seu movimento.</a:t>
            </a:r>
            <a:endParaRPr lang="en-US" dirty="0"/>
          </a:p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  <a:sym typeface="Symbol"/>
              </a:rPr>
              <a:t>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dirty="0"/>
              <a:t> é o </a:t>
            </a:r>
            <a:r>
              <a:rPr lang="pt-PT" b="1" dirty="0">
                <a:solidFill>
                  <a:srgbClr val="3366FF"/>
                </a:solidFill>
              </a:rPr>
              <a:t>intervalo de tempo </a:t>
            </a:r>
            <a:r>
              <a:rPr lang="pt-PT" dirty="0"/>
              <a:t>decorrido entre o instante em que o corpo se encontra numa posição final, </a:t>
            </a:r>
            <a:r>
              <a:rPr lang="pt-PT" b="1" i="1" dirty="0" err="1" smtClean="0">
                <a:solidFill>
                  <a:srgbClr val="3366FF"/>
                </a:solidFill>
              </a:rPr>
              <a:t>t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f</a:t>
            </a:r>
            <a:r>
              <a:rPr lang="pt-PT" dirty="0" smtClean="0"/>
              <a:t>, </a:t>
            </a:r>
            <a:r>
              <a:rPr lang="pt-PT" dirty="0"/>
              <a:t>e o instante em que o corpo se encontra numa posição inicial,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baseline="-25000" dirty="0">
                <a:solidFill>
                  <a:srgbClr val="3366FF"/>
                </a:solidFill>
              </a:rPr>
              <a:t>i</a:t>
            </a:r>
            <a:r>
              <a:rPr lang="pt-PT" dirty="0" smtClean="0"/>
              <a:t>.</a:t>
            </a:r>
            <a:endParaRPr lang="en-US" dirty="0"/>
          </a:p>
          <a:p>
            <a:pPr algn="ctr">
              <a:lnSpc>
                <a:spcPct val="130000"/>
              </a:lnSpc>
              <a:buClr>
                <a:srgbClr val="3366FF"/>
              </a:buClr>
            </a:pPr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i="1" dirty="0" smtClean="0">
                <a:solidFill>
                  <a:srgbClr val="3366FF"/>
                </a:solidFill>
              </a:rPr>
              <a:t>= </a:t>
            </a:r>
            <a:r>
              <a:rPr lang="pt-PT" b="1" i="1" dirty="0" err="1" smtClean="0">
                <a:solidFill>
                  <a:srgbClr val="3366FF"/>
                </a:solidFill>
              </a:rPr>
              <a:t>t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f</a:t>
            </a:r>
            <a:r>
              <a:rPr lang="pt-PT" b="1" i="1" baseline="-25000" dirty="0" smtClean="0">
                <a:solidFill>
                  <a:srgbClr val="3366FF"/>
                </a:solidFill>
              </a:rPr>
              <a:t> </a:t>
            </a:r>
            <a:r>
              <a:rPr lang="pt-PT" b="1" i="1" dirty="0" smtClean="0">
                <a:solidFill>
                  <a:srgbClr val="3366FF"/>
                </a:solidFill>
              </a:rPr>
              <a:t>- t</a:t>
            </a:r>
            <a:r>
              <a:rPr lang="pt-PT" b="1" baseline="-25000" dirty="0" smtClean="0">
                <a:solidFill>
                  <a:srgbClr val="3366FF"/>
                </a:solidFill>
              </a:rPr>
              <a:t>i</a:t>
            </a:r>
            <a:endParaRPr lang="en-US" b="1" dirty="0">
              <a:solidFill>
                <a:srgbClr val="3366FF"/>
              </a:solidFill>
            </a:endParaRPr>
          </a:p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análise de um gráfico posição-tempo </a:t>
            </a:r>
            <a:r>
              <a:rPr lang="pt-PT" dirty="0"/>
              <a:t>permite saber, por exemplo:</a:t>
            </a:r>
            <a:endParaRPr lang="en-US" dirty="0"/>
          </a:p>
          <a:p>
            <a:pPr marL="57600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A posição, </a:t>
            </a:r>
            <a:r>
              <a:rPr lang="pt-PT" i="1" dirty="0"/>
              <a:t>x</a:t>
            </a:r>
            <a:r>
              <a:rPr lang="pt-PT" dirty="0"/>
              <a:t>, do corpo, num determinado instante, </a:t>
            </a:r>
            <a:r>
              <a:rPr lang="pt-PT" i="1" dirty="0"/>
              <a:t>t</a:t>
            </a:r>
            <a:r>
              <a:rPr lang="pt-PT" dirty="0"/>
              <a:t>;</a:t>
            </a:r>
            <a:endParaRPr lang="en-US" dirty="0"/>
          </a:p>
          <a:p>
            <a:pPr marL="57600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A distância percorrida pelo corpo;</a:t>
            </a:r>
            <a:endParaRPr lang="en-US" dirty="0"/>
          </a:p>
          <a:p>
            <a:pPr marL="57600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Se o corpo se afasta ou aproxima da origem do referencial;</a:t>
            </a:r>
            <a:endParaRPr lang="en-US" dirty="0"/>
          </a:p>
          <a:p>
            <a:pPr marL="57600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Se o corpo se move no sentido positivo ou negativo;</a:t>
            </a:r>
            <a:endParaRPr lang="en-US" dirty="0"/>
          </a:p>
          <a:p>
            <a:pPr marL="576000" indent="-285750">
              <a:lnSpc>
                <a:spcPct val="13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O deslocamento escalar sofrido pelo corpo.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</TotalTime>
  <Words>750</Words>
  <Application>Microsoft Office PowerPoint</Application>
  <PresentationFormat>On-screen Show (4:3)</PresentationFormat>
  <Paragraphs>98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Lucida Grande</vt:lpstr>
      <vt:lpstr>Symbol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84</cp:revision>
  <dcterms:created xsi:type="dcterms:W3CDTF">2012-02-14T20:37:36Z</dcterms:created>
  <dcterms:modified xsi:type="dcterms:W3CDTF">2015-08-14T15:02:55Z</dcterms:modified>
</cp:coreProperties>
</file>