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87" r:id="rId2"/>
    <p:sldId id="323" r:id="rId3"/>
    <p:sldId id="325" r:id="rId4"/>
    <p:sldId id="327" r:id="rId5"/>
    <p:sldId id="329" r:id="rId6"/>
    <p:sldId id="331" r:id="rId7"/>
    <p:sldId id="333" r:id="rId8"/>
    <p:sldId id="335" r:id="rId9"/>
    <p:sldId id="337" r:id="rId10"/>
    <p:sldId id="339" r:id="rId11"/>
    <p:sldId id="341" r:id="rId12"/>
    <p:sldId id="343" r:id="rId13"/>
    <p:sldId id="345" r:id="rId14"/>
    <p:sldId id="347" r:id="rId15"/>
    <p:sldId id="349" r:id="rId16"/>
    <p:sldId id="288" r:id="rId17"/>
    <p:sldId id="290" r:id="rId18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97D"/>
    <a:srgbClr val="376092"/>
    <a:srgbClr val="3333CC"/>
    <a:srgbClr val="0000FF"/>
    <a:srgbClr val="008F7B"/>
    <a:srgbClr val="FF9933"/>
    <a:srgbClr val="FFA43F"/>
    <a:srgbClr val="FFA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17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7CF2AD-FE40-5640-A648-08C0E2FBD4AA}" type="datetimeFigureOut">
              <a:rPr lang="en-US" smtClean="0"/>
              <a:pPr/>
              <a:t>8/14/2015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A46470-41D6-7544-B4DE-BBCCB69D7A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952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7153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8468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9298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3355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7446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6993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1615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7339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0079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766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0950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7792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0138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3806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5264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6315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853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20606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05756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80978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14781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26146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14246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15935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90488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42325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537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11037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4675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Picture 3" descr="Parte1_SLIDE_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6069"/>
          </a:xfrm>
          <a:prstGeom prst="rect">
            <a:avLst/>
          </a:prstGeom>
        </p:spPr>
      </p:pic>
      <p:sp>
        <p:nvSpPr>
          <p:cNvPr id="5" name="Rectângulo 4"/>
          <p:cNvSpPr/>
          <p:nvPr/>
        </p:nvSpPr>
        <p:spPr>
          <a:xfrm>
            <a:off x="1115616" y="3284984"/>
            <a:ext cx="669674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800"/>
              </a:lnSpc>
            </a:pPr>
            <a:r>
              <a:rPr lang="pt-PT" sz="4800" b="1" dirty="0" smtClean="0">
                <a:solidFill>
                  <a:srgbClr val="000000"/>
                </a:solidFill>
              </a:rPr>
              <a:t>1.1.</a:t>
            </a:r>
            <a:r>
              <a:rPr lang="pt-PT" sz="4800" b="1" dirty="0" smtClean="0">
                <a:solidFill>
                  <a:srgbClr val="008F7B"/>
                </a:solidFill>
              </a:rPr>
              <a:t> </a:t>
            </a:r>
            <a:r>
              <a:rPr lang="pt-PT" sz="4800" b="1" dirty="0" smtClean="0">
                <a:solidFill>
                  <a:srgbClr val="00B050"/>
                </a:solidFill>
              </a:rPr>
              <a:t>Evolução do modelo </a:t>
            </a:r>
          </a:p>
          <a:p>
            <a:pPr>
              <a:lnSpc>
                <a:spcPts val="4800"/>
              </a:lnSpc>
            </a:pPr>
            <a:r>
              <a:rPr lang="pt-PT" sz="4800" b="1" dirty="0" smtClean="0">
                <a:solidFill>
                  <a:srgbClr val="00B050"/>
                </a:solidFill>
              </a:rPr>
              <a:t>        atómico</a:t>
            </a:r>
            <a:endParaRPr lang="pt-PT" sz="4800" b="1" dirty="0">
              <a:solidFill>
                <a:srgbClr val="00B050"/>
              </a:solidFill>
            </a:endParaRPr>
          </a:p>
        </p:txBody>
      </p:sp>
      <p:sp>
        <p:nvSpPr>
          <p:cNvPr id="6" name="TextBox 4"/>
          <p:cNvSpPr>
            <a:spLocks noChangeArrowheads="1"/>
          </p:cNvSpPr>
          <p:nvPr/>
        </p:nvSpPr>
        <p:spPr bwMode="auto">
          <a:xfrm>
            <a:off x="8172399" y="6237312"/>
            <a:ext cx="602135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square"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M20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M20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2843808" y="1268760"/>
            <a:ext cx="36608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O tamanho dos átomos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611560" y="2636912"/>
            <a:ext cx="259228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PT" sz="2000" dirty="0" smtClean="0"/>
              <a:t>Os </a:t>
            </a:r>
            <a:r>
              <a:rPr lang="pt-PT" sz="2000" b="1" dirty="0" smtClean="0">
                <a:solidFill>
                  <a:srgbClr val="00B050"/>
                </a:solidFill>
              </a:rPr>
              <a:t>átomos</a:t>
            </a:r>
            <a:r>
              <a:rPr lang="pt-PT" sz="2000" dirty="0" smtClean="0"/>
              <a:t> dos diferentes elementos químicos </a:t>
            </a:r>
            <a:r>
              <a:rPr lang="pt-PT" sz="2000" b="1" dirty="0" smtClean="0">
                <a:solidFill>
                  <a:srgbClr val="00B050"/>
                </a:solidFill>
              </a:rPr>
              <a:t>não têm todos a mesma constituição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e, consequentemente, </a:t>
            </a:r>
            <a:r>
              <a:rPr lang="pt-PT" sz="2000" b="1" dirty="0" smtClean="0">
                <a:solidFill>
                  <a:srgbClr val="00B050"/>
                </a:solidFill>
              </a:rPr>
              <a:t>não têm o mesmo tamanho</a:t>
            </a:r>
            <a:r>
              <a:rPr lang="pt-PT" sz="2000" dirty="0" smtClean="0"/>
              <a:t>. </a:t>
            </a:r>
            <a:endParaRPr lang="pt-PT" sz="2000" dirty="0"/>
          </a:p>
        </p:txBody>
      </p:sp>
      <p:pic>
        <p:nvPicPr>
          <p:cNvPr id="10" name="Picture 2" descr="F:\DPA9\PowerPoints\PowerPoints_Química\Imagens_PPT_Classificação_materiais\M20\20145768_cont_dd00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872" y="2132856"/>
            <a:ext cx="5040460" cy="36724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M20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2843808" y="1268760"/>
            <a:ext cx="32235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A massa dos átomos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971600" y="2348880"/>
            <a:ext cx="72008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 smtClean="0"/>
              <a:t>Não é possível medir com uma balança a </a:t>
            </a:r>
            <a:r>
              <a:rPr lang="pt-PT" sz="2000" b="1" dirty="0" smtClean="0">
                <a:solidFill>
                  <a:srgbClr val="00B050"/>
                </a:solidFill>
              </a:rPr>
              <a:t>massa de um átomo</a:t>
            </a:r>
            <a:r>
              <a:rPr lang="pt-PT" sz="2000" dirty="0" smtClean="0"/>
              <a:t>, pois o seu </a:t>
            </a:r>
            <a:r>
              <a:rPr lang="pt-PT" sz="2000" b="1" dirty="0" smtClean="0">
                <a:solidFill>
                  <a:srgbClr val="00B050"/>
                </a:solidFill>
              </a:rPr>
              <a:t>valor</a:t>
            </a:r>
            <a:r>
              <a:rPr lang="pt-PT" sz="2000" dirty="0" smtClean="0"/>
              <a:t> é </a:t>
            </a:r>
            <a:r>
              <a:rPr lang="pt-PT" sz="2000" b="1" dirty="0" smtClean="0">
                <a:solidFill>
                  <a:srgbClr val="00B050"/>
                </a:solidFill>
              </a:rPr>
              <a:t>demasiado pequeno</a:t>
            </a:r>
            <a:r>
              <a:rPr lang="pt-PT" sz="2000" dirty="0" smtClean="0"/>
              <a:t>.</a:t>
            </a:r>
          </a:p>
          <a:p>
            <a:endParaRPr lang="pt-PT" sz="2000" dirty="0" smtClean="0"/>
          </a:p>
          <a:p>
            <a:r>
              <a:rPr lang="pt-PT" sz="2000" dirty="0" smtClean="0"/>
              <a:t>Para ultrapassar esta questão, os químicos passaram a </a:t>
            </a:r>
            <a:r>
              <a:rPr lang="pt-PT" sz="2000" b="1" dirty="0" smtClean="0">
                <a:solidFill>
                  <a:srgbClr val="00B050"/>
                </a:solidFill>
              </a:rPr>
              <a:t>comparar a massa dos átomos com a massa de um padrão adequado</a:t>
            </a:r>
            <a:r>
              <a:rPr lang="pt-PT" sz="2000" dirty="0" smtClean="0"/>
              <a:t>. </a:t>
            </a:r>
          </a:p>
          <a:p>
            <a:endParaRPr lang="pt-PT" sz="2000" dirty="0" smtClean="0"/>
          </a:p>
          <a:p>
            <a:r>
              <a:rPr lang="pt-PT" sz="2000" dirty="0" smtClean="0"/>
              <a:t>Inicialmente, o padrão que consideraram foi a massa do átomo mais leve de hidrogénio, ao qual atribuíram uma massa unitária.</a:t>
            </a:r>
            <a:endParaRPr lang="pt-PT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M20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2843808" y="1268760"/>
            <a:ext cx="32235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A massa dos átomos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539552" y="2420888"/>
            <a:ext cx="331236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PT" sz="2000" b="1" dirty="0" smtClean="0">
                <a:solidFill>
                  <a:srgbClr val="00B050"/>
                </a:solidFill>
              </a:rPr>
              <a:t>Por exemplo</a:t>
            </a:r>
            <a:r>
              <a:rPr lang="pt-PT" sz="2000" dirty="0" smtClean="0"/>
              <a:t>,</a:t>
            </a:r>
            <a:r>
              <a:rPr lang="pt-PT" sz="2000" b="1" dirty="0" smtClean="0"/>
              <a:t> </a:t>
            </a:r>
            <a:r>
              <a:rPr lang="pt-PT" sz="2000" dirty="0" smtClean="0"/>
              <a:t>dizer que a </a:t>
            </a:r>
            <a:r>
              <a:rPr lang="pt-PT" sz="2000" b="1" dirty="0" smtClean="0">
                <a:solidFill>
                  <a:srgbClr val="00B050"/>
                </a:solidFill>
              </a:rPr>
              <a:t>massa de um átomo de hélio é 4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significa que a sua massa é, aproximadamente, 4 vezes maior do que a massa do átomo mais leve de hidrogénio.</a:t>
            </a:r>
          </a:p>
          <a:p>
            <a:endParaRPr lang="pt-PT" sz="2000" dirty="0"/>
          </a:p>
        </p:txBody>
      </p:sp>
      <p:pic>
        <p:nvPicPr>
          <p:cNvPr id="9" name="Picture 2" descr="F:\DPA9\PowerPoints\PowerPoints_Química\Imagens_PPT_Classificação_materiais\M20\20145768_cont_dd00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95936" y="2564904"/>
            <a:ext cx="4752831" cy="1562273"/>
          </a:xfrm>
          <a:prstGeom prst="rect">
            <a:avLst/>
          </a:prstGeom>
          <a:noFill/>
        </p:spPr>
      </p:pic>
      <p:sp>
        <p:nvSpPr>
          <p:cNvPr id="10" name="Rectângulo 9"/>
          <p:cNvSpPr/>
          <p:nvPr/>
        </p:nvSpPr>
        <p:spPr>
          <a:xfrm>
            <a:off x="827584" y="4941168"/>
            <a:ext cx="75608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dirty="0" smtClean="0"/>
              <a:t>Como esta massa é  determinada por comparação com a massa de um padrão,  não tem unidades e designa-se por </a:t>
            </a:r>
            <a:r>
              <a:rPr lang="pt-PT" sz="2000" b="1" dirty="0" smtClean="0">
                <a:solidFill>
                  <a:srgbClr val="00B050"/>
                </a:solidFill>
              </a:rPr>
              <a:t>massa atómica relativa</a:t>
            </a:r>
            <a:r>
              <a:rPr lang="pt-PT" sz="2000" dirty="0" smtClean="0"/>
              <a:t>. </a:t>
            </a:r>
            <a:endParaRPr lang="pt-PT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M20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2843808" y="1268760"/>
            <a:ext cx="32235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A massa dos átomos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467544" y="2348880"/>
            <a:ext cx="331236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PT" sz="2000" b="1" dirty="0" smtClean="0">
                <a:solidFill>
                  <a:srgbClr val="00B050"/>
                </a:solidFill>
              </a:rPr>
              <a:t>Por exemplo</a:t>
            </a:r>
            <a:r>
              <a:rPr lang="pt-PT" sz="2000" dirty="0" smtClean="0"/>
              <a:t>,</a:t>
            </a:r>
            <a:r>
              <a:rPr lang="pt-PT" sz="2000" b="1" dirty="0" smtClean="0"/>
              <a:t> </a:t>
            </a:r>
            <a:r>
              <a:rPr lang="pt-PT" sz="2000" dirty="0" smtClean="0"/>
              <a:t>dizer que a </a:t>
            </a:r>
            <a:r>
              <a:rPr lang="pt-PT" sz="2000" b="1" dirty="0" smtClean="0">
                <a:solidFill>
                  <a:srgbClr val="00B050"/>
                </a:solidFill>
              </a:rPr>
              <a:t>massa de um átomo de berílio é 9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significa que a sua massa é, aproximadamente,</a:t>
            </a:r>
          </a:p>
          <a:p>
            <a:pPr algn="r"/>
            <a:r>
              <a:rPr lang="pt-PT" sz="2000" dirty="0" smtClean="0"/>
              <a:t> 9 vezes maior do que a massa do átomo mais leve de hidrogénio.</a:t>
            </a:r>
          </a:p>
          <a:p>
            <a:endParaRPr lang="pt-PT" sz="2000" dirty="0"/>
          </a:p>
        </p:txBody>
      </p:sp>
      <p:sp>
        <p:nvSpPr>
          <p:cNvPr id="10" name="Rectângulo 9"/>
          <p:cNvSpPr/>
          <p:nvPr/>
        </p:nvSpPr>
        <p:spPr>
          <a:xfrm>
            <a:off x="827584" y="4941168"/>
            <a:ext cx="74888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dirty="0" smtClean="0"/>
              <a:t>Como esta massa é  determinada por comparação com a massa de um padrão,  não tem unidades e designa-se por </a:t>
            </a:r>
            <a:r>
              <a:rPr lang="pt-PT" sz="2000" b="1" dirty="0" smtClean="0">
                <a:solidFill>
                  <a:srgbClr val="00B050"/>
                </a:solidFill>
              </a:rPr>
              <a:t>massa atómica relativa</a:t>
            </a:r>
            <a:r>
              <a:rPr lang="pt-PT" sz="2000" dirty="0" smtClean="0"/>
              <a:t>. </a:t>
            </a:r>
            <a:endParaRPr lang="pt-PT" sz="2000" dirty="0"/>
          </a:p>
        </p:txBody>
      </p:sp>
      <p:pic>
        <p:nvPicPr>
          <p:cNvPr id="11" name="Picture 2" descr="F:\DPA9\PowerPoints\PowerPoints_Química\Imagens_PPT_Classificação_materiais\M20\20145768_cont_dd00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3928" y="2276872"/>
            <a:ext cx="4878461" cy="21767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M20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2843808" y="980728"/>
            <a:ext cx="32235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A massa dos átomos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683568" y="1628800"/>
            <a:ext cx="77048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dirty="0" smtClean="0"/>
              <a:t>A </a:t>
            </a:r>
            <a:r>
              <a:rPr lang="pt-PT" sz="2000" b="1" dirty="0" smtClean="0">
                <a:solidFill>
                  <a:srgbClr val="00B050"/>
                </a:solidFill>
              </a:rPr>
              <a:t>massa atómica relativa de um elemento </a:t>
            </a:r>
            <a:r>
              <a:rPr lang="pt-PT" sz="2000" dirty="0" smtClean="0"/>
              <a:t>indica o </a:t>
            </a:r>
            <a:r>
              <a:rPr lang="pt-PT" sz="2000" b="1" dirty="0" smtClean="0">
                <a:solidFill>
                  <a:srgbClr val="00B050"/>
                </a:solidFill>
              </a:rPr>
              <a:t>número de vezes </a:t>
            </a:r>
            <a:r>
              <a:rPr lang="pt-PT" sz="2000" dirty="0" smtClean="0"/>
              <a:t>que a</a:t>
            </a:r>
            <a:r>
              <a:rPr lang="pt-PT" sz="2000" b="1" dirty="0" smtClean="0">
                <a:solidFill>
                  <a:srgbClr val="00B050"/>
                </a:solidFill>
              </a:rPr>
              <a:t> massa média dos átomos desse elemento </a:t>
            </a:r>
            <a:r>
              <a:rPr lang="pt-PT" sz="2000" dirty="0" smtClean="0"/>
              <a:t>é </a:t>
            </a:r>
            <a:r>
              <a:rPr lang="pt-PT" sz="2000" b="1" dirty="0" smtClean="0">
                <a:solidFill>
                  <a:srgbClr val="00B050"/>
                </a:solidFill>
              </a:rPr>
              <a:t>maior </a:t>
            </a:r>
            <a:r>
              <a:rPr lang="pt-PT" sz="2000" dirty="0" smtClean="0"/>
              <a:t>do que  a massa do</a:t>
            </a:r>
            <a:r>
              <a:rPr lang="pt-PT" sz="2000" b="1" dirty="0" smtClean="0">
                <a:solidFill>
                  <a:srgbClr val="00B050"/>
                </a:solidFill>
              </a:rPr>
              <a:t> padrão considerado.</a:t>
            </a:r>
            <a:endParaRPr lang="pt-PT" sz="2000" dirty="0"/>
          </a:p>
        </p:txBody>
      </p:sp>
      <p:sp>
        <p:nvSpPr>
          <p:cNvPr id="10" name="Rectângulo 9"/>
          <p:cNvSpPr/>
          <p:nvPr/>
        </p:nvSpPr>
        <p:spPr>
          <a:xfrm>
            <a:off x="827584" y="4941168"/>
            <a:ext cx="74888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t-PT" sz="2000" dirty="0"/>
          </a:p>
        </p:txBody>
      </p:sp>
      <p:pic>
        <p:nvPicPr>
          <p:cNvPr id="12" name="Picture 2" descr="F:\DPA9\PowerPoints\PowerPoints_Química\Imagens_PPT_Classificação_materiais\M20\20145768_cont_tab2_pag1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9632" y="2780928"/>
            <a:ext cx="6690678" cy="35283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M20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755576" y="1052736"/>
            <a:ext cx="79208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Marcos importantes na história do </a:t>
            </a:r>
          </a:p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modelo atómico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10" name="Rectângulo 9"/>
          <p:cNvSpPr/>
          <p:nvPr/>
        </p:nvSpPr>
        <p:spPr>
          <a:xfrm>
            <a:off x="827584" y="4941168"/>
            <a:ext cx="74888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 smtClean="0"/>
              <a:t>Este foi o </a:t>
            </a:r>
            <a:r>
              <a:rPr lang="pt-PT" sz="2000" b="1" dirty="0" smtClean="0">
                <a:solidFill>
                  <a:srgbClr val="00B050"/>
                </a:solidFill>
              </a:rPr>
              <a:t>primeiro modelo atómico</a:t>
            </a:r>
            <a:r>
              <a:rPr lang="pt-PT" sz="2000" dirty="0" smtClean="0"/>
              <a:t>.</a:t>
            </a:r>
            <a:r>
              <a:rPr lang="pt-PT" sz="2000" b="1" dirty="0" smtClean="0"/>
              <a:t> </a:t>
            </a:r>
            <a:r>
              <a:rPr lang="pt-PT" sz="2000" dirty="0" smtClean="0"/>
              <a:t>Segundo Dalton, o </a:t>
            </a:r>
            <a:r>
              <a:rPr lang="pt-PT" sz="2000" b="1" dirty="0" smtClean="0">
                <a:solidFill>
                  <a:srgbClr val="00B050"/>
                </a:solidFill>
              </a:rPr>
              <a:t>átomo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era um </a:t>
            </a:r>
            <a:r>
              <a:rPr lang="pt-PT" sz="2000" b="1" dirty="0" smtClean="0">
                <a:solidFill>
                  <a:srgbClr val="00B050"/>
                </a:solidFill>
              </a:rPr>
              <a:t>corpúsculo</a:t>
            </a:r>
            <a:r>
              <a:rPr lang="pt-PT" sz="2000" dirty="0" smtClean="0"/>
              <a:t> de forma esférica, </a:t>
            </a:r>
            <a:r>
              <a:rPr lang="pt-PT" sz="2000" b="1" dirty="0" smtClean="0">
                <a:solidFill>
                  <a:srgbClr val="00B050"/>
                </a:solidFill>
              </a:rPr>
              <a:t>indivisível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e </a:t>
            </a:r>
            <a:r>
              <a:rPr lang="pt-PT" sz="2000" b="1" dirty="0" smtClean="0">
                <a:solidFill>
                  <a:srgbClr val="00B050"/>
                </a:solidFill>
              </a:rPr>
              <a:t>indestrutível</a:t>
            </a:r>
            <a:r>
              <a:rPr lang="pt-PT" sz="2000" dirty="0" smtClean="0"/>
              <a:t>.</a:t>
            </a:r>
          </a:p>
          <a:p>
            <a:r>
              <a:rPr lang="pt-PT" sz="2000" dirty="0" smtClean="0"/>
              <a:t>Este modelo ficou conhecido como o </a:t>
            </a:r>
            <a:r>
              <a:rPr lang="pt-PT" sz="2000" b="1" dirty="0" smtClean="0">
                <a:solidFill>
                  <a:srgbClr val="00B050"/>
                </a:solidFill>
              </a:rPr>
              <a:t>modelo da </a:t>
            </a:r>
            <a:r>
              <a:rPr lang="pt-PT" sz="2000" dirty="0" smtClean="0"/>
              <a:t>“</a:t>
            </a:r>
            <a:r>
              <a:rPr lang="pt-PT" sz="2000" b="1" dirty="0" smtClean="0">
                <a:solidFill>
                  <a:srgbClr val="00B050"/>
                </a:solidFill>
              </a:rPr>
              <a:t>bola de bilhar</a:t>
            </a:r>
            <a:r>
              <a:rPr lang="pt-PT" sz="2000" dirty="0" smtClean="0"/>
              <a:t>”.</a:t>
            </a:r>
            <a:endParaRPr lang="pt-PT" sz="2000" dirty="0"/>
          </a:p>
        </p:txBody>
      </p:sp>
      <p:pic>
        <p:nvPicPr>
          <p:cNvPr id="9" name="Picture 3" descr="F:\DPA9\PowerPoints\PowerPoints_Química\Imagens_PPT_Classificação_materiais\M20\20145768_cont_f019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2636912"/>
            <a:ext cx="2955925" cy="2160587"/>
          </a:xfrm>
          <a:prstGeom prst="rect">
            <a:avLst/>
          </a:prstGeom>
          <a:noFill/>
        </p:spPr>
      </p:pic>
      <p:pic>
        <p:nvPicPr>
          <p:cNvPr id="12" name="Picture 2" descr="F:\DPA9\PowerPoints\PowerPoints_Química\Imagens_PPT_Classificação_materiais\M20\20145768_cont_dd005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91680" y="2852936"/>
            <a:ext cx="1872208" cy="1872208"/>
          </a:xfrm>
          <a:prstGeom prst="rect">
            <a:avLst/>
          </a:prstGeom>
          <a:noFill/>
        </p:spPr>
      </p:pic>
      <p:sp>
        <p:nvSpPr>
          <p:cNvPr id="13" name="Rectângulo 12"/>
          <p:cNvSpPr/>
          <p:nvPr/>
        </p:nvSpPr>
        <p:spPr>
          <a:xfrm>
            <a:off x="827584" y="2132856"/>
            <a:ext cx="35998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b="1" dirty="0" smtClean="0">
                <a:solidFill>
                  <a:srgbClr val="00B050"/>
                </a:solidFill>
              </a:rPr>
              <a:t>Modelo atómico de Dalton</a:t>
            </a:r>
            <a:endParaRPr lang="pt-PT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M20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755576" y="1052736"/>
            <a:ext cx="79208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Marcos importantes na história do </a:t>
            </a:r>
          </a:p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modelo atómico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10" name="Rectângulo 9"/>
          <p:cNvSpPr/>
          <p:nvPr/>
        </p:nvSpPr>
        <p:spPr>
          <a:xfrm>
            <a:off x="827584" y="4797152"/>
            <a:ext cx="748883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 smtClean="0"/>
              <a:t>Para Thomson, o </a:t>
            </a:r>
            <a:r>
              <a:rPr lang="pt-PT" sz="2000" b="1" dirty="0" smtClean="0">
                <a:solidFill>
                  <a:srgbClr val="00B050"/>
                </a:solidFill>
              </a:rPr>
              <a:t>átomo</a:t>
            </a:r>
            <a:r>
              <a:rPr lang="pt-PT" sz="2000" dirty="0" smtClean="0"/>
              <a:t> era uma </a:t>
            </a:r>
            <a:r>
              <a:rPr lang="pt-PT" sz="2000" b="1" dirty="0" smtClean="0">
                <a:solidFill>
                  <a:srgbClr val="00B050"/>
                </a:solidFill>
              </a:rPr>
              <a:t>partícula esférica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com carga positiva</a:t>
            </a:r>
            <a:r>
              <a:rPr lang="pt-PT" sz="2000" dirty="0" smtClean="0"/>
              <a:t>,</a:t>
            </a:r>
            <a:r>
              <a:rPr lang="pt-PT" sz="2000" b="1" dirty="0" smtClean="0">
                <a:solidFill>
                  <a:srgbClr val="00B050"/>
                </a:solidFill>
              </a:rPr>
              <a:t> distribuída uniformemente</a:t>
            </a:r>
            <a:r>
              <a:rPr lang="pt-PT" sz="2000" dirty="0" smtClean="0"/>
              <a:t>, </a:t>
            </a:r>
            <a:r>
              <a:rPr lang="pt-PT" sz="2000" b="1" dirty="0" smtClean="0">
                <a:solidFill>
                  <a:srgbClr val="00B050"/>
                </a:solidFill>
              </a:rPr>
              <a:t>onde se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encontravam dispersos os eletrões</a:t>
            </a:r>
            <a:r>
              <a:rPr lang="pt-PT" sz="2000" dirty="0" smtClean="0"/>
              <a:t>,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partículas muito pequenas com carga elétrica negativa. Este modelo ficou conhecido como o </a:t>
            </a:r>
            <a:r>
              <a:rPr lang="pt-PT" sz="2000" b="1" dirty="0" smtClean="0">
                <a:solidFill>
                  <a:srgbClr val="00B050"/>
                </a:solidFill>
              </a:rPr>
              <a:t>modelo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do </a:t>
            </a:r>
            <a:r>
              <a:rPr lang="pt-PT" sz="2000" dirty="0" smtClean="0"/>
              <a:t>“</a:t>
            </a:r>
            <a:r>
              <a:rPr lang="pt-PT" sz="2000" b="1" dirty="0" smtClean="0">
                <a:solidFill>
                  <a:srgbClr val="00B050"/>
                </a:solidFill>
              </a:rPr>
              <a:t>bolo de passas</a:t>
            </a:r>
            <a:r>
              <a:rPr lang="pt-PT" sz="2000" dirty="0" smtClean="0"/>
              <a:t>”. </a:t>
            </a:r>
            <a:endParaRPr lang="pt-PT" sz="2000" dirty="0"/>
          </a:p>
        </p:txBody>
      </p:sp>
      <p:sp>
        <p:nvSpPr>
          <p:cNvPr id="13" name="Rectângulo 12"/>
          <p:cNvSpPr/>
          <p:nvPr/>
        </p:nvSpPr>
        <p:spPr>
          <a:xfrm>
            <a:off x="827584" y="2132856"/>
            <a:ext cx="39988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b="1" dirty="0" smtClean="0">
                <a:solidFill>
                  <a:srgbClr val="00B050"/>
                </a:solidFill>
              </a:rPr>
              <a:t>Modelo atómico de Thomson </a:t>
            </a:r>
            <a:endParaRPr lang="pt-PT" sz="2400" dirty="0">
              <a:solidFill>
                <a:srgbClr val="00B050"/>
              </a:solidFill>
            </a:endParaRPr>
          </a:p>
        </p:txBody>
      </p:sp>
      <p:pic>
        <p:nvPicPr>
          <p:cNvPr id="11" name="Picture 3" descr="F:\DPA9\PowerPoints\PowerPoints_Química\Imagens_PPT_Classificação_materiais\M20\20145768_cont_f02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2708920"/>
            <a:ext cx="2664296" cy="1773588"/>
          </a:xfrm>
          <a:prstGeom prst="rect">
            <a:avLst/>
          </a:prstGeom>
          <a:noFill/>
        </p:spPr>
      </p:pic>
      <p:pic>
        <p:nvPicPr>
          <p:cNvPr id="15" name="Picture 2" descr="F:\DPA9\PowerPoints\PowerPoints_Química\Imagens_PPT_Classificação_materiais\M20\20145768_cont_dd006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07704" y="2636912"/>
            <a:ext cx="1872208" cy="18764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M20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755576" y="980728"/>
            <a:ext cx="79208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Marcos importantes na história do </a:t>
            </a:r>
          </a:p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modelo atómico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10" name="Rectângulo 9"/>
          <p:cNvSpPr/>
          <p:nvPr/>
        </p:nvSpPr>
        <p:spPr>
          <a:xfrm>
            <a:off x="827584" y="4797152"/>
            <a:ext cx="748883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 smtClean="0"/>
              <a:t>Experiências realizadas por Rutherford permitiram-lhe concluir que a maior parte do átomo é </a:t>
            </a:r>
            <a:r>
              <a:rPr lang="pt-PT" sz="2000" b="1" dirty="0" smtClean="0">
                <a:solidFill>
                  <a:srgbClr val="00B050"/>
                </a:solidFill>
              </a:rPr>
              <a:t>espaço vazio </a:t>
            </a:r>
            <a:r>
              <a:rPr lang="pt-PT" sz="2000" dirty="0" smtClean="0"/>
              <a:t>e que, no seu interior, existe uma pequena região central com carga elétrica positiva, que designou por </a:t>
            </a:r>
            <a:r>
              <a:rPr lang="pt-PT" sz="2000" b="1" dirty="0" smtClean="0">
                <a:solidFill>
                  <a:srgbClr val="00B050"/>
                </a:solidFill>
              </a:rPr>
              <a:t>núcleo atómico</a:t>
            </a:r>
            <a:r>
              <a:rPr lang="pt-PT" sz="2000" dirty="0" smtClean="0"/>
              <a:t>, onde se encontra concentrada a quase totalidade da massa do átomo.  </a:t>
            </a:r>
          </a:p>
          <a:p>
            <a:endParaRPr lang="pt-PT" sz="2000" dirty="0"/>
          </a:p>
        </p:txBody>
      </p:sp>
      <p:sp>
        <p:nvSpPr>
          <p:cNvPr id="13" name="Rectângulo 12"/>
          <p:cNvSpPr/>
          <p:nvPr/>
        </p:nvSpPr>
        <p:spPr>
          <a:xfrm>
            <a:off x="827584" y="1916832"/>
            <a:ext cx="42164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b="1" dirty="0" smtClean="0">
                <a:solidFill>
                  <a:srgbClr val="00B050"/>
                </a:solidFill>
              </a:rPr>
              <a:t>Modelo atómico de Rutherford </a:t>
            </a:r>
            <a:endParaRPr lang="pt-PT" sz="2400" dirty="0">
              <a:solidFill>
                <a:srgbClr val="00B050"/>
              </a:solidFill>
            </a:endParaRPr>
          </a:p>
        </p:txBody>
      </p:sp>
      <p:pic>
        <p:nvPicPr>
          <p:cNvPr id="12" name="Picture 2" descr="F:\DPA9\PowerPoints\PowerPoints_Química\Imagens_PPT_Classificação_materiais\M20\20145768_cont_dd007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2420888"/>
            <a:ext cx="5741583" cy="2141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M20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971600" y="1052736"/>
            <a:ext cx="70567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Marcos importantes na história do </a:t>
            </a:r>
          </a:p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modelo atómico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1331640" y="2780928"/>
            <a:ext cx="3312368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PT" sz="2000" dirty="0" smtClean="0"/>
              <a:t>Para</a:t>
            </a:r>
            <a:r>
              <a:rPr lang="pt-PT" sz="2000" b="1" dirty="0" smtClean="0"/>
              <a:t> </a:t>
            </a:r>
            <a:r>
              <a:rPr lang="pt-PT" sz="2000" dirty="0" smtClean="0"/>
              <a:t>Rutherford, os átomos eram constituídos por um </a:t>
            </a:r>
            <a:r>
              <a:rPr lang="pt-PT" sz="2000" b="1" dirty="0" smtClean="0">
                <a:solidFill>
                  <a:srgbClr val="00B050"/>
                </a:solidFill>
              </a:rPr>
              <a:t>núcleo muito pequeno e de carga positiva </a:t>
            </a:r>
            <a:r>
              <a:rPr lang="pt-PT" sz="2000" dirty="0" smtClean="0"/>
              <a:t>onde se concentrava quase toda a massa do átomo e </a:t>
            </a:r>
            <a:r>
              <a:rPr lang="pt-PT" sz="2000" b="1" dirty="0" smtClean="0">
                <a:solidFill>
                  <a:srgbClr val="00B050"/>
                </a:solidFill>
              </a:rPr>
              <a:t>eletrões movendo-se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no espaço </a:t>
            </a:r>
            <a:r>
              <a:rPr lang="pt-PT" sz="2000" b="1" dirty="0" smtClean="0">
                <a:solidFill>
                  <a:srgbClr val="00B050"/>
                </a:solidFill>
              </a:rPr>
              <a:t>à volta do núcleo</a:t>
            </a:r>
            <a:r>
              <a:rPr lang="pt-PT" sz="2000" dirty="0" smtClean="0"/>
              <a:t>, tal como os planetas se movem em volta do Sol.</a:t>
            </a:r>
          </a:p>
          <a:p>
            <a:pPr algn="r"/>
            <a:r>
              <a:rPr lang="pt-PT" sz="2000" dirty="0" smtClean="0"/>
              <a:t> </a:t>
            </a:r>
          </a:p>
          <a:p>
            <a:endParaRPr lang="pt-PT" sz="2000" dirty="0"/>
          </a:p>
        </p:txBody>
      </p:sp>
      <p:pic>
        <p:nvPicPr>
          <p:cNvPr id="9" name="Picture 2" descr="F:\DPA9\PowerPoints\PowerPoints_Química\Imagens_PPT_Classificação_materiais\M20\20145768_cont_dd008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2852936"/>
            <a:ext cx="2880320" cy="2758069"/>
          </a:xfrm>
          <a:prstGeom prst="rect">
            <a:avLst/>
          </a:prstGeom>
          <a:noFill/>
        </p:spPr>
      </p:pic>
      <p:sp>
        <p:nvSpPr>
          <p:cNvPr id="12" name="Rectângulo 11"/>
          <p:cNvSpPr/>
          <p:nvPr/>
        </p:nvSpPr>
        <p:spPr>
          <a:xfrm>
            <a:off x="1043608" y="2204864"/>
            <a:ext cx="42164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b="1" dirty="0" smtClean="0">
                <a:solidFill>
                  <a:srgbClr val="00B050"/>
                </a:solidFill>
              </a:rPr>
              <a:t>Modelo atómico de Rutherford </a:t>
            </a:r>
            <a:endParaRPr lang="pt-PT" sz="24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M20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1043608" y="908720"/>
            <a:ext cx="70567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Marcos importantes na história do </a:t>
            </a:r>
          </a:p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modelo atómico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4283968" y="2149019"/>
            <a:ext cx="410445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 smtClean="0"/>
              <a:t>Segundo</a:t>
            </a:r>
            <a:r>
              <a:rPr lang="pt-PT" sz="2000" b="1" dirty="0" smtClean="0"/>
              <a:t>  </a:t>
            </a:r>
            <a:r>
              <a:rPr lang="pt-PT" sz="2000" dirty="0" smtClean="0"/>
              <a:t>o</a:t>
            </a:r>
            <a:r>
              <a:rPr lang="pt-PT" sz="2000" b="1" dirty="0" smtClean="0"/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modelo atómico de Bohr</a:t>
            </a:r>
            <a:r>
              <a:rPr lang="pt-PT" sz="2000" dirty="0" smtClean="0"/>
              <a:t>:</a:t>
            </a:r>
          </a:p>
          <a:p>
            <a:pPr marL="173038" indent="-173038"/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o</a:t>
            </a:r>
            <a:r>
              <a:rPr lang="pt-PT" sz="2000" b="1" dirty="0" smtClean="0"/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átomo</a:t>
            </a:r>
            <a:r>
              <a:rPr lang="pt-PT" sz="2000" dirty="0" smtClean="0"/>
              <a:t> possuía um </a:t>
            </a:r>
            <a:r>
              <a:rPr lang="pt-PT" sz="2000" b="1" dirty="0" smtClean="0">
                <a:solidFill>
                  <a:srgbClr val="00B050"/>
                </a:solidFill>
              </a:rPr>
              <a:t>núcleo central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e os </a:t>
            </a:r>
            <a:r>
              <a:rPr lang="pt-PT" sz="2000" b="1" dirty="0" smtClean="0">
                <a:solidFill>
                  <a:srgbClr val="00B050"/>
                </a:solidFill>
              </a:rPr>
              <a:t>eletrões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descreviam </a:t>
            </a:r>
            <a:r>
              <a:rPr lang="pt-PT" sz="2000" b="1" dirty="0" smtClean="0">
                <a:solidFill>
                  <a:srgbClr val="00B050"/>
                </a:solidFill>
              </a:rPr>
              <a:t>órbitas circulares</a:t>
            </a:r>
            <a:r>
              <a:rPr lang="pt-PT" sz="2000" dirty="0" smtClean="0">
                <a:solidFill>
                  <a:srgbClr val="00B050"/>
                </a:solidFill>
              </a:rPr>
              <a:t>, </a:t>
            </a:r>
            <a:r>
              <a:rPr lang="pt-PT" sz="2000" dirty="0" smtClean="0"/>
              <a:t>em volta do núcleo;</a:t>
            </a:r>
          </a:p>
          <a:p>
            <a:pPr marL="173038" indent="-173038"/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os </a:t>
            </a:r>
            <a:r>
              <a:rPr lang="pt-PT" sz="2000" b="1" dirty="0" smtClean="0">
                <a:solidFill>
                  <a:srgbClr val="00B050"/>
                </a:solidFill>
              </a:rPr>
              <a:t>eletrões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só podiam ocupar determinados </a:t>
            </a:r>
            <a:r>
              <a:rPr lang="pt-PT" sz="2000" b="1" dirty="0" smtClean="0">
                <a:solidFill>
                  <a:srgbClr val="00B050"/>
                </a:solidFill>
              </a:rPr>
              <a:t>níveis de energia</a:t>
            </a:r>
            <a:r>
              <a:rPr lang="pt-PT" sz="2000" dirty="0" smtClean="0"/>
              <a:t>; </a:t>
            </a:r>
          </a:p>
          <a:p>
            <a:pPr marL="173038" indent="-173038"/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os </a:t>
            </a:r>
            <a:r>
              <a:rPr lang="pt-PT" sz="2000" b="1" dirty="0" smtClean="0">
                <a:solidFill>
                  <a:srgbClr val="00B050"/>
                </a:solidFill>
              </a:rPr>
              <a:t>eletrões</a:t>
            </a:r>
            <a:r>
              <a:rPr lang="pt-PT" sz="2000" dirty="0" smtClean="0"/>
              <a:t> com </a:t>
            </a:r>
            <a:r>
              <a:rPr lang="pt-PT" sz="2000" b="1" dirty="0" smtClean="0">
                <a:solidFill>
                  <a:srgbClr val="00B050"/>
                </a:solidFill>
              </a:rPr>
              <a:t>menor energia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moviam-se em </a:t>
            </a:r>
            <a:r>
              <a:rPr lang="pt-PT" sz="2000" b="1" dirty="0" smtClean="0">
                <a:solidFill>
                  <a:srgbClr val="00B050"/>
                </a:solidFill>
              </a:rPr>
              <a:t>órbitas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mais próximas do núcleo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e os eletrões com </a:t>
            </a:r>
            <a:r>
              <a:rPr lang="pt-PT" sz="2000" b="1" dirty="0" smtClean="0">
                <a:solidFill>
                  <a:srgbClr val="00B050"/>
                </a:solidFill>
              </a:rPr>
              <a:t>maior</a:t>
            </a:r>
            <a:r>
              <a:rPr lang="pt-PT" sz="2000" b="1" dirty="0" smtClean="0"/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energia</a:t>
            </a:r>
            <a:r>
              <a:rPr lang="pt-PT" sz="2000" dirty="0" smtClean="0"/>
              <a:t> moviam-se em </a:t>
            </a:r>
            <a:r>
              <a:rPr lang="pt-PT" sz="2000" b="1" dirty="0" smtClean="0">
                <a:solidFill>
                  <a:srgbClr val="00B050"/>
                </a:solidFill>
              </a:rPr>
              <a:t>órbitas mais afastadas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do núcleo</a:t>
            </a:r>
            <a:r>
              <a:rPr lang="pt-PT" sz="2000" dirty="0" smtClean="0"/>
              <a:t>;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</a:p>
          <a:p>
            <a:pPr marL="173038" indent="-173038"/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o </a:t>
            </a:r>
            <a:r>
              <a:rPr lang="pt-PT" sz="2000" b="1" dirty="0" smtClean="0">
                <a:solidFill>
                  <a:srgbClr val="00B050"/>
                </a:solidFill>
              </a:rPr>
              <a:t>estado fundamental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correspondia ao estado de menor energia do átomo.</a:t>
            </a:r>
          </a:p>
          <a:p>
            <a:endParaRPr lang="pt-PT" sz="2000" dirty="0"/>
          </a:p>
        </p:txBody>
      </p:sp>
      <p:sp>
        <p:nvSpPr>
          <p:cNvPr id="12" name="Rectângulo 11"/>
          <p:cNvSpPr/>
          <p:nvPr/>
        </p:nvSpPr>
        <p:spPr>
          <a:xfrm>
            <a:off x="827584" y="1988840"/>
            <a:ext cx="3424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b="1" dirty="0" smtClean="0">
                <a:solidFill>
                  <a:srgbClr val="00B050"/>
                </a:solidFill>
              </a:rPr>
              <a:t>Modelo atómico de Bohr </a:t>
            </a:r>
            <a:endParaRPr lang="pt-PT" sz="2400" dirty="0">
              <a:solidFill>
                <a:srgbClr val="00B050"/>
              </a:solidFill>
            </a:endParaRPr>
          </a:p>
        </p:txBody>
      </p:sp>
      <p:pic>
        <p:nvPicPr>
          <p:cNvPr id="10" name="Picture 2" descr="F:\DPA9\PowerPoints\PowerPoints_Química\Imagens_PPT_Classificação_materiais\M20\20145768_cont_dd009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2636912"/>
            <a:ext cx="3030466" cy="30963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M20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971600" y="980728"/>
            <a:ext cx="70567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Marcos importantes na história do </a:t>
            </a:r>
          </a:p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modelo atómico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755576" y="2780928"/>
            <a:ext cx="374441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PT" sz="2000" dirty="0" smtClean="0"/>
              <a:t>Este modelo é </a:t>
            </a:r>
            <a:r>
              <a:rPr lang="pt-PT" sz="2000" dirty="0" smtClean="0">
                <a:solidFill>
                  <a:srgbClr val="00B050"/>
                </a:solidFill>
              </a:rPr>
              <a:t>o </a:t>
            </a:r>
            <a:r>
              <a:rPr lang="pt-PT" sz="2000" b="1" dirty="0" smtClean="0">
                <a:solidFill>
                  <a:srgbClr val="00B050"/>
                </a:solidFill>
              </a:rPr>
              <a:t>modelo atómico atual</a:t>
            </a:r>
            <a:r>
              <a:rPr lang="pt-PT" sz="2000" dirty="0" smtClean="0"/>
              <a:t>. De acordo com este modelo, os </a:t>
            </a:r>
            <a:r>
              <a:rPr lang="pt-PT" sz="2000" b="1" dirty="0" smtClean="0">
                <a:solidFill>
                  <a:srgbClr val="00B050"/>
                </a:solidFill>
              </a:rPr>
              <a:t>protões</a:t>
            </a:r>
            <a:r>
              <a:rPr lang="pt-PT" sz="2000" dirty="0" smtClean="0"/>
              <a:t> e </a:t>
            </a:r>
            <a:r>
              <a:rPr lang="pt-PT" sz="2000" b="1" dirty="0" smtClean="0">
                <a:solidFill>
                  <a:srgbClr val="00B050"/>
                </a:solidFill>
              </a:rPr>
              <a:t>neutrões</a:t>
            </a:r>
            <a:r>
              <a:rPr lang="pt-PT" sz="2000" dirty="0" smtClean="0"/>
              <a:t> encontram-se na zona central do átomo, designada por </a:t>
            </a:r>
            <a:r>
              <a:rPr lang="pt-PT" sz="2000" b="1" dirty="0" smtClean="0">
                <a:solidFill>
                  <a:srgbClr val="00B050"/>
                </a:solidFill>
              </a:rPr>
              <a:t>núcleo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atómico </a:t>
            </a:r>
            <a:r>
              <a:rPr lang="pt-PT" sz="2000" dirty="0" smtClean="0"/>
              <a:t>e os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eletrões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movem-se à volta do núcleo, formando a </a:t>
            </a:r>
            <a:r>
              <a:rPr lang="pt-PT" sz="2000" b="1" dirty="0" smtClean="0">
                <a:solidFill>
                  <a:srgbClr val="00B050"/>
                </a:solidFill>
              </a:rPr>
              <a:t>nuvem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eletrónica</a:t>
            </a:r>
            <a:r>
              <a:rPr lang="pt-PT" sz="2000" dirty="0" smtClean="0"/>
              <a:t>.</a:t>
            </a:r>
          </a:p>
          <a:p>
            <a:pPr algn="r"/>
            <a:r>
              <a:rPr lang="pt-PT" sz="2000" dirty="0" smtClean="0"/>
              <a:t> </a:t>
            </a:r>
          </a:p>
          <a:p>
            <a:endParaRPr lang="pt-PT" sz="2000" dirty="0"/>
          </a:p>
        </p:txBody>
      </p:sp>
      <p:sp>
        <p:nvSpPr>
          <p:cNvPr id="12" name="Rectângulo 11"/>
          <p:cNvSpPr/>
          <p:nvPr/>
        </p:nvSpPr>
        <p:spPr>
          <a:xfrm>
            <a:off x="827584" y="2204864"/>
            <a:ext cx="39331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b="1" dirty="0" smtClean="0">
                <a:solidFill>
                  <a:srgbClr val="00B050"/>
                </a:solidFill>
              </a:rPr>
              <a:t>Modelo da nuvem eletrónica </a:t>
            </a:r>
            <a:endParaRPr lang="pt-PT" sz="2400" dirty="0">
              <a:solidFill>
                <a:srgbClr val="00B050"/>
              </a:solidFill>
            </a:endParaRPr>
          </a:p>
        </p:txBody>
      </p:sp>
      <p:pic>
        <p:nvPicPr>
          <p:cNvPr id="10" name="Picture 2" descr="F:\DPA9\PowerPoints\PowerPoints_Química\Imagens_PPT_Classificação_materiais\M20\20145768_cont_dd01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2852936"/>
            <a:ext cx="3653786" cy="2088232"/>
          </a:xfrm>
          <a:prstGeom prst="rect">
            <a:avLst/>
          </a:prstGeom>
          <a:noFill/>
        </p:spPr>
      </p:pic>
      <p:sp>
        <p:nvSpPr>
          <p:cNvPr id="11" name="Rectângulo 10"/>
          <p:cNvSpPr/>
          <p:nvPr/>
        </p:nvSpPr>
        <p:spPr>
          <a:xfrm>
            <a:off x="971600" y="5301208"/>
            <a:ext cx="72728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 smtClean="0"/>
              <a:t>O </a:t>
            </a:r>
            <a:r>
              <a:rPr lang="pt-PT" sz="2000" b="1" dirty="0" smtClean="0">
                <a:solidFill>
                  <a:srgbClr val="00B050"/>
                </a:solidFill>
              </a:rPr>
              <a:t>tamanho do núcleo atómico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é muito inferior ao </a:t>
            </a:r>
            <a:r>
              <a:rPr lang="pt-PT" sz="2000" b="1" dirty="0" smtClean="0">
                <a:solidFill>
                  <a:srgbClr val="00B050"/>
                </a:solidFill>
              </a:rPr>
              <a:t>tamanho </a:t>
            </a:r>
            <a:r>
              <a:rPr lang="pt-PT" sz="2000" dirty="0" smtClean="0"/>
              <a:t> da sua </a:t>
            </a:r>
            <a:r>
              <a:rPr lang="pt-PT" sz="2000" b="1" dirty="0" smtClean="0">
                <a:solidFill>
                  <a:srgbClr val="00B050"/>
                </a:solidFill>
              </a:rPr>
              <a:t>nuvem eletrónica</a:t>
            </a:r>
            <a:r>
              <a:rPr lang="pt-PT" sz="2000" dirty="0" smtClean="0"/>
              <a:t>. </a:t>
            </a:r>
            <a:endParaRPr lang="pt-PT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M20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971600" y="980728"/>
            <a:ext cx="70567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    A carga do núcleo e da nuvem eletrónica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467544" y="1988840"/>
            <a:ext cx="331236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PT" sz="2000" dirty="0" smtClean="0"/>
              <a:t>Como os </a:t>
            </a:r>
            <a:r>
              <a:rPr lang="pt-PT" sz="2000" b="1" dirty="0" smtClean="0">
                <a:solidFill>
                  <a:srgbClr val="00B050"/>
                </a:solidFill>
              </a:rPr>
              <a:t>protões</a:t>
            </a:r>
            <a:r>
              <a:rPr lang="pt-PT" sz="2000" dirty="0" smtClean="0"/>
              <a:t> têm </a:t>
            </a:r>
            <a:r>
              <a:rPr lang="pt-PT" sz="2000" b="1" dirty="0" smtClean="0">
                <a:solidFill>
                  <a:srgbClr val="00B050"/>
                </a:solidFill>
              </a:rPr>
              <a:t>carga elétrica positiva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(+1) </a:t>
            </a:r>
            <a:r>
              <a:rPr lang="pt-PT" sz="2000" dirty="0" smtClean="0"/>
              <a:t>e os </a:t>
            </a:r>
            <a:r>
              <a:rPr lang="pt-PT" sz="2000" b="1" dirty="0" smtClean="0">
                <a:solidFill>
                  <a:srgbClr val="00B050"/>
                </a:solidFill>
              </a:rPr>
              <a:t>neutrões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não têm carga elétrica</a:t>
            </a:r>
            <a:r>
              <a:rPr lang="pt-PT" sz="2000" dirty="0" smtClean="0"/>
              <a:t>, a carga elétrica de um núcleo atómico, também designada por </a:t>
            </a:r>
            <a:r>
              <a:rPr lang="pt-PT" sz="2000" b="1" dirty="0" smtClean="0">
                <a:solidFill>
                  <a:srgbClr val="00B050"/>
                </a:solidFill>
              </a:rPr>
              <a:t>carga nuclear</a:t>
            </a:r>
            <a:r>
              <a:rPr lang="pt-PT" sz="2000" dirty="0" smtClean="0"/>
              <a:t>, é </a:t>
            </a:r>
            <a:r>
              <a:rPr lang="pt-PT" sz="2000" b="1" dirty="0" smtClean="0">
                <a:solidFill>
                  <a:srgbClr val="00B050"/>
                </a:solidFill>
              </a:rPr>
              <a:t>positiva</a:t>
            </a:r>
            <a:r>
              <a:rPr lang="pt-PT" sz="2000" dirty="0" smtClean="0"/>
              <a:t> e de valor igual ao número de protões que constitui esse núcleo.</a:t>
            </a:r>
          </a:p>
          <a:p>
            <a:pPr algn="r"/>
            <a:r>
              <a:rPr lang="pt-PT" sz="2000" dirty="0" smtClean="0"/>
              <a:t> </a:t>
            </a:r>
          </a:p>
          <a:p>
            <a:endParaRPr lang="pt-PT" sz="2000" dirty="0"/>
          </a:p>
        </p:txBody>
      </p:sp>
      <p:sp>
        <p:nvSpPr>
          <p:cNvPr id="11" name="Rectângulo 10"/>
          <p:cNvSpPr/>
          <p:nvPr/>
        </p:nvSpPr>
        <p:spPr>
          <a:xfrm>
            <a:off x="683568" y="4941168"/>
            <a:ext cx="72728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b="1" dirty="0" smtClean="0"/>
              <a:t>Por exemplo:</a:t>
            </a:r>
          </a:p>
          <a:p>
            <a:pPr algn="just"/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a carga elétrica do núcleo de um átomo com 3 protões é (+3). </a:t>
            </a:r>
          </a:p>
          <a:p>
            <a:pPr algn="just"/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a carga elétrica do núcleo de um átomo com  15 protões é (+15). </a:t>
            </a:r>
          </a:p>
        </p:txBody>
      </p:sp>
      <p:pic>
        <p:nvPicPr>
          <p:cNvPr id="13" name="Picture 2" descr="F:\DPA9\PowerPoints\PowerPoints_Química\Imagens_PPT_Classificação_materiais\M20\20145768_cont_tab3_pag17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2492896"/>
            <a:ext cx="4483479" cy="20162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M20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1043608" y="1196752"/>
            <a:ext cx="70567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    A carga do núcleo e da nuvem eletrónica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539552" y="2348880"/>
            <a:ext cx="331236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PT" sz="2000" dirty="0" smtClean="0"/>
              <a:t>Como os </a:t>
            </a:r>
            <a:r>
              <a:rPr lang="pt-PT" sz="2000" b="1" dirty="0" smtClean="0">
                <a:solidFill>
                  <a:srgbClr val="00B050"/>
                </a:solidFill>
              </a:rPr>
              <a:t>eletrões</a:t>
            </a:r>
            <a:r>
              <a:rPr lang="pt-PT" sz="2000" dirty="0" smtClean="0"/>
              <a:t> têm </a:t>
            </a:r>
            <a:r>
              <a:rPr lang="pt-PT" sz="2000" b="1" dirty="0" smtClean="0">
                <a:solidFill>
                  <a:srgbClr val="00B050"/>
                </a:solidFill>
              </a:rPr>
              <a:t>carga elétrica negativa </a:t>
            </a:r>
            <a:r>
              <a:rPr lang="pt-PT" sz="2000" b="1" dirty="0" smtClean="0">
                <a:solidFill>
                  <a:srgbClr val="00B050"/>
                </a:solidFill>
              </a:rPr>
              <a:t>(</a:t>
            </a:r>
            <a:r>
              <a:rPr lang="pt-PT" sz="2000" b="1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−</a:t>
            </a:r>
            <a:r>
              <a:rPr lang="pt-PT" sz="2000" b="1" dirty="0" smtClean="0">
                <a:solidFill>
                  <a:srgbClr val="00B050"/>
                </a:solidFill>
              </a:rPr>
              <a:t>1</a:t>
            </a:r>
            <a:r>
              <a:rPr lang="pt-PT" sz="2000" b="1" dirty="0" smtClean="0">
                <a:solidFill>
                  <a:srgbClr val="00B050"/>
                </a:solidFill>
              </a:rPr>
              <a:t>)</a:t>
            </a:r>
            <a:r>
              <a:rPr lang="pt-PT" sz="2000" dirty="0" smtClean="0"/>
              <a:t>, a </a:t>
            </a:r>
            <a:r>
              <a:rPr lang="pt-PT" sz="2000" b="1" dirty="0" smtClean="0">
                <a:solidFill>
                  <a:srgbClr val="00B050"/>
                </a:solidFill>
              </a:rPr>
              <a:t>carga </a:t>
            </a:r>
            <a:r>
              <a:rPr lang="pt-PT" sz="2000" dirty="0" smtClean="0"/>
              <a:t>elétrica </a:t>
            </a:r>
            <a:r>
              <a:rPr lang="pt-PT" sz="2000" dirty="0" smtClean="0">
                <a:solidFill>
                  <a:srgbClr val="00B050"/>
                </a:solidFill>
              </a:rPr>
              <a:t>da </a:t>
            </a:r>
            <a:r>
              <a:rPr lang="pt-PT" sz="2000" b="1" dirty="0" smtClean="0">
                <a:solidFill>
                  <a:srgbClr val="00B050"/>
                </a:solidFill>
              </a:rPr>
              <a:t>nuvem eletrónica</a:t>
            </a:r>
            <a:r>
              <a:rPr lang="pt-PT" sz="2000" dirty="0" smtClean="0"/>
              <a:t> é </a:t>
            </a:r>
            <a:r>
              <a:rPr lang="pt-PT" sz="2000" b="1" dirty="0" smtClean="0">
                <a:solidFill>
                  <a:srgbClr val="00B050"/>
                </a:solidFill>
              </a:rPr>
              <a:t>negativa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e de valor igual ao número de eletrões que a constituem.</a:t>
            </a:r>
          </a:p>
          <a:p>
            <a:pPr algn="r"/>
            <a:endParaRPr lang="pt-PT" sz="2000" dirty="0" smtClean="0"/>
          </a:p>
          <a:p>
            <a:endParaRPr lang="pt-PT" sz="2000" dirty="0"/>
          </a:p>
        </p:txBody>
      </p:sp>
      <p:sp>
        <p:nvSpPr>
          <p:cNvPr id="11" name="Rectângulo 10"/>
          <p:cNvSpPr/>
          <p:nvPr/>
        </p:nvSpPr>
        <p:spPr>
          <a:xfrm>
            <a:off x="611560" y="4725144"/>
            <a:ext cx="82089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b="1" dirty="0" smtClean="0"/>
              <a:t>Por exemplo:</a:t>
            </a:r>
          </a:p>
          <a:p>
            <a:pPr algn="just"/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a carga elétrica da nuvem eletrónica de um átomo com 3 eletrões é (– 3).</a:t>
            </a:r>
          </a:p>
          <a:p>
            <a:pPr algn="just"/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a carga elétrica da nuvem eletrónica de um átomo com 15 eletrões é (– 15).</a:t>
            </a:r>
          </a:p>
        </p:txBody>
      </p:sp>
      <p:pic>
        <p:nvPicPr>
          <p:cNvPr id="13" name="Picture 2" descr="F:\DPA9\PowerPoints\PowerPoints_Química\Imagens_PPT_Classificação_materiais\M20\20145768_cont_tab3_pag17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7944" y="2492896"/>
            <a:ext cx="4483479" cy="20162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M20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1043608" y="1196752"/>
            <a:ext cx="70567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    A massa do núcleo e da nuvem eletrónica</a:t>
            </a:r>
            <a:endParaRPr lang="pt-PT" sz="2800" dirty="0" smtClean="0">
              <a:solidFill>
                <a:srgbClr val="00B050"/>
              </a:solidFill>
            </a:endParaRPr>
          </a:p>
          <a:p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755576" y="2204864"/>
            <a:ext cx="331236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 smtClean="0"/>
              <a:t>Como se pode ver na tabela:</a:t>
            </a:r>
          </a:p>
          <a:p>
            <a:pPr marL="173038" indent="-173038"/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A </a:t>
            </a:r>
            <a:r>
              <a:rPr lang="pt-PT" sz="2000" b="1" dirty="0" smtClean="0">
                <a:solidFill>
                  <a:srgbClr val="00B050"/>
                </a:solidFill>
              </a:rPr>
              <a:t>massa dos protões </a:t>
            </a:r>
            <a:r>
              <a:rPr lang="pt-PT" sz="2000" dirty="0" smtClean="0"/>
              <a:t>é praticamente </a:t>
            </a:r>
            <a:r>
              <a:rPr lang="pt-PT" sz="2000" b="1" dirty="0" smtClean="0">
                <a:solidFill>
                  <a:srgbClr val="00B050"/>
                </a:solidFill>
              </a:rPr>
              <a:t>igual</a:t>
            </a:r>
            <a:r>
              <a:rPr lang="pt-PT" sz="2000" b="1" dirty="0" smtClean="0"/>
              <a:t> </a:t>
            </a:r>
            <a:r>
              <a:rPr lang="pt-PT" sz="2000" dirty="0" smtClean="0"/>
              <a:t>à </a:t>
            </a:r>
            <a:r>
              <a:rPr lang="pt-PT" sz="2000" b="1" dirty="0" smtClean="0">
                <a:solidFill>
                  <a:srgbClr val="00B050"/>
                </a:solidFill>
              </a:rPr>
              <a:t>massa dos neutrões</a:t>
            </a:r>
            <a:r>
              <a:rPr lang="pt-PT" sz="2000" dirty="0" smtClean="0"/>
              <a:t>.</a:t>
            </a:r>
          </a:p>
          <a:p>
            <a:pPr marL="173038" indent="-173038"/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A </a:t>
            </a:r>
            <a:r>
              <a:rPr lang="pt-PT" sz="2000" b="1" dirty="0" smtClean="0">
                <a:solidFill>
                  <a:srgbClr val="00B050"/>
                </a:solidFill>
              </a:rPr>
              <a:t>massa dos eletrões </a:t>
            </a:r>
            <a:r>
              <a:rPr lang="pt-PT" sz="2000" dirty="0" smtClean="0"/>
              <a:t>é cerca de 1840 vezes inferior à massa dos protões (ou dos neutrões).</a:t>
            </a:r>
            <a:r>
              <a:rPr lang="pt-PT" sz="2000" b="1" dirty="0" smtClean="0">
                <a:solidFill>
                  <a:srgbClr val="00B050"/>
                </a:solidFill>
              </a:rPr>
              <a:t> </a:t>
            </a:r>
            <a:endParaRPr lang="pt-PT" sz="2000" dirty="0" smtClean="0"/>
          </a:p>
          <a:p>
            <a:pPr algn="r"/>
            <a:endParaRPr lang="pt-PT" sz="2000" dirty="0" smtClean="0"/>
          </a:p>
          <a:p>
            <a:endParaRPr lang="pt-PT" sz="2000" dirty="0"/>
          </a:p>
        </p:txBody>
      </p:sp>
      <p:sp>
        <p:nvSpPr>
          <p:cNvPr id="11" name="Rectângulo 10"/>
          <p:cNvSpPr/>
          <p:nvPr/>
        </p:nvSpPr>
        <p:spPr>
          <a:xfrm>
            <a:off x="611560" y="5013176"/>
            <a:ext cx="82089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b="1" dirty="0" smtClean="0">
                <a:solidFill>
                  <a:srgbClr val="00B050"/>
                </a:solidFill>
              </a:rPr>
              <a:t>A massa de um átomo é praticamente igual à massa do seu núcleo, pois é no núcleo que se encontra a quase totalidade da massa do átomo. </a:t>
            </a:r>
            <a:endParaRPr lang="pt-PT" sz="2000" dirty="0" smtClean="0">
              <a:solidFill>
                <a:srgbClr val="00B050"/>
              </a:solidFill>
            </a:endParaRPr>
          </a:p>
        </p:txBody>
      </p:sp>
      <p:pic>
        <p:nvPicPr>
          <p:cNvPr id="9" name="Picture 2" descr="F:\DPA9\PowerPoints\PowerPoints_Química\Imagens_PPT_Classificação_materiais\M20\20145768_cont_tab4_pag17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2276872"/>
            <a:ext cx="4365262" cy="20162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1907704" y="836712"/>
            <a:ext cx="5688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Síntese de conteúdos</a:t>
            </a:r>
            <a:endParaRPr lang="pt-PT" sz="2800" b="1" dirty="0">
              <a:solidFill>
                <a:srgbClr val="00B050"/>
              </a:solidFill>
            </a:endParaRPr>
          </a:p>
        </p:txBody>
      </p:sp>
      <p:sp>
        <p:nvSpPr>
          <p:cNvPr id="12" name="Freeform 5"/>
          <p:cNvSpPr/>
          <p:nvPr/>
        </p:nvSpPr>
        <p:spPr>
          <a:xfrm>
            <a:off x="467544" y="1484784"/>
            <a:ext cx="8208912" cy="4464496"/>
          </a:xfrm>
          <a:custGeom>
            <a:avLst/>
            <a:gdLst>
              <a:gd name="connsiteX0" fmla="*/ 0 w 1744972"/>
              <a:gd name="connsiteY0" fmla="*/ 110806 h 1108057"/>
              <a:gd name="connsiteX1" fmla="*/ 110806 w 1744972"/>
              <a:gd name="connsiteY1" fmla="*/ 0 h 1108057"/>
              <a:gd name="connsiteX2" fmla="*/ 1634166 w 1744972"/>
              <a:gd name="connsiteY2" fmla="*/ 0 h 1108057"/>
              <a:gd name="connsiteX3" fmla="*/ 1744972 w 1744972"/>
              <a:gd name="connsiteY3" fmla="*/ 110806 h 1108057"/>
              <a:gd name="connsiteX4" fmla="*/ 1744972 w 1744972"/>
              <a:gd name="connsiteY4" fmla="*/ 997251 h 1108057"/>
              <a:gd name="connsiteX5" fmla="*/ 1634166 w 1744972"/>
              <a:gd name="connsiteY5" fmla="*/ 1108057 h 1108057"/>
              <a:gd name="connsiteX6" fmla="*/ 110806 w 1744972"/>
              <a:gd name="connsiteY6" fmla="*/ 1108057 h 1108057"/>
              <a:gd name="connsiteX7" fmla="*/ 0 w 1744972"/>
              <a:gd name="connsiteY7" fmla="*/ 997251 h 1108057"/>
              <a:gd name="connsiteX8" fmla="*/ 0 w 1744972"/>
              <a:gd name="connsiteY8" fmla="*/ 110806 h 110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44972" h="1108057">
                <a:moveTo>
                  <a:pt x="0" y="110806"/>
                </a:moveTo>
                <a:cubicBezTo>
                  <a:pt x="0" y="49610"/>
                  <a:pt x="49610" y="0"/>
                  <a:pt x="110806" y="0"/>
                </a:cubicBezTo>
                <a:lnTo>
                  <a:pt x="1634166" y="0"/>
                </a:lnTo>
                <a:cubicBezTo>
                  <a:pt x="1695362" y="0"/>
                  <a:pt x="1744972" y="49610"/>
                  <a:pt x="1744972" y="110806"/>
                </a:cubicBezTo>
                <a:lnTo>
                  <a:pt x="1744972" y="997251"/>
                </a:lnTo>
                <a:cubicBezTo>
                  <a:pt x="1744972" y="1058447"/>
                  <a:pt x="1695362" y="1108057"/>
                  <a:pt x="1634166" y="1108057"/>
                </a:cubicBezTo>
                <a:lnTo>
                  <a:pt x="110806" y="1108057"/>
                </a:lnTo>
                <a:cubicBezTo>
                  <a:pt x="49610" y="1108057"/>
                  <a:pt x="0" y="1058447"/>
                  <a:pt x="0" y="997251"/>
                </a:cubicBezTo>
                <a:lnTo>
                  <a:pt x="0" y="11080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215334" tIns="215334" rIns="215334" bIns="215334" numCol="1" spcCol="1270" anchor="ctr" anchorCtr="0">
            <a:noAutofit/>
          </a:bodyPr>
          <a:lstStyle/>
          <a:p>
            <a:pPr marL="284400"/>
            <a:endParaRPr lang="pt-PT" dirty="0" smtClean="0">
              <a:solidFill>
                <a:schemeClr val="tx2"/>
              </a:solidFill>
            </a:endParaRPr>
          </a:p>
          <a:p>
            <a:pPr marL="284400"/>
            <a:endParaRPr lang="pt-PT" dirty="0" smtClean="0">
              <a:solidFill>
                <a:schemeClr val="tx2"/>
              </a:solidFill>
            </a:endParaRPr>
          </a:p>
          <a:p>
            <a:pPr marL="284400"/>
            <a:r>
              <a:rPr lang="pt-PT" dirty="0" smtClean="0">
                <a:solidFill>
                  <a:srgbClr val="00B050"/>
                </a:solidFill>
              </a:rPr>
              <a:t>•</a:t>
            </a:r>
            <a:r>
              <a:rPr lang="pt-PT" dirty="0" smtClean="0">
                <a:solidFill>
                  <a:schemeClr val="tx2"/>
                </a:solidFill>
              </a:rPr>
              <a:t> </a:t>
            </a:r>
            <a:r>
              <a:rPr lang="pt-PT" dirty="0" smtClean="0"/>
              <a:t>A </a:t>
            </a:r>
            <a:r>
              <a:rPr lang="pt-PT" b="1" dirty="0" smtClean="0">
                <a:solidFill>
                  <a:srgbClr val="00B050"/>
                </a:solidFill>
              </a:rPr>
              <a:t>matéria</a:t>
            </a:r>
            <a:r>
              <a:rPr lang="pt-PT" dirty="0" smtClean="0">
                <a:solidFill>
                  <a:srgbClr val="00B050"/>
                </a:solidFill>
              </a:rPr>
              <a:t> </a:t>
            </a:r>
            <a:r>
              <a:rPr lang="pt-PT" dirty="0" smtClean="0"/>
              <a:t>é constituída por </a:t>
            </a:r>
            <a:r>
              <a:rPr lang="pt-PT" b="1" dirty="0" smtClean="0">
                <a:solidFill>
                  <a:srgbClr val="00B050"/>
                </a:solidFill>
              </a:rPr>
              <a:t>corpúsculos</a:t>
            </a:r>
            <a:r>
              <a:rPr lang="pt-PT" dirty="0" smtClean="0">
                <a:solidFill>
                  <a:srgbClr val="00B050"/>
                </a:solidFill>
              </a:rPr>
              <a:t> </a:t>
            </a:r>
            <a:r>
              <a:rPr lang="pt-PT" b="1" dirty="0" smtClean="0">
                <a:solidFill>
                  <a:srgbClr val="00B050"/>
                </a:solidFill>
              </a:rPr>
              <a:t>submicroscópicos</a:t>
            </a:r>
            <a:r>
              <a:rPr lang="pt-PT" dirty="0" smtClean="0"/>
              <a:t>.</a:t>
            </a:r>
          </a:p>
          <a:p>
            <a:pPr marL="284400"/>
            <a:endParaRPr lang="pt-PT" dirty="0" smtClean="0"/>
          </a:p>
          <a:p>
            <a:pPr marL="284400"/>
            <a:r>
              <a:rPr lang="pt-PT" dirty="0" smtClean="0">
                <a:solidFill>
                  <a:srgbClr val="00B050"/>
                </a:solidFill>
              </a:rPr>
              <a:t>• </a:t>
            </a:r>
            <a:r>
              <a:rPr lang="pt-PT" b="1" dirty="0" smtClean="0">
                <a:solidFill>
                  <a:srgbClr val="00B050"/>
                </a:solidFill>
              </a:rPr>
              <a:t>Átomos</a:t>
            </a:r>
            <a:r>
              <a:rPr lang="pt-PT" dirty="0" smtClean="0">
                <a:solidFill>
                  <a:srgbClr val="00B050"/>
                </a:solidFill>
              </a:rPr>
              <a:t> </a:t>
            </a:r>
            <a:r>
              <a:rPr lang="pt-PT" dirty="0" smtClean="0"/>
              <a:t>de elementos diferentes têm </a:t>
            </a:r>
            <a:r>
              <a:rPr lang="pt-PT" b="1" dirty="0" smtClean="0">
                <a:solidFill>
                  <a:srgbClr val="00B050"/>
                </a:solidFill>
              </a:rPr>
              <a:t>tamanhos diferentes</a:t>
            </a:r>
            <a:r>
              <a:rPr lang="pt-PT" dirty="0" smtClean="0">
                <a:solidFill>
                  <a:schemeClr val="tx2"/>
                </a:solidFill>
              </a:rPr>
              <a:t>.</a:t>
            </a:r>
          </a:p>
          <a:p>
            <a:pPr marL="284400"/>
            <a:endParaRPr lang="pt-PT" dirty="0" smtClean="0"/>
          </a:p>
          <a:p>
            <a:pPr marL="284400"/>
            <a:r>
              <a:rPr lang="pt-PT" dirty="0" smtClean="0">
                <a:solidFill>
                  <a:srgbClr val="00B050"/>
                </a:solidFill>
              </a:rPr>
              <a:t>•</a:t>
            </a:r>
            <a:r>
              <a:rPr lang="pt-PT" dirty="0" smtClean="0"/>
              <a:t> Os</a:t>
            </a:r>
            <a:r>
              <a:rPr lang="pt-PT" dirty="0" smtClean="0">
                <a:solidFill>
                  <a:srgbClr val="00B050"/>
                </a:solidFill>
              </a:rPr>
              <a:t> </a:t>
            </a:r>
            <a:r>
              <a:rPr lang="pt-PT" b="1" dirty="0" smtClean="0">
                <a:solidFill>
                  <a:srgbClr val="00B050"/>
                </a:solidFill>
              </a:rPr>
              <a:t>átomos</a:t>
            </a:r>
            <a:r>
              <a:rPr lang="pt-PT" dirty="0" smtClean="0">
                <a:solidFill>
                  <a:srgbClr val="00B050"/>
                </a:solidFill>
              </a:rPr>
              <a:t> </a:t>
            </a:r>
            <a:r>
              <a:rPr lang="pt-PT" dirty="0" smtClean="0"/>
              <a:t>são corpúsculos extremamente pequenos </a:t>
            </a:r>
            <a:r>
              <a:rPr lang="pt-PT" b="1" dirty="0" smtClean="0">
                <a:solidFill>
                  <a:srgbClr val="00B050"/>
                </a:solidFill>
              </a:rPr>
              <a:t>constituídos</a:t>
            </a:r>
            <a:r>
              <a:rPr lang="pt-PT" dirty="0" smtClean="0">
                <a:solidFill>
                  <a:srgbClr val="00B050"/>
                </a:solidFill>
              </a:rPr>
              <a:t> </a:t>
            </a:r>
            <a:r>
              <a:rPr lang="pt-PT" b="1" dirty="0" smtClean="0">
                <a:solidFill>
                  <a:srgbClr val="00B050"/>
                </a:solidFill>
              </a:rPr>
              <a:t>por</a:t>
            </a:r>
            <a:r>
              <a:rPr lang="pt-PT" dirty="0" smtClean="0">
                <a:solidFill>
                  <a:srgbClr val="00B050"/>
                </a:solidFill>
              </a:rPr>
              <a:t> </a:t>
            </a:r>
          </a:p>
          <a:p>
            <a:pPr marL="284400"/>
            <a:r>
              <a:rPr lang="pt-PT" b="1" dirty="0" smtClean="0">
                <a:solidFill>
                  <a:srgbClr val="00B050"/>
                </a:solidFill>
              </a:rPr>
              <a:t>   partículas</a:t>
            </a:r>
            <a:r>
              <a:rPr lang="pt-PT" dirty="0" smtClean="0">
                <a:solidFill>
                  <a:srgbClr val="00B050"/>
                </a:solidFill>
              </a:rPr>
              <a:t> </a:t>
            </a:r>
            <a:r>
              <a:rPr lang="pt-PT" dirty="0" smtClean="0"/>
              <a:t>ainda mais pequenas: </a:t>
            </a:r>
            <a:r>
              <a:rPr lang="pt-PT" b="1" dirty="0" smtClean="0">
                <a:solidFill>
                  <a:srgbClr val="00B050"/>
                </a:solidFill>
              </a:rPr>
              <a:t>protões</a:t>
            </a:r>
            <a:r>
              <a:rPr lang="pt-PT" dirty="0" smtClean="0">
                <a:solidFill>
                  <a:schemeClr val="tx1"/>
                </a:solidFill>
              </a:rPr>
              <a:t>,</a:t>
            </a:r>
            <a:r>
              <a:rPr lang="pt-PT" dirty="0" smtClean="0">
                <a:solidFill>
                  <a:srgbClr val="00B050"/>
                </a:solidFill>
              </a:rPr>
              <a:t> </a:t>
            </a:r>
            <a:r>
              <a:rPr lang="pt-PT" b="1" dirty="0" smtClean="0">
                <a:solidFill>
                  <a:srgbClr val="00B050"/>
                </a:solidFill>
              </a:rPr>
              <a:t>eletrões</a:t>
            </a:r>
            <a:r>
              <a:rPr lang="pt-PT" dirty="0" smtClean="0">
                <a:solidFill>
                  <a:srgbClr val="00B050"/>
                </a:solidFill>
              </a:rPr>
              <a:t> </a:t>
            </a:r>
            <a:r>
              <a:rPr lang="pt-PT" dirty="0" smtClean="0">
                <a:solidFill>
                  <a:schemeClr val="tx2"/>
                </a:solidFill>
              </a:rPr>
              <a:t>e </a:t>
            </a:r>
            <a:r>
              <a:rPr lang="pt-PT" b="1" dirty="0" smtClean="0">
                <a:solidFill>
                  <a:srgbClr val="00B050"/>
                </a:solidFill>
              </a:rPr>
              <a:t>neutrões</a:t>
            </a:r>
            <a:r>
              <a:rPr lang="pt-PT" dirty="0" smtClean="0">
                <a:solidFill>
                  <a:schemeClr val="tx2"/>
                </a:solidFill>
              </a:rPr>
              <a:t>.</a:t>
            </a:r>
          </a:p>
          <a:p>
            <a:pPr marL="284400"/>
            <a:endParaRPr lang="pt-PT" dirty="0" smtClean="0"/>
          </a:p>
          <a:p>
            <a:pPr marL="284400"/>
            <a:r>
              <a:rPr lang="pt-PT" dirty="0" smtClean="0">
                <a:solidFill>
                  <a:srgbClr val="00B050"/>
                </a:solidFill>
              </a:rPr>
              <a:t>• </a:t>
            </a:r>
            <a:r>
              <a:rPr lang="pt-PT" dirty="0" smtClean="0"/>
              <a:t>A </a:t>
            </a:r>
            <a:r>
              <a:rPr lang="pt-PT" b="1" dirty="0" smtClean="0">
                <a:solidFill>
                  <a:srgbClr val="00B050"/>
                </a:solidFill>
              </a:rPr>
              <a:t>massa atómica relativa</a:t>
            </a:r>
            <a:r>
              <a:rPr lang="pt-PT" dirty="0" smtClean="0">
                <a:solidFill>
                  <a:srgbClr val="00B050"/>
                </a:solidFill>
              </a:rPr>
              <a:t> </a:t>
            </a:r>
            <a:r>
              <a:rPr lang="pt-PT" dirty="0" smtClean="0"/>
              <a:t>de um elemento indica o número de vezes que a </a:t>
            </a:r>
          </a:p>
          <a:p>
            <a:pPr marL="284400"/>
            <a:r>
              <a:rPr lang="pt-PT" dirty="0" smtClean="0"/>
              <a:t>   massa média dos átomos desse elemento é maior do que a massa do padrão </a:t>
            </a:r>
          </a:p>
          <a:p>
            <a:pPr marL="284400"/>
            <a:r>
              <a:rPr lang="pt-PT" dirty="0" smtClean="0"/>
              <a:t>   considerado.</a:t>
            </a:r>
          </a:p>
          <a:p>
            <a:pPr marL="284400"/>
            <a:endParaRPr lang="pt-PT" dirty="0" smtClean="0">
              <a:solidFill>
                <a:schemeClr val="tx2"/>
              </a:solidFill>
            </a:endParaRPr>
          </a:p>
          <a:p>
            <a:pPr marL="284400"/>
            <a:r>
              <a:rPr lang="pt-PT" dirty="0" smtClean="0">
                <a:solidFill>
                  <a:srgbClr val="00B050"/>
                </a:solidFill>
              </a:rPr>
              <a:t>•</a:t>
            </a:r>
            <a:r>
              <a:rPr lang="pt-PT" dirty="0" smtClean="0">
                <a:solidFill>
                  <a:schemeClr val="tx2"/>
                </a:solidFill>
              </a:rPr>
              <a:t> </a:t>
            </a:r>
            <a:r>
              <a:rPr lang="pt-PT" dirty="0" smtClean="0"/>
              <a:t>O </a:t>
            </a:r>
            <a:r>
              <a:rPr lang="pt-PT" b="1" dirty="0" smtClean="0">
                <a:solidFill>
                  <a:srgbClr val="00B050"/>
                </a:solidFill>
              </a:rPr>
              <a:t>modelo atómico atual</a:t>
            </a:r>
            <a:r>
              <a:rPr lang="pt-PT" dirty="0" smtClean="0">
                <a:solidFill>
                  <a:srgbClr val="00B050"/>
                </a:solidFill>
              </a:rPr>
              <a:t> </a:t>
            </a:r>
            <a:r>
              <a:rPr lang="pt-PT" dirty="0" smtClean="0"/>
              <a:t>é o </a:t>
            </a:r>
            <a:r>
              <a:rPr lang="pt-PT" b="1" dirty="0" smtClean="0">
                <a:solidFill>
                  <a:srgbClr val="00B050"/>
                </a:solidFill>
              </a:rPr>
              <a:t>modelo da nuvem eletrónica</a:t>
            </a:r>
            <a:r>
              <a:rPr lang="pt-PT" dirty="0" smtClean="0">
                <a:solidFill>
                  <a:schemeClr val="tx2"/>
                </a:solidFill>
              </a:rPr>
              <a:t>.</a:t>
            </a:r>
          </a:p>
          <a:p>
            <a:pPr marL="284400"/>
            <a:endParaRPr lang="pt-PT" b="1" dirty="0" smtClean="0">
              <a:solidFill>
                <a:schemeClr val="tx2"/>
              </a:solidFill>
            </a:endParaRPr>
          </a:p>
          <a:p>
            <a:pPr marL="284400"/>
            <a:endParaRPr lang="pt-PT" b="1" dirty="0" smtClean="0">
              <a:solidFill>
                <a:schemeClr val="tx2"/>
              </a:solidFill>
            </a:endParaRPr>
          </a:p>
          <a:p>
            <a:pPr marL="284400"/>
            <a:endParaRPr lang="pt-BR" b="1" dirty="0">
              <a:solidFill>
                <a:srgbClr val="1F497D">
                  <a:lumMod val="20000"/>
                  <a:lumOff val="80000"/>
                </a:srgbClr>
              </a:solidFill>
            </a:endParaRPr>
          </a:p>
        </p:txBody>
      </p:sp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M20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1907704" y="836712"/>
            <a:ext cx="5688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Síntese de conteúdos</a:t>
            </a:r>
            <a:endParaRPr lang="pt-PT" sz="2800" b="1" dirty="0">
              <a:solidFill>
                <a:srgbClr val="00B050"/>
              </a:solidFill>
            </a:endParaRPr>
          </a:p>
        </p:txBody>
      </p:sp>
      <p:sp>
        <p:nvSpPr>
          <p:cNvPr id="12" name="Freeform 5"/>
          <p:cNvSpPr/>
          <p:nvPr/>
        </p:nvSpPr>
        <p:spPr>
          <a:xfrm>
            <a:off x="467544" y="1484784"/>
            <a:ext cx="8208912" cy="4464496"/>
          </a:xfrm>
          <a:custGeom>
            <a:avLst/>
            <a:gdLst>
              <a:gd name="connsiteX0" fmla="*/ 0 w 1744972"/>
              <a:gd name="connsiteY0" fmla="*/ 110806 h 1108057"/>
              <a:gd name="connsiteX1" fmla="*/ 110806 w 1744972"/>
              <a:gd name="connsiteY1" fmla="*/ 0 h 1108057"/>
              <a:gd name="connsiteX2" fmla="*/ 1634166 w 1744972"/>
              <a:gd name="connsiteY2" fmla="*/ 0 h 1108057"/>
              <a:gd name="connsiteX3" fmla="*/ 1744972 w 1744972"/>
              <a:gd name="connsiteY3" fmla="*/ 110806 h 1108057"/>
              <a:gd name="connsiteX4" fmla="*/ 1744972 w 1744972"/>
              <a:gd name="connsiteY4" fmla="*/ 997251 h 1108057"/>
              <a:gd name="connsiteX5" fmla="*/ 1634166 w 1744972"/>
              <a:gd name="connsiteY5" fmla="*/ 1108057 h 1108057"/>
              <a:gd name="connsiteX6" fmla="*/ 110806 w 1744972"/>
              <a:gd name="connsiteY6" fmla="*/ 1108057 h 1108057"/>
              <a:gd name="connsiteX7" fmla="*/ 0 w 1744972"/>
              <a:gd name="connsiteY7" fmla="*/ 997251 h 1108057"/>
              <a:gd name="connsiteX8" fmla="*/ 0 w 1744972"/>
              <a:gd name="connsiteY8" fmla="*/ 110806 h 110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44972" h="1108057">
                <a:moveTo>
                  <a:pt x="0" y="110806"/>
                </a:moveTo>
                <a:cubicBezTo>
                  <a:pt x="0" y="49610"/>
                  <a:pt x="49610" y="0"/>
                  <a:pt x="110806" y="0"/>
                </a:cubicBezTo>
                <a:lnTo>
                  <a:pt x="1634166" y="0"/>
                </a:lnTo>
                <a:cubicBezTo>
                  <a:pt x="1695362" y="0"/>
                  <a:pt x="1744972" y="49610"/>
                  <a:pt x="1744972" y="110806"/>
                </a:cubicBezTo>
                <a:lnTo>
                  <a:pt x="1744972" y="997251"/>
                </a:lnTo>
                <a:cubicBezTo>
                  <a:pt x="1744972" y="1058447"/>
                  <a:pt x="1695362" y="1108057"/>
                  <a:pt x="1634166" y="1108057"/>
                </a:cubicBezTo>
                <a:lnTo>
                  <a:pt x="110806" y="1108057"/>
                </a:lnTo>
                <a:cubicBezTo>
                  <a:pt x="49610" y="1108057"/>
                  <a:pt x="0" y="1058447"/>
                  <a:pt x="0" y="997251"/>
                </a:cubicBezTo>
                <a:lnTo>
                  <a:pt x="0" y="11080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215334" tIns="215334" rIns="215334" bIns="215334" numCol="1" spcCol="1270" anchor="ctr" anchorCtr="0">
            <a:noAutofit/>
          </a:bodyPr>
          <a:lstStyle/>
          <a:p>
            <a:pPr marL="284400"/>
            <a:endParaRPr lang="pt-PT" dirty="0" smtClean="0">
              <a:solidFill>
                <a:schemeClr val="tx2"/>
              </a:solidFill>
            </a:endParaRPr>
          </a:p>
          <a:p>
            <a:pPr marL="284400"/>
            <a:endParaRPr lang="pt-PT" dirty="0" smtClean="0">
              <a:solidFill>
                <a:schemeClr val="tx2"/>
              </a:solidFill>
            </a:endParaRPr>
          </a:p>
          <a:p>
            <a:pPr marL="284400"/>
            <a:r>
              <a:rPr lang="pt-PT" dirty="0" smtClean="0">
                <a:solidFill>
                  <a:srgbClr val="00B050"/>
                </a:solidFill>
              </a:rPr>
              <a:t>•</a:t>
            </a:r>
            <a:r>
              <a:rPr lang="pt-PT" dirty="0" smtClean="0">
                <a:solidFill>
                  <a:schemeClr val="tx2"/>
                </a:solidFill>
              </a:rPr>
              <a:t> </a:t>
            </a:r>
            <a:r>
              <a:rPr lang="pt-PT" dirty="0" smtClean="0"/>
              <a:t>De acordo com o </a:t>
            </a:r>
            <a:r>
              <a:rPr lang="pt-PT" b="1" dirty="0" smtClean="0">
                <a:solidFill>
                  <a:srgbClr val="00B050"/>
                </a:solidFill>
              </a:rPr>
              <a:t>modelo da nuvem eletrónica</a:t>
            </a:r>
            <a:r>
              <a:rPr lang="pt-PT" dirty="0" smtClean="0">
                <a:solidFill>
                  <a:schemeClr val="tx2"/>
                </a:solidFill>
              </a:rPr>
              <a:t>, </a:t>
            </a:r>
            <a:r>
              <a:rPr lang="pt-PT" dirty="0" smtClean="0"/>
              <a:t>os átomos têm um núcleo </a:t>
            </a:r>
          </a:p>
          <a:p>
            <a:pPr marL="284400"/>
            <a:r>
              <a:rPr lang="pt-PT" dirty="0" smtClean="0"/>
              <a:t>   central muito pequeno e de carga positiva, onde se encontra concentrada </a:t>
            </a:r>
          </a:p>
          <a:p>
            <a:pPr marL="284400"/>
            <a:r>
              <a:rPr lang="pt-PT" dirty="0" smtClean="0"/>
              <a:t>   quase toda a sua massa, e uma nuvem eletrónica, de carga negativa, onde se </a:t>
            </a:r>
          </a:p>
          <a:p>
            <a:pPr marL="284400"/>
            <a:r>
              <a:rPr lang="pt-PT" dirty="0" smtClean="0"/>
              <a:t>   encontram os eletrões.</a:t>
            </a:r>
          </a:p>
          <a:p>
            <a:pPr marL="284400"/>
            <a:endParaRPr lang="pt-PT" dirty="0" smtClean="0"/>
          </a:p>
          <a:p>
            <a:pPr marL="284400"/>
            <a:r>
              <a:rPr lang="pt-PT" dirty="0" smtClean="0">
                <a:solidFill>
                  <a:srgbClr val="00B050"/>
                </a:solidFill>
              </a:rPr>
              <a:t>•</a:t>
            </a:r>
            <a:r>
              <a:rPr lang="pt-PT" dirty="0" smtClean="0">
                <a:solidFill>
                  <a:schemeClr val="tx2"/>
                </a:solidFill>
              </a:rPr>
              <a:t> </a:t>
            </a:r>
            <a:r>
              <a:rPr lang="pt-PT" dirty="0" smtClean="0"/>
              <a:t>O </a:t>
            </a:r>
            <a:r>
              <a:rPr lang="pt-PT" b="1" dirty="0" smtClean="0">
                <a:solidFill>
                  <a:srgbClr val="00B050"/>
                </a:solidFill>
              </a:rPr>
              <a:t>tamanho de um átomo</a:t>
            </a:r>
            <a:r>
              <a:rPr lang="pt-PT" dirty="0" smtClean="0">
                <a:solidFill>
                  <a:srgbClr val="00B050"/>
                </a:solidFill>
              </a:rPr>
              <a:t> </a:t>
            </a:r>
            <a:r>
              <a:rPr lang="pt-PT" dirty="0" smtClean="0"/>
              <a:t>está relacionado com o tamanho da sua nuvem </a:t>
            </a:r>
          </a:p>
          <a:p>
            <a:pPr marL="284400"/>
            <a:r>
              <a:rPr lang="pt-PT" dirty="0" smtClean="0"/>
              <a:t>   eletrónica.</a:t>
            </a:r>
          </a:p>
          <a:p>
            <a:pPr marL="284400"/>
            <a:endParaRPr lang="pt-PT" dirty="0" smtClean="0"/>
          </a:p>
          <a:p>
            <a:pPr marL="284400"/>
            <a:r>
              <a:rPr lang="pt-PT" dirty="0" smtClean="0">
                <a:solidFill>
                  <a:srgbClr val="00B050"/>
                </a:solidFill>
              </a:rPr>
              <a:t>•</a:t>
            </a:r>
            <a:r>
              <a:rPr lang="pt-PT" dirty="0" smtClean="0"/>
              <a:t> Os átomos são partículas eletricamente neutras, onde o </a:t>
            </a:r>
            <a:r>
              <a:rPr lang="pt-PT" b="1" dirty="0" smtClean="0">
                <a:solidFill>
                  <a:srgbClr val="00B050"/>
                </a:solidFill>
              </a:rPr>
              <a:t>núcleo</a:t>
            </a:r>
            <a:r>
              <a:rPr lang="pt-PT" b="1" dirty="0" smtClean="0">
                <a:solidFill>
                  <a:schemeClr val="tx2"/>
                </a:solidFill>
              </a:rPr>
              <a:t> </a:t>
            </a:r>
            <a:r>
              <a:rPr lang="pt-PT" dirty="0" smtClean="0"/>
              <a:t>tem </a:t>
            </a:r>
            <a:r>
              <a:rPr lang="pt-PT" b="1" dirty="0" smtClean="0">
                <a:solidFill>
                  <a:srgbClr val="00B050"/>
                </a:solidFill>
              </a:rPr>
              <a:t>carga </a:t>
            </a:r>
          </a:p>
          <a:p>
            <a:pPr marL="284400"/>
            <a:r>
              <a:rPr lang="pt-PT" b="1" dirty="0" smtClean="0">
                <a:solidFill>
                  <a:srgbClr val="00B050"/>
                </a:solidFill>
              </a:rPr>
              <a:t>   elétrica positiva</a:t>
            </a:r>
            <a:r>
              <a:rPr lang="pt-PT" dirty="0" smtClean="0">
                <a:solidFill>
                  <a:schemeClr val="tx2"/>
                </a:solidFill>
              </a:rPr>
              <a:t> </a:t>
            </a:r>
            <a:r>
              <a:rPr lang="pt-PT" dirty="0" smtClean="0"/>
              <a:t>e a </a:t>
            </a:r>
            <a:r>
              <a:rPr lang="pt-PT" b="1" dirty="0" smtClean="0">
                <a:solidFill>
                  <a:srgbClr val="00B050"/>
                </a:solidFill>
              </a:rPr>
              <a:t>nuvem eletrónica</a:t>
            </a:r>
            <a:r>
              <a:rPr lang="pt-PT" dirty="0" smtClean="0">
                <a:solidFill>
                  <a:srgbClr val="00B050"/>
                </a:solidFill>
              </a:rPr>
              <a:t> </a:t>
            </a:r>
            <a:r>
              <a:rPr lang="pt-PT" dirty="0" smtClean="0"/>
              <a:t>tem </a:t>
            </a:r>
            <a:r>
              <a:rPr lang="pt-PT" b="1" dirty="0" smtClean="0">
                <a:solidFill>
                  <a:srgbClr val="00B050"/>
                </a:solidFill>
              </a:rPr>
              <a:t>carga elétrica negativa</a:t>
            </a:r>
            <a:r>
              <a:rPr lang="pt-PT" dirty="0" smtClean="0">
                <a:solidFill>
                  <a:schemeClr val="tx2"/>
                </a:solidFill>
              </a:rPr>
              <a:t>.</a:t>
            </a:r>
          </a:p>
          <a:p>
            <a:pPr marL="284400"/>
            <a:endParaRPr lang="pt-PT" dirty="0" smtClean="0"/>
          </a:p>
          <a:p>
            <a:pPr marL="284400"/>
            <a:r>
              <a:rPr lang="pt-PT" dirty="0" smtClean="0">
                <a:solidFill>
                  <a:srgbClr val="00B050"/>
                </a:solidFill>
              </a:rPr>
              <a:t>• </a:t>
            </a:r>
            <a:r>
              <a:rPr lang="pt-PT" dirty="0" smtClean="0"/>
              <a:t>A </a:t>
            </a:r>
            <a:r>
              <a:rPr lang="pt-PT" b="1" dirty="0" smtClean="0">
                <a:solidFill>
                  <a:srgbClr val="00B050"/>
                </a:solidFill>
              </a:rPr>
              <a:t>massa de um átomo</a:t>
            </a:r>
            <a:r>
              <a:rPr lang="pt-PT" dirty="0" smtClean="0">
                <a:solidFill>
                  <a:srgbClr val="00B050"/>
                </a:solidFill>
              </a:rPr>
              <a:t> </a:t>
            </a:r>
            <a:r>
              <a:rPr lang="pt-PT" dirty="0" smtClean="0"/>
              <a:t>é praticamente igual à massa do seu núcleo, pois é no </a:t>
            </a:r>
          </a:p>
          <a:p>
            <a:pPr marL="284400"/>
            <a:r>
              <a:rPr lang="pt-PT" dirty="0" smtClean="0"/>
              <a:t>   núcleo que se encontra quase toda a massa do átomo.</a:t>
            </a:r>
          </a:p>
          <a:p>
            <a:pPr marL="284400"/>
            <a:endParaRPr lang="pt-PT" b="1" dirty="0" smtClean="0">
              <a:solidFill>
                <a:schemeClr val="tx2"/>
              </a:solidFill>
            </a:endParaRPr>
          </a:p>
          <a:p>
            <a:pPr marL="284400"/>
            <a:endParaRPr lang="pt-PT" b="1" dirty="0" smtClean="0">
              <a:solidFill>
                <a:schemeClr val="tx2"/>
              </a:solidFill>
            </a:endParaRPr>
          </a:p>
          <a:p>
            <a:pPr marL="284400"/>
            <a:endParaRPr lang="pt-BR" b="1" dirty="0">
              <a:solidFill>
                <a:srgbClr val="1F497D">
                  <a:lumMod val="20000"/>
                  <a:lumOff val="80000"/>
                </a:srgbClr>
              </a:solidFill>
            </a:endParaRPr>
          </a:p>
        </p:txBody>
      </p:sp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M20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1026</TotalTime>
  <Words>1138</Words>
  <Application>Microsoft Office PowerPoint</Application>
  <PresentationFormat>On-screen Show (4:3)</PresentationFormat>
  <Paragraphs>134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>M20</dc:subject>
  <dc:creator>Noémia Maciel</dc:creator>
  <cp:lastModifiedBy>Rui Filipe Ferreira</cp:lastModifiedBy>
  <cp:revision>150</cp:revision>
  <dcterms:created xsi:type="dcterms:W3CDTF">2012-02-14T20:37:36Z</dcterms:created>
  <dcterms:modified xsi:type="dcterms:W3CDTF">2015-08-14T16:01:00Z</dcterms:modified>
</cp:coreProperties>
</file>