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8" r:id="rId2"/>
    <p:sldId id="298" r:id="rId3"/>
    <p:sldId id="300" r:id="rId4"/>
    <p:sldId id="303" r:id="rId5"/>
    <p:sldId id="305" r:id="rId6"/>
    <p:sldId id="307" r:id="rId7"/>
    <p:sldId id="309" r:id="rId8"/>
    <p:sldId id="311" r:id="rId9"/>
    <p:sldId id="313" r:id="rId10"/>
    <p:sldId id="315" r:id="rId11"/>
    <p:sldId id="317" r:id="rId12"/>
    <p:sldId id="319" r:id="rId13"/>
    <p:sldId id="290" r:id="rId14"/>
    <p:sldId id="292" r:id="rId1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084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096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7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9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8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8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15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971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68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588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33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37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958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77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683568" y="3284984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1.2.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Os átomos dos diferentes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elementos químicos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7956376" y="6212980"/>
            <a:ext cx="72008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907704" y="1052736"/>
            <a:ext cx="5444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Os átomos dos elementos químicos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899592" y="1772816"/>
            <a:ext cx="2332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Número atómico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899592" y="2204864"/>
            <a:ext cx="734481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rgbClr val="00B050"/>
                </a:solidFill>
              </a:rPr>
              <a:t>elemento químico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é caracterizado por </a:t>
            </a:r>
            <a:r>
              <a:rPr lang="pt-PT" sz="2000" b="1" dirty="0" smtClean="0">
                <a:solidFill>
                  <a:srgbClr val="00B050"/>
                </a:solidFill>
              </a:rPr>
              <a:t>átomos com o mesmo número de protões</a:t>
            </a:r>
            <a:r>
              <a:rPr lang="pt-PT" sz="2000" dirty="0" smtClean="0"/>
              <a:t>. Logo, átomos de diferentes elementos químicos têm diferente número de protões.</a:t>
            </a:r>
          </a:p>
          <a:p>
            <a:endParaRPr lang="pt-PT" sz="2000" dirty="0" smtClean="0"/>
          </a:p>
          <a:p>
            <a:r>
              <a:rPr lang="pt-PT" sz="2000" dirty="0" smtClean="0"/>
              <a:t>Uma forma de sabermos o número de protões existente no núcleo de um átomo é através do seu </a:t>
            </a:r>
            <a:r>
              <a:rPr lang="pt-PT" sz="2000" b="1" dirty="0" smtClean="0">
                <a:solidFill>
                  <a:srgbClr val="00B050"/>
                </a:solidFill>
              </a:rPr>
              <a:t>número atómico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b="1" dirty="0" smtClean="0">
                <a:solidFill>
                  <a:srgbClr val="00B050"/>
                </a:solidFill>
              </a:rPr>
              <a:t>O número atómico, </a:t>
            </a:r>
            <a:r>
              <a:rPr lang="pt-PT" sz="2000" b="1" i="1" dirty="0" smtClean="0">
                <a:solidFill>
                  <a:srgbClr val="00B050"/>
                </a:solidFill>
              </a:rPr>
              <a:t>Z</a:t>
            </a:r>
            <a:r>
              <a:rPr lang="pt-PT" sz="2000" b="1" dirty="0" smtClean="0">
                <a:solidFill>
                  <a:srgbClr val="00B050"/>
                </a:solidFill>
              </a:rPr>
              <a:t>, de um elemento é o número de protões que existem no núcleo dos átomos ou dos iões desse elemento.</a:t>
            </a:r>
            <a:endParaRPr lang="pt-PT" sz="20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5445224"/>
            <a:ext cx="57150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CaixaDeTexto 15"/>
          <p:cNvSpPr txBox="1"/>
          <p:nvPr/>
        </p:nvSpPr>
        <p:spPr>
          <a:xfrm>
            <a:off x="4860032" y="5301208"/>
            <a:ext cx="1781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/>
              <a:t>Símbolo químico</a:t>
            </a:r>
          </a:p>
          <a:p>
            <a:r>
              <a:rPr lang="pt-PT" b="1" dirty="0" smtClean="0"/>
              <a:t>do elemento</a:t>
            </a:r>
            <a:endParaRPr lang="pt-PT" b="1" dirty="0"/>
          </a:p>
        </p:txBody>
      </p:sp>
      <p:cxnSp>
        <p:nvCxnSpPr>
          <p:cNvPr id="18" name="Conexão recta unidireccional 17"/>
          <p:cNvCxnSpPr/>
          <p:nvPr/>
        </p:nvCxnSpPr>
        <p:spPr>
          <a:xfrm flipH="1">
            <a:off x="4644008" y="5517232"/>
            <a:ext cx="288032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2123728" y="5445224"/>
            <a:ext cx="2054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Número atómico</a:t>
            </a:r>
            <a:endParaRPr lang="pt-PT" b="1" dirty="0"/>
          </a:p>
        </p:txBody>
      </p:sp>
      <p:cxnSp>
        <p:nvCxnSpPr>
          <p:cNvPr id="21" name="Conexão recta unidireccional 20"/>
          <p:cNvCxnSpPr/>
          <p:nvPr/>
        </p:nvCxnSpPr>
        <p:spPr>
          <a:xfrm>
            <a:off x="3923928" y="5661248"/>
            <a:ext cx="216024" cy="720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907704" y="908720"/>
            <a:ext cx="5444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Os átomos dos elementos químicos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971600" y="1556792"/>
            <a:ext cx="2556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 smtClean="0">
                <a:solidFill>
                  <a:srgbClr val="00B050"/>
                </a:solidFill>
              </a:rPr>
              <a:t>Número de massa </a:t>
            </a:r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1043608" y="1988840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Sendo um </a:t>
            </a:r>
            <a:r>
              <a:rPr lang="pt-PT" sz="2000" b="1" dirty="0" smtClean="0">
                <a:solidFill>
                  <a:srgbClr val="00B050"/>
                </a:solidFill>
              </a:rPr>
              <a:t>átomo eletricamente neutro</a:t>
            </a:r>
            <a:r>
              <a:rPr lang="pt-PT" sz="2000" dirty="0" smtClean="0"/>
              <a:t>, o seu </a:t>
            </a:r>
            <a:r>
              <a:rPr lang="pt-PT" sz="2000" b="1" dirty="0" smtClean="0">
                <a:solidFill>
                  <a:srgbClr val="00B050"/>
                </a:solidFill>
              </a:rPr>
              <a:t>número de eletrões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tem de ser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igual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ao </a:t>
            </a:r>
            <a:r>
              <a:rPr lang="pt-PT" sz="2000" b="1" dirty="0" smtClean="0">
                <a:solidFill>
                  <a:srgbClr val="00B050"/>
                </a:solidFill>
              </a:rPr>
              <a:t>número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protões</a:t>
            </a:r>
            <a:r>
              <a:rPr lang="pt-PT" sz="2000" dirty="0" smtClean="0"/>
              <a:t>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Uma forma de sabermos o número de protões e de neutrões no núcleo de um átomo ou de um ião monoatómico é através do seu </a:t>
            </a:r>
            <a:r>
              <a:rPr lang="pt-PT" sz="2000" b="1" dirty="0" smtClean="0">
                <a:solidFill>
                  <a:srgbClr val="00B050"/>
                </a:solidFill>
              </a:rPr>
              <a:t>número de massa</a:t>
            </a:r>
            <a:r>
              <a:rPr lang="pt-PT" sz="2000" dirty="0" smtClean="0"/>
              <a:t>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5796136" y="5229200"/>
            <a:ext cx="169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N.</a:t>
            </a:r>
            <a:r>
              <a:rPr lang="pt-PT" b="1" baseline="30000" dirty="0" err="1" smtClean="0"/>
              <a:t>°</a:t>
            </a:r>
            <a:r>
              <a:rPr lang="pt-PT" b="1" baseline="30000" dirty="0" smtClean="0"/>
              <a:t> </a:t>
            </a:r>
            <a:r>
              <a:rPr lang="pt-PT" b="1" dirty="0" smtClean="0"/>
              <a:t>de neutrões </a:t>
            </a:r>
            <a:endParaRPr lang="pt-PT" b="1" dirty="0"/>
          </a:p>
        </p:txBody>
      </p:sp>
      <p:cxnSp>
        <p:nvCxnSpPr>
          <p:cNvPr id="18" name="Conexão recta unidireccional 17"/>
          <p:cNvCxnSpPr/>
          <p:nvPr/>
        </p:nvCxnSpPr>
        <p:spPr>
          <a:xfrm flipH="1">
            <a:off x="5292080" y="544522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unidireccional 20"/>
          <p:cNvCxnSpPr>
            <a:stCxn id="24" idx="3"/>
            <a:endCxn id="23" idx="1"/>
          </p:cNvCxnSpPr>
          <p:nvPr/>
        </p:nvCxnSpPr>
        <p:spPr>
          <a:xfrm>
            <a:off x="3312767" y="5413866"/>
            <a:ext cx="467145" cy="493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1043608" y="4005064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 número de massa, </a:t>
            </a:r>
            <a:r>
              <a:rPr lang="pt-PT" sz="2000" b="1" i="1" dirty="0" smtClean="0">
                <a:solidFill>
                  <a:srgbClr val="00B050"/>
                </a:solidFill>
              </a:rPr>
              <a:t>A</a:t>
            </a:r>
            <a:r>
              <a:rPr lang="pt-PT" sz="2000" b="1" dirty="0" smtClean="0">
                <a:solidFill>
                  <a:srgbClr val="00B050"/>
                </a:solidFill>
              </a:rPr>
              <a:t>, de um átomo ou ião monoatómico é o número total de protões e neutrões que existem no núcleo do átomo ou ião. </a:t>
            </a:r>
            <a:endParaRPr lang="pt-PT" sz="20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3851920" y="5805264"/>
            <a:ext cx="1309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/>
              <a:t>N.</a:t>
            </a:r>
            <a:r>
              <a:rPr lang="pt-PT" b="1" baseline="30000" dirty="0" err="1" smtClean="0"/>
              <a:t>°</a:t>
            </a:r>
            <a:r>
              <a:rPr lang="pt-PT" b="1" baseline="30000" dirty="0" smtClean="0"/>
              <a:t> </a:t>
            </a:r>
            <a:r>
              <a:rPr lang="pt-PT" b="1" dirty="0" smtClean="0"/>
              <a:t>atómico</a:t>
            </a:r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3779912" y="5157192"/>
            <a:ext cx="14959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800" b="1" i="1" dirty="0" smtClean="0">
                <a:solidFill>
                  <a:srgbClr val="00B050"/>
                </a:solidFill>
              </a:rPr>
              <a:t>A </a:t>
            </a:r>
            <a:r>
              <a:rPr lang="pt-PT" sz="2800" b="1" dirty="0" smtClean="0">
                <a:solidFill>
                  <a:srgbClr val="00B050"/>
                </a:solidFill>
              </a:rPr>
              <a:t>=</a:t>
            </a:r>
            <a:r>
              <a:rPr lang="pt-PT" sz="2800" b="1" i="1" dirty="0" smtClean="0">
                <a:solidFill>
                  <a:srgbClr val="00B050"/>
                </a:solidFill>
              </a:rPr>
              <a:t> Z </a:t>
            </a:r>
            <a:r>
              <a:rPr lang="pt-PT" sz="2800" b="1" dirty="0" smtClean="0">
                <a:solidFill>
                  <a:srgbClr val="00B050"/>
                </a:solidFill>
              </a:rPr>
              <a:t>+</a:t>
            </a:r>
            <a:r>
              <a:rPr lang="pt-PT" sz="2800" b="1" i="1" dirty="0" smtClean="0">
                <a:solidFill>
                  <a:srgbClr val="00B050"/>
                </a:solidFill>
              </a:rPr>
              <a:t> N</a:t>
            </a:r>
            <a:endParaRPr lang="pt-PT" sz="2800" b="1" i="1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835696" y="5229200"/>
            <a:ext cx="147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N.</a:t>
            </a:r>
            <a:r>
              <a:rPr lang="pt-PT" b="1" baseline="30000" dirty="0" err="1" smtClean="0"/>
              <a:t>°</a:t>
            </a:r>
            <a:r>
              <a:rPr lang="pt-PT" b="1" baseline="30000" dirty="0" smtClean="0"/>
              <a:t> </a:t>
            </a:r>
            <a:r>
              <a:rPr lang="pt-PT" b="1" dirty="0" smtClean="0"/>
              <a:t>de  massa</a:t>
            </a:r>
            <a:endParaRPr lang="pt-PT" dirty="0"/>
          </a:p>
        </p:txBody>
      </p:sp>
      <p:cxnSp>
        <p:nvCxnSpPr>
          <p:cNvPr id="30" name="Conexão recta unidireccional 29"/>
          <p:cNvCxnSpPr>
            <a:stCxn id="22" idx="0"/>
          </p:cNvCxnSpPr>
          <p:nvPr/>
        </p:nvCxnSpPr>
        <p:spPr>
          <a:xfrm flipH="1" flipV="1">
            <a:off x="4499993" y="5589240"/>
            <a:ext cx="6754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1052736"/>
            <a:ext cx="1457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Isótopos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827584" y="1988840"/>
            <a:ext cx="74168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de um mesmo elemento químico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têm o mesmo número atómico, isto é, igual número de protões e, consequentemente, igual número de eletrões. Quanto ao número de neutrões, este pode não ser igual ao número de protões e de eletrões.</a:t>
            </a:r>
          </a:p>
          <a:p>
            <a:endParaRPr lang="pt-PT" sz="2000" dirty="0" smtClean="0"/>
          </a:p>
          <a:p>
            <a:r>
              <a:rPr lang="pt-PT" sz="2000" dirty="0" smtClean="0"/>
              <a:t>Por exemplo, existem </a:t>
            </a:r>
            <a:r>
              <a:rPr lang="pt-PT" sz="2000" b="1" dirty="0" smtClean="0">
                <a:solidFill>
                  <a:srgbClr val="00B050"/>
                </a:solidFill>
              </a:rPr>
              <a:t>três tipos diferentes de átomos de hidrogénio</a:t>
            </a:r>
            <a:r>
              <a:rPr lang="pt-PT" sz="2000" dirty="0" smtClean="0"/>
              <a:t>: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prótio</a:t>
            </a:r>
            <a:r>
              <a:rPr lang="pt-PT" sz="2000" dirty="0" smtClean="0"/>
              <a:t>, o </a:t>
            </a:r>
            <a:r>
              <a:rPr lang="pt-PT" sz="2000" b="1" dirty="0" smtClean="0">
                <a:solidFill>
                  <a:srgbClr val="00B050"/>
                </a:solidFill>
              </a:rPr>
              <a:t>deutério</a:t>
            </a:r>
            <a:r>
              <a:rPr lang="pt-PT" sz="2000" dirty="0" smtClean="0"/>
              <a:t> e o </a:t>
            </a:r>
            <a:r>
              <a:rPr lang="pt-PT" sz="2000" b="1" dirty="0" smtClean="0">
                <a:solidFill>
                  <a:srgbClr val="00B050"/>
                </a:solidFill>
              </a:rPr>
              <a:t>trítio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pic>
        <p:nvPicPr>
          <p:cNvPr id="2053" name="Picture 5" descr="F:\DPA9\PowerPoints\PowerPoints_Química\Imagens_PPT_Classificação_materiais\M21\20145768_cont_dd0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221088"/>
            <a:ext cx="1512168" cy="1477511"/>
          </a:xfrm>
          <a:prstGeom prst="rect">
            <a:avLst/>
          </a:prstGeom>
          <a:noFill/>
        </p:spPr>
      </p:pic>
      <p:pic>
        <p:nvPicPr>
          <p:cNvPr id="2055" name="Picture 7" descr="F:\DPA9\PowerPoints\PowerPoints_Química\Imagens_PPT_Classificação_materiais\M21\20145768_cont_dd0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4221088"/>
            <a:ext cx="1621335" cy="1584176"/>
          </a:xfrm>
          <a:prstGeom prst="rect">
            <a:avLst/>
          </a:prstGeom>
          <a:noFill/>
        </p:spPr>
      </p:pic>
      <p:pic>
        <p:nvPicPr>
          <p:cNvPr id="2056" name="Picture 8" descr="F:\DPA9\PowerPoints\PowerPoints_Química\Imagens_PPT_Classificação_materiais\M21\20145768_cont_dd01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4149080"/>
            <a:ext cx="1695032" cy="1656184"/>
          </a:xfrm>
          <a:prstGeom prst="rect">
            <a:avLst/>
          </a:prstGeom>
          <a:noFill/>
        </p:spPr>
      </p:pic>
      <p:sp>
        <p:nvSpPr>
          <p:cNvPr id="28" name="CaixaDeTexto 27"/>
          <p:cNvSpPr txBox="1"/>
          <p:nvPr/>
        </p:nvSpPr>
        <p:spPr>
          <a:xfrm>
            <a:off x="1691680" y="5805264"/>
            <a:ext cx="77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Prótio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29" name="Rectângulo 28"/>
          <p:cNvSpPr/>
          <p:nvPr/>
        </p:nvSpPr>
        <p:spPr>
          <a:xfrm>
            <a:off x="3995936" y="5805264"/>
            <a:ext cx="1023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Deutério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31" name="Rectângulo 30"/>
          <p:cNvSpPr/>
          <p:nvPr/>
        </p:nvSpPr>
        <p:spPr>
          <a:xfrm>
            <a:off x="6588224" y="5805264"/>
            <a:ext cx="737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Trítio </a:t>
            </a:r>
            <a:endParaRPr lang="pt-P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1052736"/>
            <a:ext cx="1457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Isótopos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1043608" y="4221088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Estes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rgbClr val="00B050"/>
                </a:solidFill>
              </a:rPr>
              <a:t>todos de hidrogénio </a:t>
            </a:r>
            <a:r>
              <a:rPr lang="pt-PT" sz="2000" dirty="0" smtClean="0"/>
              <a:t>pois têm todos </a:t>
            </a:r>
            <a:r>
              <a:rPr lang="pt-PT" sz="2000" b="1" dirty="0" smtClean="0">
                <a:solidFill>
                  <a:srgbClr val="00B050"/>
                </a:solidFill>
              </a:rPr>
              <a:t>número atómico igual a 1</a:t>
            </a:r>
            <a:r>
              <a:rPr lang="pt-PT" sz="2000" dirty="0" smtClean="0"/>
              <a:t>, mas diferem no número de massa, que é 1 para o prótio, 2 para o deutério e 3 para o trítio. Assim: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prótio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não tem neutrões</a:t>
            </a:r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 </a:t>
            </a:r>
            <a:r>
              <a:rPr lang="pt-PT" sz="2000" b="1" dirty="0" smtClean="0">
                <a:solidFill>
                  <a:srgbClr val="00B050"/>
                </a:solidFill>
              </a:rPr>
              <a:t>deutério</a:t>
            </a:r>
            <a:r>
              <a:rPr lang="pt-PT" sz="2000" dirty="0" smtClean="0"/>
              <a:t> tem </a:t>
            </a:r>
            <a:r>
              <a:rPr lang="pt-PT" sz="2000" b="1" dirty="0" smtClean="0">
                <a:solidFill>
                  <a:srgbClr val="00B050"/>
                </a:solidFill>
              </a:rPr>
              <a:t>1 neutrão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trítio</a:t>
            </a:r>
            <a:r>
              <a:rPr lang="pt-PT" sz="2000" dirty="0" smtClean="0"/>
              <a:t> tem </a:t>
            </a:r>
            <a:r>
              <a:rPr lang="pt-PT" sz="2000" b="1" dirty="0" smtClean="0">
                <a:solidFill>
                  <a:srgbClr val="00B050"/>
                </a:solidFill>
              </a:rPr>
              <a:t>2 neutrões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endParaRPr lang="pt-PT" sz="2000" dirty="0">
              <a:solidFill>
                <a:srgbClr val="00B050"/>
              </a:solidFill>
            </a:endParaRPr>
          </a:p>
        </p:txBody>
      </p:sp>
      <p:pic>
        <p:nvPicPr>
          <p:cNvPr id="2053" name="Picture 5" descr="F:\DPA9\PowerPoints\PowerPoints_Química\Imagens_PPT_Classificação_materiais\M21\20145768_cont_dd01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988840"/>
            <a:ext cx="1512168" cy="1477511"/>
          </a:xfrm>
          <a:prstGeom prst="rect">
            <a:avLst/>
          </a:prstGeom>
          <a:noFill/>
        </p:spPr>
      </p:pic>
      <p:pic>
        <p:nvPicPr>
          <p:cNvPr id="2055" name="Picture 7" descr="F:\DPA9\PowerPoints\PowerPoints_Química\Imagens_PPT_Classificação_materiais\M21\20145768_cont_dd0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91880" y="1916832"/>
            <a:ext cx="1621335" cy="1584176"/>
          </a:xfrm>
          <a:prstGeom prst="rect">
            <a:avLst/>
          </a:prstGeom>
          <a:noFill/>
        </p:spPr>
      </p:pic>
      <p:pic>
        <p:nvPicPr>
          <p:cNvPr id="2056" name="Picture 8" descr="F:\DPA9\PowerPoints\PowerPoints_Química\Imagens_PPT_Classificação_materiais\M21\20145768_cont_dd01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4168" y="1844824"/>
            <a:ext cx="1695032" cy="1656184"/>
          </a:xfrm>
          <a:prstGeom prst="rect">
            <a:avLst/>
          </a:prstGeom>
          <a:noFill/>
        </p:spPr>
      </p:pic>
      <p:sp>
        <p:nvSpPr>
          <p:cNvPr id="28" name="CaixaDeTexto 27"/>
          <p:cNvSpPr txBox="1"/>
          <p:nvPr/>
        </p:nvSpPr>
        <p:spPr>
          <a:xfrm>
            <a:off x="1331640" y="3573016"/>
            <a:ext cx="770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Prótio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29" name="Rectângulo 28"/>
          <p:cNvSpPr/>
          <p:nvPr/>
        </p:nvSpPr>
        <p:spPr>
          <a:xfrm>
            <a:off x="3707904" y="3573016"/>
            <a:ext cx="10234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Deutério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31" name="Rectângulo 30"/>
          <p:cNvSpPr/>
          <p:nvPr/>
        </p:nvSpPr>
        <p:spPr>
          <a:xfrm>
            <a:off x="6516216" y="3573016"/>
            <a:ext cx="7370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Trítio </a:t>
            </a:r>
            <a:endParaRPr lang="pt-P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1052736"/>
            <a:ext cx="1457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Isótopos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827584" y="1988840"/>
            <a:ext cx="74168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 que se passa com o hidrogénio, passa-se com a maioria dos elementos químicos. Dizemos que esses elementos apresentam </a:t>
            </a:r>
            <a:r>
              <a:rPr lang="pt-PT" sz="2000" b="1" dirty="0" smtClean="0">
                <a:solidFill>
                  <a:srgbClr val="00B050"/>
                </a:solidFill>
              </a:rPr>
              <a:t>isótopos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27585" y="3212976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Isótopos são átomos diferentes do mesmo elemento químico. Têm o mesmo número atómico, </a:t>
            </a:r>
            <a:r>
              <a:rPr lang="pt-PT" sz="2000" b="1" i="1" dirty="0" smtClean="0">
                <a:solidFill>
                  <a:srgbClr val="00B050"/>
                </a:solidFill>
              </a:rPr>
              <a:t>Z</a:t>
            </a:r>
            <a:r>
              <a:rPr lang="pt-PT" sz="2000" b="1" dirty="0" smtClean="0">
                <a:solidFill>
                  <a:srgbClr val="00B050"/>
                </a:solidFill>
              </a:rPr>
              <a:t>, mas diferente número de massa, </a:t>
            </a:r>
            <a:r>
              <a:rPr lang="pt-PT" sz="2000" b="1" i="1" dirty="0" smtClean="0">
                <a:solidFill>
                  <a:srgbClr val="00B050"/>
                </a:solidFill>
              </a:rPr>
              <a:t>A.</a:t>
            </a:r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827584" y="4149080"/>
            <a:ext cx="7344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isótopos</a:t>
            </a:r>
            <a:r>
              <a:rPr lang="pt-PT" sz="2000" dirty="0" smtClean="0"/>
              <a:t> costumam ser </a:t>
            </a:r>
            <a:r>
              <a:rPr lang="pt-PT" sz="2000" b="1" dirty="0" smtClean="0">
                <a:solidFill>
                  <a:srgbClr val="00B050"/>
                </a:solidFill>
              </a:rPr>
              <a:t>designados pelo nome do elemento seguido do respetivo número de massa</a:t>
            </a:r>
            <a:r>
              <a:rPr lang="pt-PT" sz="2000" dirty="0" smtClean="0"/>
              <a:t>.</a:t>
            </a:r>
          </a:p>
          <a:p>
            <a:r>
              <a:rPr lang="pt-PT" sz="2000" dirty="0" smtClean="0"/>
              <a:t>Por exemplo, quando dizemos hidrogénio-1, hidrogénio -2 e hidrogénio-3, os números 1, 2 e 3 indicam os respetivos números de massa.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635896" y="1052736"/>
            <a:ext cx="1457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Isótopos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827584" y="1772816"/>
            <a:ext cx="74168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Na tabela seguinte podemos ver os isótopos estáveis do carbono e do oxigénio. </a:t>
            </a:r>
            <a:endParaRPr lang="pt-PT" sz="2000" dirty="0"/>
          </a:p>
        </p:txBody>
      </p:sp>
      <p:pic>
        <p:nvPicPr>
          <p:cNvPr id="3074" name="Picture 2" descr="F:\DPA9\PowerPoints\PowerPoints_Química\Imagens_PPT_Classificação_materiais\M21\20145768_cont_tab5_pag2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2708920"/>
            <a:ext cx="6678084" cy="36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196752"/>
            <a:ext cx="74272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Massa atómica relativa de um elemento químico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3" name="Rectângulo 12"/>
          <p:cNvSpPr/>
          <p:nvPr/>
        </p:nvSpPr>
        <p:spPr>
          <a:xfrm>
            <a:off x="755576" y="1988840"/>
            <a:ext cx="7488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Os átomos de elementos diferentes têm, em regra, massas diferentes devido à sua diferente constituição.</a:t>
            </a:r>
          </a:p>
          <a:p>
            <a:endParaRPr lang="pt-PT" sz="2000" dirty="0" smtClean="0"/>
          </a:p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isótopos</a:t>
            </a:r>
            <a:r>
              <a:rPr lang="pt-PT" sz="2000" dirty="0" smtClean="0"/>
              <a:t>, apesar de serem átomos de um mesmo elemento, também </a:t>
            </a:r>
            <a:r>
              <a:rPr lang="pt-PT" sz="2000" b="1" dirty="0" smtClean="0">
                <a:solidFill>
                  <a:srgbClr val="00B050"/>
                </a:solidFill>
              </a:rPr>
              <a:t>têm massas diferentes</a:t>
            </a:r>
            <a:r>
              <a:rPr lang="pt-PT" sz="2000" dirty="0" smtClean="0"/>
              <a:t>, pois o seu número de neutrões é diferente.</a:t>
            </a:r>
            <a:endParaRPr lang="pt-PT" sz="20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55576" y="4077072"/>
            <a:ext cx="73472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átomos de um elemento químico com isótopos não têm todos a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mesma massa.</a:t>
            </a:r>
            <a:endParaRPr lang="pt-PT" sz="2000" b="1" dirty="0">
              <a:solidFill>
                <a:srgbClr val="00B05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55576" y="4869160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Para se conhecer a </a:t>
            </a:r>
            <a:r>
              <a:rPr lang="pt-PT" b="1" dirty="0" smtClean="0">
                <a:solidFill>
                  <a:srgbClr val="00B050"/>
                </a:solidFill>
              </a:rPr>
              <a:t>massa atómica relativa de um elemento químico</a:t>
            </a:r>
            <a:r>
              <a:rPr lang="pt-PT" b="1" dirty="0" smtClean="0"/>
              <a:t>, </a:t>
            </a:r>
            <a:r>
              <a:rPr lang="pt-PT" dirty="0" smtClean="0"/>
              <a:t> </a:t>
            </a:r>
          </a:p>
          <a:p>
            <a:r>
              <a:rPr lang="pt-PT" dirty="0" smtClean="0"/>
              <a:t>é necessário conhecer  não só as </a:t>
            </a:r>
            <a:r>
              <a:rPr lang="pt-PT" b="1" dirty="0" smtClean="0">
                <a:solidFill>
                  <a:srgbClr val="00B050"/>
                </a:solidFill>
              </a:rPr>
              <a:t>massas dos isótopos</a:t>
            </a:r>
            <a:r>
              <a:rPr lang="pt-PT" dirty="0" smtClean="0">
                <a:solidFill>
                  <a:srgbClr val="00B050"/>
                </a:solidFill>
              </a:rPr>
              <a:t>  </a:t>
            </a:r>
            <a:r>
              <a:rPr lang="pt-PT" dirty="0" smtClean="0"/>
              <a:t>desse </a:t>
            </a:r>
          </a:p>
          <a:p>
            <a:r>
              <a:rPr lang="pt-PT" dirty="0" smtClean="0"/>
              <a:t>elemento, como ainda a sua </a:t>
            </a:r>
            <a:r>
              <a:rPr lang="pt-PT" b="1" dirty="0" smtClean="0">
                <a:solidFill>
                  <a:srgbClr val="00B050"/>
                </a:solidFill>
              </a:rPr>
              <a:t>abundância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relativa</a:t>
            </a:r>
            <a:r>
              <a:rPr lang="pt-PT" dirty="0" smtClean="0"/>
              <a:t>, pois esta é diferente.</a:t>
            </a:r>
          </a:p>
          <a:p>
            <a:endParaRPr lang="pt-PT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4941168"/>
            <a:ext cx="56197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755576" y="1196752"/>
            <a:ext cx="74272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Massa atómica relativa de um elemento químico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27584" y="1844824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massa atómica relativa de um elemento químico</a:t>
            </a:r>
            <a:r>
              <a:rPr lang="pt-PT" b="1" dirty="0" smtClean="0"/>
              <a:t>, </a:t>
            </a:r>
            <a:r>
              <a:rPr lang="pt-PT" dirty="0" smtClean="0"/>
              <a:t> calcula-se a partir de uma  média (ponderada) das massas dos isótopos que constituem o elemento e da sua abundância relativa.</a:t>
            </a:r>
            <a:endParaRPr lang="pt-PT" dirty="0"/>
          </a:p>
        </p:txBody>
      </p:sp>
      <p:pic>
        <p:nvPicPr>
          <p:cNvPr id="35842" name="Picture 2" descr="F:\DPA9\PowerPoints\PowerPoints_Química\Imagens_PPT_Classificação_materiais\M21\20145768_cont_tab6_pag2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2915201"/>
            <a:ext cx="6088316" cy="32501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987824" y="1124744"/>
            <a:ext cx="3021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Átomos e seus iões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77281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/>
              <a:t>, em determinadas circunstâncias, pode </a:t>
            </a:r>
            <a:r>
              <a:rPr lang="pt-PT" sz="2000" b="1" dirty="0" smtClean="0">
                <a:solidFill>
                  <a:srgbClr val="00B050"/>
                </a:solidFill>
              </a:rPr>
              <a:t>perder ou ganhar eletrões</a:t>
            </a:r>
            <a:r>
              <a:rPr lang="pt-PT" sz="2000" dirty="0" smtClean="0"/>
              <a:t>, originando </a:t>
            </a:r>
            <a:r>
              <a:rPr lang="pt-PT" sz="2000" b="1" dirty="0" smtClean="0">
                <a:solidFill>
                  <a:srgbClr val="00B050"/>
                </a:solidFill>
              </a:rPr>
              <a:t>iões</a:t>
            </a:r>
            <a:r>
              <a:rPr lang="pt-PT" sz="2000" dirty="0" smtClean="0"/>
              <a:t>. </a:t>
            </a:r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99592" y="2492896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Por exemplo:</a:t>
            </a:r>
          </a:p>
          <a:p>
            <a:pPr marL="173038" indent="-173038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Quando um </a:t>
            </a:r>
            <a:r>
              <a:rPr lang="pt-PT" b="1" dirty="0" smtClean="0">
                <a:solidFill>
                  <a:srgbClr val="00B050"/>
                </a:solidFill>
              </a:rPr>
              <a:t>átomo de cloro-35  </a:t>
            </a:r>
            <a:r>
              <a:rPr lang="pt-PT" dirty="0" smtClean="0"/>
              <a:t>ganha  1 eletrão, origina um ião negativo ou anião.  Forma-se o ião cloreto, 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173038"/>
            <a:r>
              <a:rPr lang="pt-PT" dirty="0" smtClean="0"/>
              <a:t>Como o número atómico do cloro é 17, o átomo de cloro, ao ganhar  1 eletrão, origina o </a:t>
            </a:r>
            <a:r>
              <a:rPr lang="pt-PT" b="1" dirty="0" smtClean="0">
                <a:solidFill>
                  <a:srgbClr val="00B050"/>
                </a:solidFill>
              </a:rPr>
              <a:t>ião cloreto</a:t>
            </a:r>
            <a:r>
              <a:rPr lang="pt-PT" dirty="0" smtClean="0"/>
              <a:t>, que fica com </a:t>
            </a:r>
            <a:r>
              <a:rPr lang="pt-PT" b="1" dirty="0" smtClean="0">
                <a:solidFill>
                  <a:srgbClr val="00B050"/>
                </a:solidFill>
              </a:rPr>
              <a:t>18 eletrões</a:t>
            </a:r>
            <a:r>
              <a:rPr lang="pt-PT" dirty="0" smtClean="0"/>
              <a:t>. </a:t>
            </a:r>
          </a:p>
          <a:p>
            <a:pPr marL="173038"/>
            <a:r>
              <a:rPr lang="pt-PT" dirty="0" smtClean="0"/>
              <a:t>Este </a:t>
            </a:r>
            <a:r>
              <a:rPr lang="pt-PT" b="1" dirty="0" smtClean="0">
                <a:solidFill>
                  <a:srgbClr val="00B050"/>
                </a:solidFill>
              </a:rPr>
              <a:t>ião negativo </a:t>
            </a:r>
            <a:r>
              <a:rPr lang="pt-PT" dirty="0" smtClean="0"/>
              <a:t>que se forma representa-se por   </a:t>
            </a:r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068960"/>
            <a:ext cx="45151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 descr="F:\DPA9\PowerPoints\PowerPoints_Química\Imagens_PPT_Classificação_materiais\M21\20145768_cont_dd014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645024"/>
            <a:ext cx="2659559" cy="1255707"/>
          </a:xfrm>
          <a:prstGeom prst="rect">
            <a:avLst/>
          </a:prstGeom>
          <a:noFill/>
        </p:spPr>
      </p:pic>
      <p:pic>
        <p:nvPicPr>
          <p:cNvPr id="3789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6021288"/>
            <a:ext cx="704850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987824" y="1124744"/>
            <a:ext cx="3021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Átomos e seus iões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27584" y="1772816"/>
            <a:ext cx="77048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/>
              <a:t>, em determinadas circunstâncias, pode </a:t>
            </a:r>
            <a:r>
              <a:rPr lang="pt-PT" sz="2000" b="1" dirty="0" smtClean="0">
                <a:solidFill>
                  <a:srgbClr val="00B050"/>
                </a:solidFill>
              </a:rPr>
              <a:t>perder ou ganhar eletrões</a:t>
            </a:r>
            <a:r>
              <a:rPr lang="pt-PT" sz="2000" dirty="0" smtClean="0"/>
              <a:t>, originando </a:t>
            </a:r>
            <a:r>
              <a:rPr lang="pt-PT" sz="2000" b="1" dirty="0" smtClean="0">
                <a:solidFill>
                  <a:srgbClr val="00B050"/>
                </a:solidFill>
              </a:rPr>
              <a:t>iões</a:t>
            </a:r>
            <a:r>
              <a:rPr lang="pt-PT" sz="2000" dirty="0" smtClean="0"/>
              <a:t>. </a:t>
            </a:r>
            <a:endParaRPr lang="pt-PT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99592" y="2492896"/>
            <a:ext cx="734481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Por exemplo:</a:t>
            </a:r>
          </a:p>
          <a:p>
            <a:pPr marL="173038" indent="-173038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Quando um </a:t>
            </a:r>
            <a:r>
              <a:rPr lang="pt-PT" b="1" dirty="0" smtClean="0">
                <a:solidFill>
                  <a:srgbClr val="00B050"/>
                </a:solidFill>
              </a:rPr>
              <a:t>átomo de magnésio-24  </a:t>
            </a:r>
            <a:r>
              <a:rPr lang="pt-PT" dirty="0" smtClean="0"/>
              <a:t>perde  2 eletrões, origina um ião positivo ou  catião.  Forma-se o </a:t>
            </a:r>
            <a:r>
              <a:rPr lang="pt-PT" b="1" dirty="0" smtClean="0">
                <a:solidFill>
                  <a:srgbClr val="00B050"/>
                </a:solidFill>
              </a:rPr>
              <a:t>catião magnésio </a:t>
            </a:r>
            <a:r>
              <a:rPr lang="pt-PT" dirty="0" smtClean="0"/>
              <a:t>, </a:t>
            </a:r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endParaRPr lang="pt-PT" dirty="0" smtClean="0"/>
          </a:p>
          <a:p>
            <a:pPr marL="173038"/>
            <a:r>
              <a:rPr lang="pt-PT" dirty="0" smtClean="0"/>
              <a:t>Como o número atómico do magnésio é 12, o átomo de magnésio, ao perder  2 eletrões, origina o </a:t>
            </a:r>
            <a:r>
              <a:rPr lang="pt-PT" b="1" dirty="0" smtClean="0">
                <a:solidFill>
                  <a:srgbClr val="00B050"/>
                </a:solidFill>
              </a:rPr>
              <a:t>ião magnésio</a:t>
            </a:r>
            <a:r>
              <a:rPr lang="pt-PT" dirty="0" smtClean="0"/>
              <a:t>, que fica com </a:t>
            </a:r>
            <a:r>
              <a:rPr lang="pt-PT" b="1" dirty="0" smtClean="0">
                <a:solidFill>
                  <a:srgbClr val="00B050"/>
                </a:solidFill>
              </a:rPr>
              <a:t>10 eletrões</a:t>
            </a:r>
            <a:r>
              <a:rPr lang="pt-PT" dirty="0" smtClean="0"/>
              <a:t>. </a:t>
            </a:r>
          </a:p>
          <a:p>
            <a:pPr marL="173038"/>
            <a:r>
              <a:rPr lang="pt-PT" dirty="0" smtClean="0"/>
              <a:t>Este </a:t>
            </a:r>
            <a:r>
              <a:rPr lang="pt-PT" b="1" dirty="0" smtClean="0">
                <a:solidFill>
                  <a:srgbClr val="00B050"/>
                </a:solidFill>
              </a:rPr>
              <a:t>ião  positivo </a:t>
            </a:r>
            <a:r>
              <a:rPr lang="pt-PT" dirty="0" smtClean="0"/>
              <a:t>que se forma representa-se por   </a:t>
            </a:r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068960"/>
            <a:ext cx="5143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Picture 3" descr="F:\DPA9\PowerPoints\PowerPoints_Química\Imagens_PPT_Classificação_materiais\M21\20145768_cont_dd01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848" y="3356992"/>
            <a:ext cx="2816004" cy="1656184"/>
          </a:xfrm>
          <a:prstGeom prst="rect">
            <a:avLst/>
          </a:prstGeom>
          <a:noFill/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5949280"/>
            <a:ext cx="866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987824" y="1124744"/>
            <a:ext cx="3021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 smtClean="0">
                <a:solidFill>
                  <a:srgbClr val="00B050"/>
                </a:solidFill>
              </a:rPr>
              <a:t>Átomos e seus iões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39552" y="2420888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899592" y="1844824"/>
            <a:ext cx="734481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0"/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e os </a:t>
            </a:r>
            <a:r>
              <a:rPr lang="pt-PT" sz="2000" b="1" dirty="0" smtClean="0">
                <a:solidFill>
                  <a:srgbClr val="00B050"/>
                </a:solidFill>
              </a:rPr>
              <a:t>iões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monoatómicos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podem ser </a:t>
            </a:r>
            <a:r>
              <a:rPr lang="pt-PT" sz="2000" b="1" dirty="0" smtClean="0">
                <a:solidFill>
                  <a:srgbClr val="00B050"/>
                </a:solidFill>
              </a:rPr>
              <a:t>representados</a:t>
            </a:r>
            <a:r>
              <a:rPr lang="pt-PT" sz="2000" dirty="0" smtClean="0"/>
              <a:t>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evidenciando  o número atómico, </a:t>
            </a:r>
            <a:r>
              <a:rPr lang="pt-PT" sz="2000" i="1" dirty="0" smtClean="0"/>
              <a:t>Z</a:t>
            </a:r>
            <a:r>
              <a:rPr lang="pt-PT" sz="2000" dirty="0" smtClean="0"/>
              <a:t>, e o número de massa, </a:t>
            </a:r>
            <a:r>
              <a:rPr lang="pt-PT" sz="2000" i="1" dirty="0" smtClean="0"/>
              <a:t>A</a:t>
            </a:r>
            <a:r>
              <a:rPr lang="pt-PT" sz="2000" dirty="0" smtClean="0"/>
              <a:t>.</a:t>
            </a:r>
          </a:p>
          <a:p>
            <a:endParaRPr lang="pt-PT" dirty="0" smtClean="0"/>
          </a:p>
          <a:p>
            <a:endParaRPr lang="pt-PT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3284985"/>
            <a:ext cx="698631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3284985"/>
            <a:ext cx="933223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00" y="3356992"/>
            <a:ext cx="95602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1115616" y="4005064"/>
            <a:ext cx="935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  Átomo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20" name="Rectângulo 19"/>
          <p:cNvSpPr/>
          <p:nvPr/>
        </p:nvSpPr>
        <p:spPr>
          <a:xfrm>
            <a:off x="3635896" y="4005064"/>
            <a:ext cx="7938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 Anião</a:t>
            </a:r>
            <a:endParaRPr lang="pt-PT" b="1" dirty="0">
              <a:solidFill>
                <a:srgbClr val="00B050"/>
              </a:solidFill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6300192" y="4077072"/>
            <a:ext cx="7916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>
                <a:solidFill>
                  <a:srgbClr val="00B050"/>
                </a:solidFill>
              </a:rPr>
              <a:t>Catião</a:t>
            </a:r>
            <a:endParaRPr lang="pt-PT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12776"/>
            <a:ext cx="8208912" cy="4752528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Os átomos de um </a:t>
            </a:r>
            <a:r>
              <a:rPr lang="pt-PT" b="1" dirty="0" smtClean="0">
                <a:solidFill>
                  <a:srgbClr val="00B050"/>
                </a:solidFill>
              </a:rPr>
              <a:t>mesmo elemento químico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têm o mesmo número de </a:t>
            </a:r>
          </a:p>
          <a:p>
            <a:pPr marL="284400"/>
            <a:r>
              <a:rPr lang="pt-PT" dirty="0" smtClean="0"/>
              <a:t>   protões.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rgbClr val="00B050"/>
                </a:solidFill>
              </a:rPr>
              <a:t>número atómico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b="1" dirty="0" smtClean="0">
                <a:solidFill>
                  <a:schemeClr val="tx2"/>
                </a:solidFill>
              </a:rPr>
              <a:t> </a:t>
            </a:r>
            <a:r>
              <a:rPr lang="pt-PT" b="1" i="1" dirty="0" smtClean="0">
                <a:solidFill>
                  <a:srgbClr val="00B050"/>
                </a:solidFill>
              </a:rPr>
              <a:t>Z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b="1" dirty="0" smtClean="0">
                <a:solidFill>
                  <a:schemeClr val="tx2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de um elemento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o número de protões que existem </a:t>
            </a:r>
          </a:p>
          <a:p>
            <a:pPr marL="284400"/>
            <a:r>
              <a:rPr lang="pt-PT" dirty="0" smtClean="0"/>
              <a:t>   no núcleo dos átomos ou dos iões desse elemento.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 </a:t>
            </a:r>
            <a:r>
              <a:rPr lang="pt-PT" b="1" dirty="0" smtClean="0">
                <a:solidFill>
                  <a:srgbClr val="00B050"/>
                </a:solidFill>
              </a:rPr>
              <a:t>número de massa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b="1" dirty="0" smtClean="0">
                <a:solidFill>
                  <a:schemeClr val="tx2"/>
                </a:solidFill>
              </a:rPr>
              <a:t> </a:t>
            </a:r>
            <a:r>
              <a:rPr lang="pt-PT" b="1" i="1" dirty="0" smtClean="0">
                <a:solidFill>
                  <a:srgbClr val="00B050"/>
                </a:solidFill>
              </a:rPr>
              <a:t>A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b="1" dirty="0" smtClean="0">
                <a:solidFill>
                  <a:schemeClr val="tx2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de um átomo ou ião monoatómico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é o número total </a:t>
            </a:r>
          </a:p>
          <a:p>
            <a:pPr marL="284400"/>
            <a:r>
              <a:rPr lang="pt-PT" dirty="0" smtClean="0"/>
              <a:t>   de protões e neutrões que existem no núcleo do átomo ou ião.</a:t>
            </a:r>
          </a:p>
          <a:p>
            <a:pPr marL="284400" algn="ctr"/>
            <a:r>
              <a:rPr lang="pt-PT" b="1" i="1" dirty="0" smtClean="0">
                <a:solidFill>
                  <a:srgbClr val="00B050"/>
                </a:solidFill>
              </a:rPr>
              <a:t>A</a:t>
            </a:r>
            <a:r>
              <a:rPr lang="pt-PT" b="1" dirty="0" smtClean="0">
                <a:solidFill>
                  <a:srgbClr val="00B050"/>
                </a:solidFill>
              </a:rPr>
              <a:t> = </a:t>
            </a:r>
            <a:r>
              <a:rPr lang="pt-PT" b="1" i="1" dirty="0" smtClean="0">
                <a:solidFill>
                  <a:srgbClr val="00B050"/>
                </a:solidFill>
              </a:rPr>
              <a:t>Z</a:t>
            </a:r>
            <a:r>
              <a:rPr lang="pt-PT" b="1" dirty="0" smtClean="0">
                <a:solidFill>
                  <a:srgbClr val="00B050"/>
                </a:solidFill>
              </a:rPr>
              <a:t> + </a:t>
            </a:r>
            <a:r>
              <a:rPr lang="pt-PT" b="1" i="1" dirty="0" smtClean="0">
                <a:solidFill>
                  <a:srgbClr val="00B050"/>
                </a:solidFill>
              </a:rPr>
              <a:t>N</a:t>
            </a:r>
            <a:endParaRPr lang="pt-PT" dirty="0" smtClean="0">
              <a:solidFill>
                <a:srgbClr val="00B050"/>
              </a:solidFill>
            </a:endParaRP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                                   </a:t>
            </a:r>
            <a:r>
              <a:rPr lang="pt-PT" b="1" dirty="0" err="1" smtClean="0">
                <a:solidFill>
                  <a:srgbClr val="00B050"/>
                </a:solidFill>
              </a:rPr>
              <a:t>N.°</a:t>
            </a:r>
            <a:r>
              <a:rPr lang="pt-PT" b="1" dirty="0" smtClean="0">
                <a:solidFill>
                  <a:srgbClr val="00B050"/>
                </a:solidFill>
              </a:rPr>
              <a:t> de massa = </a:t>
            </a:r>
            <a:r>
              <a:rPr lang="pt-PT" b="1" dirty="0" err="1" smtClean="0">
                <a:solidFill>
                  <a:srgbClr val="00B050"/>
                </a:solidFill>
              </a:rPr>
              <a:t>N.°</a:t>
            </a:r>
            <a:r>
              <a:rPr lang="pt-PT" b="1" dirty="0" smtClean="0">
                <a:solidFill>
                  <a:srgbClr val="00B050"/>
                </a:solidFill>
              </a:rPr>
              <a:t> atómico + </a:t>
            </a:r>
            <a:r>
              <a:rPr lang="pt-PT" b="1" dirty="0" err="1" smtClean="0">
                <a:solidFill>
                  <a:srgbClr val="00B050"/>
                </a:solidFill>
              </a:rPr>
              <a:t>N.°</a:t>
            </a:r>
            <a:r>
              <a:rPr lang="pt-PT" b="1" dirty="0" smtClean="0">
                <a:solidFill>
                  <a:srgbClr val="00B050"/>
                </a:solidFill>
              </a:rPr>
              <a:t> de neutrões</a:t>
            </a:r>
            <a:endParaRPr lang="pt-PT" dirty="0" smtClean="0">
              <a:solidFill>
                <a:srgbClr val="00B050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b="1" dirty="0" smtClean="0">
                <a:solidFill>
                  <a:srgbClr val="00B050"/>
                </a:solidFill>
              </a:rPr>
              <a:t>Isótopos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são átomos diferentes do mesmo elemento químico. Têm o mesmo </a:t>
            </a:r>
          </a:p>
          <a:p>
            <a:pPr marL="284400"/>
            <a:r>
              <a:rPr lang="pt-PT" dirty="0" smtClean="0"/>
              <a:t>   número atómico, </a:t>
            </a:r>
            <a:r>
              <a:rPr lang="pt-PT" i="1" dirty="0" smtClean="0"/>
              <a:t>Z</a:t>
            </a:r>
            <a:r>
              <a:rPr lang="pt-PT" dirty="0" smtClean="0"/>
              <a:t>, mas diferente número de massa, </a:t>
            </a:r>
            <a:r>
              <a:rPr lang="pt-PT" i="1" dirty="0" smtClean="0"/>
              <a:t>A</a:t>
            </a:r>
            <a:r>
              <a:rPr lang="pt-PT" dirty="0" smtClean="0"/>
              <a:t>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 </a:t>
            </a:r>
            <a:r>
              <a:rPr lang="pt-PT" dirty="0" smtClean="0"/>
              <a:t>Os átomos de um elemento químico com </a:t>
            </a:r>
            <a:r>
              <a:rPr lang="pt-PT" b="1" dirty="0" smtClean="0">
                <a:solidFill>
                  <a:srgbClr val="00B050"/>
                </a:solidFill>
              </a:rPr>
              <a:t>isótopos não têm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todos a </a:t>
            </a:r>
            <a:r>
              <a:rPr lang="pt-PT" b="1" dirty="0" smtClean="0">
                <a:solidFill>
                  <a:srgbClr val="00B050"/>
                </a:solidFill>
              </a:rPr>
              <a:t>mesma </a:t>
            </a:r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massa</a:t>
            </a:r>
            <a:r>
              <a:rPr lang="pt-PT" dirty="0" smtClean="0">
                <a:solidFill>
                  <a:schemeClr val="tx1"/>
                </a:solidFill>
              </a:rPr>
              <a:t>.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12776"/>
            <a:ext cx="8208912" cy="4752528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massa atómica relativa de um elemento químico</a:t>
            </a:r>
            <a:r>
              <a:rPr lang="pt-PT" dirty="0" smtClean="0">
                <a:solidFill>
                  <a:schemeClr val="tx2"/>
                </a:solidFill>
              </a:rPr>
              <a:t>, </a:t>
            </a:r>
            <a:r>
              <a:rPr lang="pt-PT" b="1" i="1" dirty="0" smtClean="0">
                <a:solidFill>
                  <a:srgbClr val="00B050"/>
                </a:solidFill>
              </a:rPr>
              <a:t>A</a:t>
            </a:r>
            <a:r>
              <a:rPr lang="pt-PT" b="1" i="1" baseline="-25000" dirty="0" smtClean="0">
                <a:solidFill>
                  <a:srgbClr val="00B050"/>
                </a:solidFill>
              </a:rPr>
              <a:t>r</a:t>
            </a:r>
            <a:r>
              <a:rPr lang="pt-PT" b="1" dirty="0" smtClean="0">
                <a:solidFill>
                  <a:srgbClr val="00B050"/>
                </a:solidFill>
              </a:rPr>
              <a:t>(</a:t>
            </a:r>
            <a:r>
              <a:rPr lang="pt-PT" b="1" i="1" dirty="0" smtClean="0">
                <a:solidFill>
                  <a:srgbClr val="00B050"/>
                </a:solidFill>
              </a:rPr>
              <a:t>X</a:t>
            </a:r>
            <a:r>
              <a:rPr lang="pt-PT" b="1" dirty="0" smtClean="0">
                <a:solidFill>
                  <a:srgbClr val="00B050"/>
                </a:solidFill>
              </a:rPr>
              <a:t>)</a:t>
            </a:r>
            <a:r>
              <a:rPr lang="pt-PT" dirty="0" smtClean="0">
                <a:solidFill>
                  <a:schemeClr val="tx1"/>
                </a:solidFill>
              </a:rPr>
              <a:t>, c</a:t>
            </a:r>
            <a:r>
              <a:rPr lang="pt-PT" dirty="0" smtClean="0"/>
              <a:t>alcula-se a partir </a:t>
            </a:r>
          </a:p>
          <a:p>
            <a:pPr marL="284400"/>
            <a:r>
              <a:rPr lang="pt-PT" dirty="0" smtClean="0"/>
              <a:t>   da massa dos isótopos que o constituem e da sua abundância relativa.</a:t>
            </a:r>
          </a:p>
          <a:p>
            <a:pPr marL="284400"/>
            <a:endParaRPr lang="pt-PT" dirty="0" smtClean="0"/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/>
              <a:t> Os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/>
              <a:t> e os </a:t>
            </a:r>
            <a:r>
              <a:rPr lang="pt-PT" b="1" dirty="0" smtClean="0">
                <a:solidFill>
                  <a:srgbClr val="00B050"/>
                </a:solidFill>
              </a:rPr>
              <a:t>respetivos iões monoatómicos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têm o mesmo número </a:t>
            </a:r>
          </a:p>
          <a:p>
            <a:pPr marL="284400"/>
            <a:r>
              <a:rPr lang="pt-PT" dirty="0" smtClean="0"/>
              <a:t>   atómico, </a:t>
            </a:r>
            <a:r>
              <a:rPr lang="pt-PT" i="1" dirty="0" smtClean="0"/>
              <a:t>Z</a:t>
            </a:r>
            <a:r>
              <a:rPr lang="pt-PT" dirty="0" smtClean="0"/>
              <a:t>, e o mesmo número de massa, </a:t>
            </a:r>
            <a:r>
              <a:rPr lang="pt-PT" i="1" dirty="0" smtClean="0"/>
              <a:t>A</a:t>
            </a:r>
            <a:r>
              <a:rPr lang="pt-PT" dirty="0" smtClean="0"/>
              <a:t>.</a:t>
            </a: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A </a:t>
            </a:r>
            <a:r>
              <a:rPr lang="pt-PT" b="1" dirty="0" smtClean="0">
                <a:solidFill>
                  <a:srgbClr val="00B050"/>
                </a:solidFill>
              </a:rPr>
              <a:t>carga de um ião monoatómico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resulta da diferença entre o número total de </a:t>
            </a:r>
          </a:p>
          <a:p>
            <a:pPr marL="284400"/>
            <a:r>
              <a:rPr lang="pt-PT" dirty="0" smtClean="0"/>
              <a:t>   eletrões do átomo que lhe deu origem e o número dos seus eletrões.</a:t>
            </a: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>
                <a:solidFill>
                  <a:srgbClr val="00B050"/>
                </a:solidFill>
              </a:rPr>
              <a:t>•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Os </a:t>
            </a:r>
            <a:r>
              <a:rPr lang="pt-PT" b="1" dirty="0" smtClean="0">
                <a:solidFill>
                  <a:srgbClr val="00B050"/>
                </a:solidFill>
              </a:rPr>
              <a:t>átomos</a:t>
            </a:r>
            <a:r>
              <a:rPr lang="pt-PT" dirty="0" smtClean="0">
                <a:solidFill>
                  <a:schemeClr val="tx2"/>
                </a:solidFill>
              </a:rPr>
              <a:t> </a:t>
            </a:r>
            <a:r>
              <a:rPr lang="pt-PT" dirty="0" smtClean="0"/>
              <a:t>e os </a:t>
            </a:r>
            <a:r>
              <a:rPr lang="pt-PT" b="1" dirty="0" smtClean="0">
                <a:solidFill>
                  <a:srgbClr val="00B050"/>
                </a:solidFill>
              </a:rPr>
              <a:t>iões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b="1" dirty="0" smtClean="0">
                <a:solidFill>
                  <a:srgbClr val="00B050"/>
                </a:solidFill>
              </a:rPr>
              <a:t>monoatómicos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podem ser </a:t>
            </a:r>
            <a:r>
              <a:rPr lang="pt-PT" b="1" dirty="0" smtClean="0">
                <a:solidFill>
                  <a:srgbClr val="00B050"/>
                </a:solidFill>
              </a:rPr>
              <a:t>representados</a:t>
            </a:r>
            <a:r>
              <a:rPr lang="pt-PT" dirty="0" smtClean="0">
                <a:solidFill>
                  <a:schemeClr val="tx1"/>
                </a:solidFill>
              </a:rPr>
              <a:t>,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r>
              <a:rPr lang="pt-PT" dirty="0" smtClean="0"/>
              <a:t>evidenciando </a:t>
            </a:r>
          </a:p>
          <a:p>
            <a:pPr marL="284400"/>
            <a:r>
              <a:rPr lang="pt-PT" dirty="0" smtClean="0"/>
              <a:t>   o número atómico, </a:t>
            </a:r>
            <a:r>
              <a:rPr lang="pt-PT" i="1" dirty="0" smtClean="0"/>
              <a:t>Z</a:t>
            </a:r>
            <a:r>
              <a:rPr lang="pt-PT" dirty="0" smtClean="0"/>
              <a:t>, e o número de massa, </a:t>
            </a:r>
            <a:r>
              <a:rPr lang="pt-PT" i="1" dirty="0" smtClean="0"/>
              <a:t>A</a:t>
            </a:r>
            <a:r>
              <a:rPr lang="pt-PT" dirty="0" smtClean="0"/>
              <a:t>.</a:t>
            </a:r>
          </a:p>
          <a:p>
            <a:pPr marL="284400"/>
            <a:r>
              <a:rPr lang="pt-PT" dirty="0" smtClean="0"/>
              <a:t>   </a:t>
            </a:r>
          </a:p>
          <a:p>
            <a:pPr marL="284400"/>
            <a:r>
              <a:rPr lang="pt-PT" dirty="0" smtClean="0"/>
              <a:t>                                                                                                       </a:t>
            </a:r>
          </a:p>
          <a:p>
            <a:pPr marL="284400"/>
            <a:endParaRPr lang="pt-PT" b="1" dirty="0" smtClean="0"/>
          </a:p>
          <a:p>
            <a:pPr marL="284400"/>
            <a:r>
              <a:rPr lang="pt-PT" b="1" dirty="0" smtClean="0">
                <a:solidFill>
                  <a:srgbClr val="00B050"/>
                </a:solidFill>
              </a:rPr>
              <a:t>               Átomo</a:t>
            </a:r>
            <a:r>
              <a:rPr lang="pt-PT" dirty="0" smtClean="0">
                <a:solidFill>
                  <a:srgbClr val="00B050"/>
                </a:solidFill>
              </a:rPr>
              <a:t>	  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Anião</a:t>
            </a:r>
            <a:r>
              <a:rPr lang="pt-PT" dirty="0" smtClean="0">
                <a:solidFill>
                  <a:schemeClr val="tx2"/>
                </a:solidFill>
              </a:rPr>
              <a:t>	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Catião</a:t>
            </a:r>
            <a:endParaRPr lang="pt-PT" dirty="0" smtClean="0">
              <a:solidFill>
                <a:srgbClr val="00B050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M21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276225" cy="32385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63688" y="4869160"/>
            <a:ext cx="6000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3968" y="4941168"/>
            <a:ext cx="78105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248" y="4941168"/>
            <a:ext cx="71437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1100</TotalTime>
  <Words>1028</Words>
  <Application>Microsoft Office PowerPoint</Application>
  <PresentationFormat>On-screen Show (4:3)</PresentationFormat>
  <Paragraphs>153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149</cp:revision>
  <dcterms:created xsi:type="dcterms:W3CDTF">2012-02-14T20:37:36Z</dcterms:created>
  <dcterms:modified xsi:type="dcterms:W3CDTF">2015-08-14T16:03:21Z</dcterms:modified>
</cp:coreProperties>
</file>