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88" r:id="rId2"/>
    <p:sldId id="294" r:id="rId3"/>
    <p:sldId id="296" r:id="rId4"/>
    <p:sldId id="298" r:id="rId5"/>
    <p:sldId id="300" r:id="rId6"/>
    <p:sldId id="302" r:id="rId7"/>
    <p:sldId id="304" r:id="rId8"/>
    <p:sldId id="306" r:id="rId9"/>
    <p:sldId id="308" r:id="rId10"/>
    <p:sldId id="310" r:id="rId11"/>
    <p:sldId id="312" r:id="rId12"/>
    <p:sldId id="314" r:id="rId13"/>
    <p:sldId id="290" r:id="rId14"/>
    <p:sldId id="292" r:id="rId15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97D"/>
    <a:srgbClr val="376092"/>
    <a:srgbClr val="3333CC"/>
    <a:srgbClr val="0000FF"/>
    <a:srgbClr val="008F7B"/>
    <a:srgbClr val="FF9933"/>
    <a:srgbClr val="FFA43F"/>
    <a:srgbClr val="FFA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117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7CF2AD-FE40-5640-A648-08C0E2FBD4AA}" type="datetimeFigureOut">
              <a:rPr lang="en-US" smtClean="0"/>
              <a:pPr/>
              <a:t>8/14/2015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A46470-41D6-7544-B4DE-BBCCB69D7A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952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025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2862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6555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203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2041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9280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4897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7024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864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5714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8661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7992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0556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4843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20606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05756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80978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14781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26146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14246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15935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90488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42325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537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11037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4675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4" name="Picture 3" descr="Parte1_SLIDE_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6069"/>
          </a:xfrm>
          <a:prstGeom prst="rect">
            <a:avLst/>
          </a:prstGeom>
        </p:spPr>
      </p:pic>
      <p:sp>
        <p:nvSpPr>
          <p:cNvPr id="5" name="Rectângulo 4"/>
          <p:cNvSpPr/>
          <p:nvPr/>
        </p:nvSpPr>
        <p:spPr>
          <a:xfrm>
            <a:off x="755576" y="3284984"/>
            <a:ext cx="748883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800"/>
              </a:lnSpc>
            </a:pPr>
            <a:r>
              <a:rPr lang="pt-PT" sz="4800" b="1" dirty="0" smtClean="0">
                <a:solidFill>
                  <a:srgbClr val="000000"/>
                </a:solidFill>
              </a:rPr>
              <a:t>1.3.</a:t>
            </a:r>
            <a:r>
              <a:rPr lang="pt-PT" sz="4800" b="1" dirty="0" smtClean="0">
                <a:solidFill>
                  <a:srgbClr val="008F7B"/>
                </a:solidFill>
              </a:rPr>
              <a:t> </a:t>
            </a:r>
            <a:r>
              <a:rPr lang="pt-PT" sz="4800" b="1" dirty="0" smtClean="0">
                <a:solidFill>
                  <a:srgbClr val="00B050"/>
                </a:solidFill>
              </a:rPr>
              <a:t>Distribuições eletrónicas </a:t>
            </a:r>
          </a:p>
          <a:p>
            <a:pPr>
              <a:lnSpc>
                <a:spcPts val="4800"/>
              </a:lnSpc>
            </a:pPr>
            <a:r>
              <a:rPr lang="pt-PT" sz="4800" b="1" dirty="0" smtClean="0">
                <a:solidFill>
                  <a:srgbClr val="00B050"/>
                </a:solidFill>
              </a:rPr>
              <a:t>        de átomos e de iões </a:t>
            </a:r>
            <a:endParaRPr lang="pt-PT" sz="4800" b="1" dirty="0">
              <a:solidFill>
                <a:srgbClr val="00B050"/>
              </a:solidFill>
            </a:endParaRPr>
          </a:p>
        </p:txBody>
      </p:sp>
      <p:sp>
        <p:nvSpPr>
          <p:cNvPr id="6" name="TextBox 4"/>
          <p:cNvSpPr>
            <a:spLocks noChangeArrowheads="1"/>
          </p:cNvSpPr>
          <p:nvPr/>
        </p:nvSpPr>
        <p:spPr bwMode="auto">
          <a:xfrm>
            <a:off x="8028385" y="6237312"/>
            <a:ext cx="746150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square"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M22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M22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1619672" y="1340768"/>
            <a:ext cx="63178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b="1" dirty="0" smtClean="0">
                <a:solidFill>
                  <a:srgbClr val="00B050"/>
                </a:solidFill>
              </a:rPr>
              <a:t>A nuvem eletrónica de um átomo isolado</a:t>
            </a:r>
            <a:endParaRPr lang="pt-PT" sz="2800" b="1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27584" y="2060848"/>
            <a:ext cx="734481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dirty="0" smtClean="0"/>
              <a:t>De acordo com o modelo atómico atual - o </a:t>
            </a:r>
            <a:r>
              <a:rPr lang="pt-PT" sz="2000" b="1" dirty="0" smtClean="0">
                <a:solidFill>
                  <a:srgbClr val="00B050"/>
                </a:solidFill>
              </a:rPr>
              <a:t>modelo da nuvem eletrónica</a:t>
            </a:r>
            <a:r>
              <a:rPr lang="pt-PT" sz="2000" b="1" dirty="0" smtClean="0"/>
              <a:t> </a:t>
            </a:r>
            <a:r>
              <a:rPr lang="pt-PT" sz="2000" dirty="0" smtClean="0"/>
              <a:t>-, os protões e neutrões encontram-se no </a:t>
            </a:r>
            <a:r>
              <a:rPr lang="pt-PT" sz="2000" b="1" dirty="0" smtClean="0">
                <a:solidFill>
                  <a:srgbClr val="00B050"/>
                </a:solidFill>
              </a:rPr>
              <a:t>núcleo</a:t>
            </a:r>
            <a:r>
              <a:rPr lang="pt-PT" sz="2000" dirty="0" smtClean="0"/>
              <a:t> e os eletrões movem-se à volta do núcleo formando a </a:t>
            </a:r>
            <a:r>
              <a:rPr lang="pt-PT" sz="2000" b="1" dirty="0" smtClean="0">
                <a:solidFill>
                  <a:srgbClr val="00B050"/>
                </a:solidFill>
              </a:rPr>
              <a:t>nuvem eletrónica</a:t>
            </a:r>
            <a:r>
              <a:rPr lang="pt-PT" sz="2000" dirty="0" smtClean="0"/>
              <a:t>.</a:t>
            </a:r>
            <a:endParaRPr lang="pt-PT" sz="2000" dirty="0"/>
          </a:p>
        </p:txBody>
      </p:sp>
      <p:sp>
        <p:nvSpPr>
          <p:cNvPr id="10" name="Rectângulo 9"/>
          <p:cNvSpPr/>
          <p:nvPr/>
        </p:nvSpPr>
        <p:spPr>
          <a:xfrm>
            <a:off x="827584" y="3356992"/>
            <a:ext cx="36004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PT" sz="2000" dirty="0" smtClean="0"/>
              <a:t>Neste modelo, a </a:t>
            </a:r>
            <a:r>
              <a:rPr lang="pt-PT" sz="2000" b="1" dirty="0" smtClean="0">
                <a:solidFill>
                  <a:srgbClr val="00B050"/>
                </a:solidFill>
              </a:rPr>
              <a:t>nuvem eletrónica</a:t>
            </a:r>
            <a:r>
              <a:rPr lang="pt-PT" sz="2000" dirty="0" smtClean="0"/>
              <a:t> de um átomo isolado é uma forma de representar a </a:t>
            </a:r>
            <a:r>
              <a:rPr lang="pt-PT" sz="2000" b="1" dirty="0" smtClean="0">
                <a:solidFill>
                  <a:srgbClr val="00B050"/>
                </a:solidFill>
              </a:rPr>
              <a:t>probabilidade de encontrar eletrões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em torno do núcleo</a:t>
            </a:r>
            <a:r>
              <a:rPr lang="pt-PT" sz="2000" dirty="0" smtClean="0"/>
              <a:t>.</a:t>
            </a:r>
            <a:r>
              <a:rPr lang="pt-PT" sz="2000" b="1" dirty="0" smtClean="0"/>
              <a:t> </a:t>
            </a:r>
            <a:r>
              <a:rPr lang="pt-PT" sz="2000" dirty="0" smtClean="0"/>
              <a:t>Essa probabilidade é </a:t>
            </a:r>
            <a:r>
              <a:rPr lang="pt-PT" sz="2000" b="1" dirty="0" smtClean="0">
                <a:solidFill>
                  <a:srgbClr val="00B050"/>
                </a:solidFill>
              </a:rPr>
              <a:t>igual</a:t>
            </a:r>
            <a:r>
              <a:rPr lang="pt-PT" sz="2000" dirty="0" smtClean="0"/>
              <a:t> para a </a:t>
            </a:r>
            <a:r>
              <a:rPr lang="pt-PT" sz="2000" b="1" dirty="0" smtClean="0">
                <a:solidFill>
                  <a:srgbClr val="00B050"/>
                </a:solidFill>
              </a:rPr>
              <a:t>mesma distância ao núcleo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e </a:t>
            </a:r>
            <a:r>
              <a:rPr lang="pt-PT" sz="2000" b="1" dirty="0" smtClean="0">
                <a:solidFill>
                  <a:srgbClr val="00B050"/>
                </a:solidFill>
              </a:rPr>
              <a:t>diminui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com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a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distância</a:t>
            </a:r>
            <a:r>
              <a:rPr lang="pt-PT" sz="2000" dirty="0" smtClean="0"/>
              <a:t>.</a:t>
            </a:r>
            <a:endParaRPr lang="pt-PT" sz="2000" dirty="0"/>
          </a:p>
        </p:txBody>
      </p:sp>
      <p:pic>
        <p:nvPicPr>
          <p:cNvPr id="1026" name="Picture 2" descr="C:\Users\Noémia Maciel\Desktop\DPA9\PowerPoints\PowerPoints_Química\Imagens_PPT_Classificação_materiais\M22\20145768_cont_dd017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056" y="3284984"/>
            <a:ext cx="2880320" cy="260848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M22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1331640" y="1124744"/>
            <a:ext cx="63178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b="1" dirty="0" smtClean="0">
                <a:solidFill>
                  <a:srgbClr val="00B050"/>
                </a:solidFill>
              </a:rPr>
              <a:t>A nuvem eletrónica de um átomo isolado</a:t>
            </a:r>
            <a:endParaRPr lang="pt-PT" sz="2800" b="1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27584" y="1772816"/>
            <a:ext cx="734481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dirty="0" smtClean="0"/>
              <a:t>Podemos comparar o </a:t>
            </a:r>
            <a:r>
              <a:rPr lang="pt-PT" sz="2000" b="1" dirty="0" smtClean="0">
                <a:solidFill>
                  <a:srgbClr val="00B050"/>
                </a:solidFill>
              </a:rPr>
              <a:t>tamanho dos átomos </a:t>
            </a:r>
            <a:r>
              <a:rPr lang="pt-PT" sz="2000" dirty="0" smtClean="0"/>
              <a:t>através dos seus </a:t>
            </a:r>
            <a:r>
              <a:rPr lang="pt-PT" sz="2000" b="1" dirty="0" smtClean="0">
                <a:solidFill>
                  <a:srgbClr val="00B050"/>
                </a:solidFill>
              </a:rPr>
              <a:t>raios atómicos</a:t>
            </a:r>
            <a:r>
              <a:rPr lang="pt-PT" sz="2000" dirty="0" smtClean="0"/>
              <a:t>. Na figura podemos ver que os </a:t>
            </a:r>
            <a:r>
              <a:rPr lang="pt-PT" sz="2000" b="1" dirty="0" smtClean="0">
                <a:solidFill>
                  <a:srgbClr val="00B050"/>
                </a:solidFill>
              </a:rPr>
              <a:t>átomos maiores têm nuvens eletrónicas maiores</a:t>
            </a:r>
            <a:r>
              <a:rPr lang="pt-PT" sz="2000" dirty="0" smtClean="0"/>
              <a:t>.</a:t>
            </a:r>
            <a:endParaRPr lang="pt-PT" sz="2000" dirty="0"/>
          </a:p>
        </p:txBody>
      </p:sp>
      <p:sp>
        <p:nvSpPr>
          <p:cNvPr id="10" name="Rectângulo 9"/>
          <p:cNvSpPr/>
          <p:nvPr/>
        </p:nvSpPr>
        <p:spPr>
          <a:xfrm>
            <a:off x="1043608" y="5517232"/>
            <a:ext cx="72728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b="1" dirty="0" smtClean="0">
                <a:solidFill>
                  <a:srgbClr val="00B050"/>
                </a:solidFill>
              </a:rPr>
              <a:t>O tamanho de um átomo está associado ao limite convencionado da sua nuvem eletrónica. </a:t>
            </a:r>
            <a:endParaRPr lang="pt-PT" sz="2000" b="1" dirty="0">
              <a:solidFill>
                <a:srgbClr val="00B050"/>
              </a:solidFill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1259632" y="42930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/>
          </a:p>
        </p:txBody>
      </p:sp>
      <p:pic>
        <p:nvPicPr>
          <p:cNvPr id="2050" name="Picture 2" descr="C:\Users\Noémia Maciel\Desktop\DPA9\PowerPoints\PowerPoints_Química\Imagens_PPT_Classificação_materiais\M22\20145768_cont_dd018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9632" y="2996952"/>
            <a:ext cx="792088" cy="2309769"/>
          </a:xfrm>
          <a:prstGeom prst="rect">
            <a:avLst/>
          </a:prstGeom>
          <a:noFill/>
        </p:spPr>
      </p:pic>
      <p:sp>
        <p:nvSpPr>
          <p:cNvPr id="11" name="CaixaDeTexto 10"/>
          <p:cNvSpPr txBox="1"/>
          <p:nvPr/>
        </p:nvSpPr>
        <p:spPr>
          <a:xfrm>
            <a:off x="4499992" y="400506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/>
          </a:p>
        </p:txBody>
      </p:sp>
      <p:pic>
        <p:nvPicPr>
          <p:cNvPr id="2051" name="Picture 3" descr="C:\Users\Noémia Maciel\Desktop\DPA9\PowerPoints\PowerPoints_Química\Imagens_PPT_Classificação_materiais\M22\20145768_cont_dd019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63888" y="2996952"/>
            <a:ext cx="1584176" cy="2317300"/>
          </a:xfrm>
          <a:prstGeom prst="rect">
            <a:avLst/>
          </a:prstGeom>
          <a:noFill/>
        </p:spPr>
      </p:pic>
      <p:sp>
        <p:nvSpPr>
          <p:cNvPr id="13" name="CaixaDeTexto 12"/>
          <p:cNvSpPr txBox="1"/>
          <p:nvPr/>
        </p:nvSpPr>
        <p:spPr>
          <a:xfrm>
            <a:off x="6948264" y="400506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pic>
        <p:nvPicPr>
          <p:cNvPr id="2052" name="Picture 4" descr="C:\Users\Noémia Maciel\Desktop\DPA9\PowerPoints\PowerPoints_Química\Imagens_PPT_Classificação_materiais\M22\20145768_cont_dd020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56175" y="2924944"/>
            <a:ext cx="2000641" cy="2376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M22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3131840" y="1124744"/>
            <a:ext cx="27403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b="1" dirty="0" smtClean="0">
                <a:solidFill>
                  <a:srgbClr val="00B050"/>
                </a:solidFill>
              </a:rPr>
              <a:t>Níveis de energia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27584" y="1844824"/>
            <a:ext cx="734481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 smtClean="0"/>
              <a:t>Os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eletrões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de um átomo não têm, em geral, a mesma energia e </a:t>
            </a:r>
            <a:r>
              <a:rPr lang="pt-PT" sz="2000" b="1" dirty="0" smtClean="0">
                <a:solidFill>
                  <a:srgbClr val="00B050"/>
                </a:solidFill>
              </a:rPr>
              <a:t>só determinados valores de energia são possíveis para os eletrões</a:t>
            </a:r>
            <a:r>
              <a:rPr lang="pt-PT" sz="2000" dirty="0" smtClean="0"/>
              <a:t>.</a:t>
            </a:r>
          </a:p>
          <a:p>
            <a:endParaRPr lang="pt-PT" sz="2000" dirty="0" smtClean="0"/>
          </a:p>
          <a:p>
            <a:r>
              <a:rPr lang="pt-PT" sz="2000" dirty="0" smtClean="0"/>
              <a:t>Os eletrões distribuem-se por </a:t>
            </a:r>
            <a:r>
              <a:rPr lang="pt-PT" sz="2000" b="1" dirty="0" smtClean="0">
                <a:solidFill>
                  <a:srgbClr val="00B050"/>
                </a:solidFill>
              </a:rPr>
              <a:t>níveis de energia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caracterizados </a:t>
            </a:r>
            <a:r>
              <a:rPr lang="pt-PT" sz="2000" dirty="0" smtClean="0"/>
              <a:t>por um </a:t>
            </a:r>
            <a:r>
              <a:rPr lang="pt-PT" sz="2000" b="1" dirty="0" smtClean="0">
                <a:solidFill>
                  <a:srgbClr val="00B050"/>
                </a:solidFill>
              </a:rPr>
              <a:t>número inteiro</a:t>
            </a:r>
            <a:r>
              <a:rPr lang="pt-PT" sz="2000" dirty="0" smtClean="0"/>
              <a:t>, </a:t>
            </a:r>
            <a:r>
              <a:rPr lang="pt-PT" sz="2000" b="1" i="1" dirty="0" smtClean="0">
                <a:solidFill>
                  <a:srgbClr val="00B050"/>
                </a:solidFill>
              </a:rPr>
              <a:t>n</a:t>
            </a:r>
            <a:r>
              <a:rPr lang="pt-PT" sz="2000" dirty="0" smtClean="0"/>
              <a:t>, maior ou igual a 1. </a:t>
            </a:r>
            <a:endParaRPr lang="pt-PT" sz="2000" dirty="0"/>
          </a:p>
        </p:txBody>
      </p:sp>
      <p:sp>
        <p:nvSpPr>
          <p:cNvPr id="10" name="Rectângulo 9"/>
          <p:cNvSpPr/>
          <p:nvPr/>
        </p:nvSpPr>
        <p:spPr>
          <a:xfrm>
            <a:off x="899592" y="4149080"/>
            <a:ext cx="7200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dirty="0" smtClean="0"/>
              <a:t>Assim, podemos ter eletrões no nível de energia 1 (</a:t>
            </a:r>
            <a:r>
              <a:rPr lang="pt-PT" sz="2000" i="1" dirty="0" smtClean="0"/>
              <a:t>n</a:t>
            </a:r>
            <a:r>
              <a:rPr lang="pt-PT" sz="2000" dirty="0" smtClean="0"/>
              <a:t> = 1), no nível de energia 2 (</a:t>
            </a:r>
            <a:r>
              <a:rPr lang="pt-PT" sz="2000" i="1" dirty="0" smtClean="0"/>
              <a:t>n</a:t>
            </a:r>
            <a:r>
              <a:rPr lang="pt-PT" sz="2000" dirty="0" smtClean="0"/>
              <a:t> = 2), … </a:t>
            </a:r>
            <a:endParaRPr lang="pt-PT" sz="2000" dirty="0"/>
          </a:p>
        </p:txBody>
      </p:sp>
      <p:sp>
        <p:nvSpPr>
          <p:cNvPr id="9" name="CaixaDeTexto 8"/>
          <p:cNvSpPr txBox="1"/>
          <p:nvPr/>
        </p:nvSpPr>
        <p:spPr>
          <a:xfrm>
            <a:off x="3347864" y="3573016"/>
            <a:ext cx="20569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400" b="1" i="1" dirty="0" smtClean="0">
                <a:solidFill>
                  <a:srgbClr val="00B050"/>
                </a:solidFill>
              </a:rPr>
              <a:t>n</a:t>
            </a:r>
            <a:r>
              <a:rPr lang="pt-PT" sz="2400" b="1" dirty="0" smtClean="0">
                <a:solidFill>
                  <a:srgbClr val="00B050"/>
                </a:solidFill>
              </a:rPr>
              <a:t> = 1, 2, 3, 4, …</a:t>
            </a:r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899592" y="5013176"/>
            <a:ext cx="73448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 smtClean="0">
                <a:solidFill>
                  <a:srgbClr val="00B050"/>
                </a:solidFill>
              </a:rPr>
              <a:t>Nos átomos, os eletrões distribuem-se por níveis de energia caracterizados por um número inteiro, </a:t>
            </a:r>
            <a:r>
              <a:rPr lang="pt-PT" sz="2000" b="1" i="1" dirty="0" smtClean="0">
                <a:solidFill>
                  <a:srgbClr val="00B050"/>
                </a:solidFill>
              </a:rPr>
              <a:t>n</a:t>
            </a:r>
            <a:r>
              <a:rPr lang="pt-PT" sz="2000" b="1" dirty="0" smtClean="0">
                <a:solidFill>
                  <a:srgbClr val="00B050"/>
                </a:solidFill>
              </a:rPr>
              <a:t>, maior ou igual a 1.</a:t>
            </a:r>
            <a:endParaRPr lang="pt-PT" sz="20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M22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3131840" y="980728"/>
            <a:ext cx="27403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b="1" dirty="0" smtClean="0">
                <a:solidFill>
                  <a:srgbClr val="00B050"/>
                </a:solidFill>
              </a:rPr>
              <a:t>Níveis de energia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27584" y="1556792"/>
            <a:ext cx="489654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 smtClean="0"/>
              <a:t>Há também um </a:t>
            </a:r>
            <a:r>
              <a:rPr lang="pt-PT" sz="2000" b="1" dirty="0" smtClean="0">
                <a:solidFill>
                  <a:srgbClr val="00B050"/>
                </a:solidFill>
              </a:rPr>
              <a:t>número máximo de</a:t>
            </a:r>
          </a:p>
          <a:p>
            <a:r>
              <a:rPr lang="pt-PT" sz="2000" b="1" dirty="0" smtClean="0">
                <a:solidFill>
                  <a:srgbClr val="00B050"/>
                </a:solidFill>
              </a:rPr>
              <a:t> eletrões  por nível de energia</a:t>
            </a:r>
            <a:r>
              <a:rPr lang="pt-PT" sz="2000" dirty="0" smtClean="0"/>
              <a:t>. </a:t>
            </a:r>
          </a:p>
          <a:p>
            <a:r>
              <a:rPr lang="pt-PT" sz="2000" dirty="0" smtClean="0"/>
              <a:t>Esse número é dado por: </a:t>
            </a:r>
          </a:p>
          <a:p>
            <a:pPr algn="ctr"/>
            <a:endParaRPr lang="pt-PT" sz="2400" dirty="0" smtClean="0">
              <a:solidFill>
                <a:srgbClr val="00B050"/>
              </a:solidFill>
            </a:endParaRPr>
          </a:p>
          <a:p>
            <a:pPr algn="ctr"/>
            <a:r>
              <a:rPr lang="pt-PT" sz="2400" dirty="0" smtClean="0">
                <a:solidFill>
                  <a:srgbClr val="00B050"/>
                </a:solidFill>
              </a:rPr>
              <a:t> </a:t>
            </a:r>
            <a:r>
              <a:rPr lang="pt-PT" sz="2400" b="1" dirty="0" smtClean="0">
                <a:solidFill>
                  <a:srgbClr val="00B050"/>
                </a:solidFill>
              </a:rPr>
              <a:t>2</a:t>
            </a:r>
            <a:r>
              <a:rPr lang="pt-PT" sz="2400" b="1" i="1" dirty="0" smtClean="0">
                <a:solidFill>
                  <a:srgbClr val="00B050"/>
                </a:solidFill>
              </a:rPr>
              <a:t>n</a:t>
            </a:r>
            <a:r>
              <a:rPr lang="pt-PT" sz="2400" b="1" baseline="30000" dirty="0" smtClean="0">
                <a:solidFill>
                  <a:srgbClr val="00B050"/>
                </a:solidFill>
              </a:rPr>
              <a:t>2</a:t>
            </a:r>
            <a:r>
              <a:rPr lang="pt-PT" sz="2400" dirty="0" smtClean="0">
                <a:solidFill>
                  <a:srgbClr val="00B050"/>
                </a:solidFill>
              </a:rPr>
              <a:t> </a:t>
            </a:r>
          </a:p>
          <a:p>
            <a:r>
              <a:rPr lang="pt-PT" sz="2000" dirty="0" smtClean="0"/>
              <a:t>onde </a:t>
            </a:r>
            <a:r>
              <a:rPr lang="pt-PT" sz="2000" b="1" i="1" dirty="0" smtClean="0">
                <a:solidFill>
                  <a:srgbClr val="00B050"/>
                </a:solidFill>
              </a:rPr>
              <a:t>n</a:t>
            </a:r>
            <a:r>
              <a:rPr lang="pt-PT" sz="2000" b="1" i="1" dirty="0" smtClean="0"/>
              <a:t> </a:t>
            </a:r>
            <a:r>
              <a:rPr lang="pt-PT" sz="2000" dirty="0" smtClean="0"/>
              <a:t>é o número do </a:t>
            </a:r>
            <a:r>
              <a:rPr lang="pt-PT" sz="2000" b="1" dirty="0" smtClean="0">
                <a:solidFill>
                  <a:srgbClr val="00B050"/>
                </a:solidFill>
              </a:rPr>
              <a:t>nível de energia</a:t>
            </a:r>
            <a:r>
              <a:rPr lang="pt-PT" sz="2000" dirty="0" smtClean="0"/>
              <a:t>.</a:t>
            </a:r>
            <a:endParaRPr lang="pt-PT" sz="2000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827584" y="3789040"/>
            <a:ext cx="73448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 smtClean="0">
                <a:solidFill>
                  <a:srgbClr val="00B050"/>
                </a:solidFill>
              </a:rPr>
              <a:t>Por exemplo:</a:t>
            </a:r>
          </a:p>
          <a:p>
            <a:r>
              <a:rPr lang="pt-PT" sz="2000" b="1" dirty="0" smtClean="0">
                <a:solidFill>
                  <a:srgbClr val="00B050"/>
                </a:solidFill>
              </a:rPr>
              <a:t>• o número máximo de eletrões no nível  1  de energia é 2;</a:t>
            </a:r>
          </a:p>
          <a:p>
            <a:r>
              <a:rPr lang="pt-PT" sz="2000" b="1" dirty="0" smtClean="0">
                <a:solidFill>
                  <a:srgbClr val="00B050"/>
                </a:solidFill>
              </a:rPr>
              <a:t>• o número máximo de eletrões no nível 2  de energia é 8; </a:t>
            </a:r>
          </a:p>
          <a:p>
            <a:r>
              <a:rPr lang="pt-PT" sz="2000" b="1" dirty="0" smtClean="0">
                <a:solidFill>
                  <a:srgbClr val="00B050"/>
                </a:solidFill>
              </a:rPr>
              <a:t>• o número máximo de eletrões do nível 3  de energia é 18; </a:t>
            </a:r>
            <a:endParaRPr lang="pt-PT" sz="2000" b="1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CaixaDeTexto 17"/>
              <p:cNvSpPr txBox="1"/>
              <p:nvPr/>
            </p:nvSpPr>
            <p:spPr>
              <a:xfrm>
                <a:off x="827584" y="5157192"/>
                <a:ext cx="7992888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000" dirty="0" smtClean="0"/>
                  <a:t>Verifica-se que o </a:t>
                </a:r>
                <a:r>
                  <a:rPr lang="pt-PT" sz="2000" b="1" dirty="0" smtClean="0">
                    <a:solidFill>
                      <a:srgbClr val="00B050"/>
                    </a:solidFill>
                  </a:rPr>
                  <a:t>número máximo de eletrões no último nível de energia dos átomos dos elementos </a:t>
                </a:r>
                <a:r>
                  <a:rPr lang="pt-PT" sz="2000" b="1" dirty="0" smtClean="0">
                    <a:solidFill>
                      <a:srgbClr val="00B050"/>
                    </a:solidFill>
                  </a:rPr>
                  <a:t>(</a:t>
                </a:r>
                <a14:m>
                  <m:oMath xmlns:m="http://schemas.openxmlformats.org/officeDocument/2006/math">
                    <m:r>
                      <a:rPr lang="pt-PT" sz="20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𝒁</m:t>
                    </m:r>
                    <m:r>
                      <a:rPr lang="pt-PT" sz="20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pt-PT" sz="20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𝟐𝟎</m:t>
                    </m:r>
                  </m:oMath>
                </a14:m>
                <a:r>
                  <a:rPr lang="pt-PT" sz="2000" b="1" dirty="0" smtClean="0">
                    <a:solidFill>
                      <a:srgbClr val="00B050"/>
                    </a:solidFill>
                  </a:rPr>
                  <a:t>)</a:t>
                </a:r>
                <a:r>
                  <a:rPr lang="pt-PT" sz="2000" dirty="0" smtClean="0"/>
                  <a:t>, </a:t>
                </a:r>
                <a:r>
                  <a:rPr lang="pt-PT" sz="2000" dirty="0" smtClean="0"/>
                  <a:t>isto é, no nível mais afastado do núcleo, é </a:t>
                </a:r>
                <a:r>
                  <a:rPr lang="pt-PT" sz="2000" b="1" dirty="0" smtClean="0">
                    <a:solidFill>
                      <a:srgbClr val="00B050"/>
                    </a:solidFill>
                  </a:rPr>
                  <a:t>oito</a:t>
                </a:r>
                <a:r>
                  <a:rPr lang="pt-PT" sz="2000" dirty="0" smtClean="0"/>
                  <a:t>, exceto no nível 1 que é dois.</a:t>
                </a:r>
              </a:p>
              <a:p>
                <a:endParaRPr lang="pt-PT" sz="2000" dirty="0"/>
              </a:p>
            </p:txBody>
          </p:sp>
        </mc:Choice>
        <mc:Fallback>
          <p:sp>
            <p:nvSpPr>
              <p:cNvPr id="18" name="CaixaDeTexto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5157192"/>
                <a:ext cx="7992888" cy="1323439"/>
              </a:xfrm>
              <a:prstGeom prst="rect">
                <a:avLst/>
              </a:prstGeom>
              <a:blipFill rotWithShape="0">
                <a:blip r:embed="rId4"/>
                <a:stretch>
                  <a:fillRect l="-839" t="-276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 descr="C:\Users\Noémia Maciel\Desktop\DPA9\PowerPoints\PowerPoints_Química\Imagens_PPT_Classificação_materiais\M22\20145768_cont_tab8_pag30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52120" y="1916832"/>
            <a:ext cx="2695544" cy="20162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M22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3131840" y="1124744"/>
            <a:ext cx="27403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b="1" dirty="0" smtClean="0">
                <a:solidFill>
                  <a:srgbClr val="00B050"/>
                </a:solidFill>
              </a:rPr>
              <a:t>Níveis de energia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1115616" y="1844824"/>
            <a:ext cx="684076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 smtClean="0"/>
              <a:t>De acordo com o </a:t>
            </a:r>
            <a:r>
              <a:rPr lang="pt-PT" sz="2000" b="1" dirty="0" smtClean="0">
                <a:solidFill>
                  <a:srgbClr val="00B050"/>
                </a:solidFill>
              </a:rPr>
              <a:t>Princípio da energia mínima</a:t>
            </a:r>
            <a:r>
              <a:rPr lang="pt-PT" sz="2000" dirty="0" smtClean="0"/>
              <a:t>, os </a:t>
            </a:r>
            <a:r>
              <a:rPr lang="pt-PT" sz="2000" b="1" dirty="0" smtClean="0">
                <a:solidFill>
                  <a:srgbClr val="00B050"/>
                </a:solidFill>
              </a:rPr>
              <a:t>eletrões</a:t>
            </a:r>
            <a:r>
              <a:rPr lang="pt-PT" sz="2000" dirty="0" smtClean="0"/>
              <a:t> distribuem-se no átomo por ordem crescente de energia, isto é, </a:t>
            </a:r>
            <a:r>
              <a:rPr lang="pt-PT" sz="2000" b="1" dirty="0" smtClean="0">
                <a:solidFill>
                  <a:srgbClr val="00B050"/>
                </a:solidFill>
              </a:rPr>
              <a:t>ocupam primeiro o nível de energia mais próximo do núcleo </a:t>
            </a:r>
            <a:r>
              <a:rPr lang="pt-PT" sz="2000" dirty="0" smtClean="0"/>
              <a:t>(nível 1), pois este é o de menor energia, e </a:t>
            </a:r>
            <a:r>
              <a:rPr lang="pt-PT" sz="2000" b="1" dirty="0" smtClean="0">
                <a:solidFill>
                  <a:srgbClr val="00B050"/>
                </a:solidFill>
              </a:rPr>
              <a:t>só depois o nível seguinte</a:t>
            </a:r>
            <a:r>
              <a:rPr lang="pt-PT" sz="2000" dirty="0" smtClean="0"/>
              <a:t> (nível 2); </a:t>
            </a:r>
            <a:r>
              <a:rPr lang="pt-PT" sz="2000" b="1" dirty="0" smtClean="0">
                <a:solidFill>
                  <a:srgbClr val="00B050"/>
                </a:solidFill>
              </a:rPr>
              <a:t>e assim sucessivamente</a:t>
            </a:r>
            <a:r>
              <a:rPr lang="pt-PT" sz="2000" dirty="0" smtClean="0"/>
              <a:t>.</a:t>
            </a:r>
          </a:p>
          <a:p>
            <a:endParaRPr lang="pt-PT" sz="2000" dirty="0" smtClean="0"/>
          </a:p>
          <a:p>
            <a:r>
              <a:rPr lang="pt-PT" sz="2000" dirty="0" smtClean="0"/>
              <a:t>À </a:t>
            </a:r>
            <a:r>
              <a:rPr lang="pt-PT" sz="2000" b="1" dirty="0" smtClean="0">
                <a:solidFill>
                  <a:srgbClr val="00B050"/>
                </a:solidFill>
              </a:rPr>
              <a:t>distribuição dos eletrões de um átomo pelos níveis de energia</a:t>
            </a:r>
            <a:r>
              <a:rPr lang="pt-PT" sz="2000" dirty="0" smtClean="0"/>
              <a:t>, atendendo ao Princípio da energia mínima e à ocupação máxima de cada nível de energia, dá-se o nome de </a:t>
            </a:r>
            <a:r>
              <a:rPr lang="pt-PT" sz="2000" b="1" dirty="0" smtClean="0">
                <a:solidFill>
                  <a:srgbClr val="00B050"/>
                </a:solidFill>
              </a:rPr>
              <a:t>distribuição eletrónica</a:t>
            </a:r>
            <a:r>
              <a:rPr lang="pt-PT" sz="2000" dirty="0" smtClean="0"/>
              <a:t>.</a:t>
            </a:r>
          </a:p>
          <a:p>
            <a:endParaRPr lang="pt-PT" sz="2000" dirty="0" smtClean="0"/>
          </a:p>
          <a:p>
            <a:r>
              <a:rPr lang="pt-PT" sz="2000" dirty="0" smtClean="0"/>
              <a:t>Esta distribuição eletrónica corresponde ao </a:t>
            </a:r>
            <a:r>
              <a:rPr lang="pt-PT" sz="2000" b="1" dirty="0" smtClean="0">
                <a:solidFill>
                  <a:srgbClr val="00B050"/>
                </a:solidFill>
              </a:rPr>
              <a:t>estado de menor energia do átomo</a:t>
            </a:r>
            <a:r>
              <a:rPr lang="pt-PT" sz="2000" dirty="0" smtClean="0"/>
              <a:t>, também designado por </a:t>
            </a:r>
            <a:r>
              <a:rPr lang="pt-PT" sz="2000" b="1" dirty="0" smtClean="0">
                <a:solidFill>
                  <a:srgbClr val="00B050"/>
                </a:solidFill>
              </a:rPr>
              <a:t>estado fundamental</a:t>
            </a:r>
            <a:r>
              <a:rPr lang="pt-PT" sz="2000" dirty="0" smtClean="0"/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M22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755576" y="908720"/>
            <a:ext cx="79308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b="1" dirty="0" smtClean="0">
                <a:solidFill>
                  <a:srgbClr val="00B050"/>
                </a:solidFill>
              </a:rPr>
              <a:t>Distribuições eletrónicas dos átomos de elementos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683568" y="2060848"/>
            <a:ext cx="352839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lvl="0" indent="-173038"/>
            <a:r>
              <a:rPr lang="pt-PT" sz="2000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A </a:t>
            </a:r>
            <a:r>
              <a:rPr lang="pt-PT" sz="2000" b="1" dirty="0" smtClean="0">
                <a:solidFill>
                  <a:srgbClr val="00B050"/>
                </a:solidFill>
              </a:rPr>
              <a:t>distribuição eletrónica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do átomo de </a:t>
            </a:r>
            <a:r>
              <a:rPr lang="pt-PT" sz="2000" b="1" dirty="0" smtClean="0">
                <a:solidFill>
                  <a:srgbClr val="00B050"/>
                </a:solidFill>
              </a:rPr>
              <a:t>flúor</a:t>
            </a:r>
            <a:r>
              <a:rPr lang="pt-PT" sz="2000" dirty="0" smtClean="0"/>
              <a:t> no estado de menor energia (estado fundamental) é: </a:t>
            </a:r>
          </a:p>
          <a:p>
            <a:pPr marL="173038" lvl="0" indent="-173038"/>
            <a:r>
              <a:rPr lang="pt-PT" sz="2000" b="1" dirty="0" smtClean="0"/>
              <a:t>                   </a:t>
            </a:r>
            <a:r>
              <a:rPr lang="pt-PT" sz="2000" b="1" dirty="0" smtClean="0">
                <a:solidFill>
                  <a:srgbClr val="00B050"/>
                </a:solidFill>
              </a:rPr>
              <a:t>- </a:t>
            </a:r>
            <a:r>
              <a:rPr lang="pt-PT" sz="2000" b="1" dirty="0" smtClean="0"/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2 – </a:t>
            </a:r>
            <a:r>
              <a:rPr lang="pt-PT" sz="2000" b="1" dirty="0" smtClean="0">
                <a:solidFill>
                  <a:srgbClr val="FF0000"/>
                </a:solidFill>
              </a:rPr>
              <a:t>7</a:t>
            </a:r>
            <a:endParaRPr lang="pt-PT" sz="2000" dirty="0" smtClean="0">
              <a:solidFill>
                <a:srgbClr val="FF0000"/>
              </a:solidFill>
            </a:endParaRPr>
          </a:p>
          <a:p>
            <a:pPr marL="173038"/>
            <a:r>
              <a:rPr lang="pt-PT" sz="2000" dirty="0" smtClean="0"/>
              <a:t>Como podes verificar, o átomo de flúor possui 2 eletrões no nível 1 e 7 eletrões no nível 2, que é, neste caso,  o último nível de energia. Estes eletrões designam-se por </a:t>
            </a:r>
            <a:r>
              <a:rPr lang="pt-PT" sz="2000" b="1" dirty="0" smtClean="0">
                <a:solidFill>
                  <a:srgbClr val="00B050"/>
                </a:solidFill>
              </a:rPr>
              <a:t>eletrões de valência</a:t>
            </a:r>
            <a:r>
              <a:rPr lang="pt-PT" sz="2000" dirty="0" smtClean="0"/>
              <a:t>. </a:t>
            </a:r>
          </a:p>
        </p:txBody>
      </p:sp>
      <p:pic>
        <p:nvPicPr>
          <p:cNvPr id="1026" name="Picture 2" descr="C:\Users\Noémia Maciel\Desktop\DPA9\PowerPoints\PowerPoints_Química\Imagens_PPT_Classificação_materiais\M22\20145768_cont_dd02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984" y="1772816"/>
            <a:ext cx="4296123" cy="3116122"/>
          </a:xfrm>
          <a:prstGeom prst="rect">
            <a:avLst/>
          </a:prstGeom>
          <a:noFill/>
        </p:spPr>
      </p:pic>
      <p:sp>
        <p:nvSpPr>
          <p:cNvPr id="10" name="CaixaDeTexto 9"/>
          <p:cNvSpPr txBox="1"/>
          <p:nvPr/>
        </p:nvSpPr>
        <p:spPr>
          <a:xfrm>
            <a:off x="683568" y="1556792"/>
            <a:ext cx="14035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400" b="1" dirty="0" smtClean="0">
                <a:solidFill>
                  <a:srgbClr val="00B050"/>
                </a:solidFill>
              </a:rPr>
              <a:t>Exemplos</a:t>
            </a:r>
            <a:endParaRPr lang="pt-PT" sz="2400" b="1" dirty="0">
              <a:solidFill>
                <a:srgbClr val="00B05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75656" y="3284984"/>
            <a:ext cx="304800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CaixaDeTexto 10"/>
          <p:cNvSpPr txBox="1"/>
          <p:nvPr/>
        </p:nvSpPr>
        <p:spPr>
          <a:xfrm>
            <a:off x="4751512" y="5013176"/>
            <a:ext cx="43924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 smtClean="0"/>
              <a:t>Diagrama onde se representam os níveis de </a:t>
            </a:r>
          </a:p>
          <a:p>
            <a:r>
              <a:rPr lang="pt-PT" sz="1600" dirty="0" smtClean="0"/>
              <a:t>energia e a distribuição dos eletrões de um átomo  de flúor, no estado fundamental.</a:t>
            </a:r>
            <a:endParaRPr lang="pt-PT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M22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755576" y="908720"/>
            <a:ext cx="79308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b="1" dirty="0" smtClean="0">
                <a:solidFill>
                  <a:srgbClr val="00B050"/>
                </a:solidFill>
              </a:rPr>
              <a:t>Distribuições eletrónicas dos átomos de elementos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683568" y="2060848"/>
            <a:ext cx="3528392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lvl="0" indent="-173038"/>
            <a:r>
              <a:rPr lang="pt-PT" sz="2000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A </a:t>
            </a:r>
            <a:r>
              <a:rPr lang="pt-PT" sz="2000" b="1" dirty="0" smtClean="0">
                <a:solidFill>
                  <a:srgbClr val="00B050"/>
                </a:solidFill>
              </a:rPr>
              <a:t>distribuição eletrónica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do átomo de </a:t>
            </a:r>
            <a:r>
              <a:rPr lang="pt-PT" sz="2000" b="1" dirty="0" smtClean="0">
                <a:solidFill>
                  <a:srgbClr val="00B050"/>
                </a:solidFill>
              </a:rPr>
              <a:t>sódio</a:t>
            </a:r>
            <a:r>
              <a:rPr lang="pt-PT" sz="2000" dirty="0" smtClean="0"/>
              <a:t> no estado de menor energia (estado fundamental) é: </a:t>
            </a:r>
          </a:p>
          <a:p>
            <a:pPr marL="173038" lvl="0" indent="-173038"/>
            <a:r>
              <a:rPr lang="pt-PT" sz="2000" b="1" dirty="0" smtClean="0"/>
              <a:t>                   </a:t>
            </a:r>
            <a:r>
              <a:rPr lang="pt-PT" sz="2000" b="1" dirty="0" smtClean="0">
                <a:solidFill>
                  <a:srgbClr val="00B050"/>
                </a:solidFill>
              </a:rPr>
              <a:t>- </a:t>
            </a:r>
            <a:r>
              <a:rPr lang="pt-PT" sz="2000" b="1" dirty="0" smtClean="0"/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2 – 8 - </a:t>
            </a:r>
            <a:r>
              <a:rPr lang="pt-PT" sz="2000" b="1" dirty="0" smtClean="0">
                <a:solidFill>
                  <a:srgbClr val="FF0000"/>
                </a:solidFill>
              </a:rPr>
              <a:t>1</a:t>
            </a:r>
            <a:endParaRPr lang="pt-PT" sz="2000" dirty="0" smtClean="0">
              <a:solidFill>
                <a:srgbClr val="FF0000"/>
              </a:solidFill>
            </a:endParaRPr>
          </a:p>
          <a:p>
            <a:pPr marL="173038"/>
            <a:r>
              <a:rPr lang="pt-PT" sz="2000" dirty="0" smtClean="0"/>
              <a:t>Como podes verificar, o átomo de sódio possui 2 eletrões no nível 1, 8 eletrões no nível 2 e </a:t>
            </a:r>
          </a:p>
          <a:p>
            <a:pPr marL="173038"/>
            <a:r>
              <a:rPr lang="pt-PT" sz="2000" dirty="0" smtClean="0"/>
              <a:t>1 eletrão no nível 3, que é, neste caso,  o último nível de energia. Este eletrão designa-se por </a:t>
            </a:r>
            <a:r>
              <a:rPr lang="pt-PT" sz="2000" b="1" dirty="0" smtClean="0">
                <a:solidFill>
                  <a:srgbClr val="00B050"/>
                </a:solidFill>
              </a:rPr>
              <a:t>eletrão de valência</a:t>
            </a:r>
            <a:r>
              <a:rPr lang="pt-PT" sz="2000" dirty="0" smtClean="0"/>
              <a:t>.</a:t>
            </a:r>
          </a:p>
          <a:p>
            <a:endParaRPr lang="pt-PT" sz="2000" dirty="0" smtClean="0"/>
          </a:p>
        </p:txBody>
      </p:sp>
      <p:sp>
        <p:nvSpPr>
          <p:cNvPr id="10" name="CaixaDeTexto 9"/>
          <p:cNvSpPr txBox="1"/>
          <p:nvPr/>
        </p:nvSpPr>
        <p:spPr>
          <a:xfrm>
            <a:off x="683568" y="1556792"/>
            <a:ext cx="14035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400" b="1" dirty="0" smtClean="0">
                <a:solidFill>
                  <a:srgbClr val="00B050"/>
                </a:solidFill>
              </a:rPr>
              <a:t>Exemplos</a:t>
            </a:r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4751512" y="5013176"/>
            <a:ext cx="43924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 smtClean="0"/>
              <a:t>Diagrama onde se representam os níveis de </a:t>
            </a:r>
          </a:p>
          <a:p>
            <a:r>
              <a:rPr lang="pt-PT" sz="1600" dirty="0" smtClean="0"/>
              <a:t>energia e a distribuição dos eletrões de um átomo  de  sódio, no estado fundamental.</a:t>
            </a:r>
            <a:endParaRPr lang="pt-PT" sz="1600" dirty="0"/>
          </a:p>
        </p:txBody>
      </p:sp>
      <p:pic>
        <p:nvPicPr>
          <p:cNvPr id="2051" name="Picture 3" descr="C:\Users\Noémia Maciel\Desktop\DPA9\PowerPoints\PowerPoints_Química\Imagens_PPT_Classificação_materiais\M22\20145768_cont_dd02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01441" y="1774352"/>
            <a:ext cx="4366013" cy="3166816"/>
          </a:xfrm>
          <a:prstGeom prst="rect">
            <a:avLst/>
          </a:prstGeom>
          <a:noFill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87624" y="3284984"/>
            <a:ext cx="576064" cy="396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M22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1547664" y="1052736"/>
            <a:ext cx="61889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b="1" dirty="0" smtClean="0">
                <a:solidFill>
                  <a:srgbClr val="00B050"/>
                </a:solidFill>
              </a:rPr>
              <a:t>Distribuição eletrónica de iões estáveis 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611560" y="1628800"/>
            <a:ext cx="79208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lvl="0" indent="-173038" algn="just"/>
            <a:r>
              <a:rPr lang="pt-PT" sz="2000" dirty="0" smtClean="0"/>
              <a:t>Os </a:t>
            </a:r>
            <a:r>
              <a:rPr lang="pt-PT" sz="2000" b="1" dirty="0" smtClean="0">
                <a:solidFill>
                  <a:srgbClr val="00B050"/>
                </a:solidFill>
              </a:rPr>
              <a:t>átomos</a:t>
            </a:r>
            <a:r>
              <a:rPr lang="pt-PT" sz="2000" dirty="0" smtClean="0"/>
              <a:t> são </a:t>
            </a:r>
            <a:r>
              <a:rPr lang="pt-PT" sz="2000" b="1" dirty="0" smtClean="0">
                <a:solidFill>
                  <a:srgbClr val="00B050"/>
                </a:solidFill>
              </a:rPr>
              <a:t>partículas eletricamente neutras</a:t>
            </a:r>
            <a:r>
              <a:rPr lang="pt-PT" sz="2000" dirty="0" smtClean="0"/>
              <a:t>.</a:t>
            </a:r>
          </a:p>
          <a:p>
            <a:pPr lvl="0" algn="just"/>
            <a:r>
              <a:rPr lang="pt-PT" sz="2000" dirty="0" smtClean="0"/>
              <a:t>Mas, se um átomo perder ou ganhar eletrões, transforma-se num </a:t>
            </a:r>
            <a:r>
              <a:rPr lang="pt-PT" sz="2000" b="1" dirty="0" smtClean="0">
                <a:solidFill>
                  <a:srgbClr val="00B050"/>
                </a:solidFill>
              </a:rPr>
              <a:t>ião</a:t>
            </a:r>
            <a:r>
              <a:rPr lang="pt-PT" sz="2000" dirty="0" smtClean="0"/>
              <a:t>, que </a:t>
            </a:r>
          </a:p>
          <a:p>
            <a:pPr lvl="0" algn="just"/>
            <a:r>
              <a:rPr lang="pt-PT" sz="2000" dirty="0" smtClean="0"/>
              <a:t>é uma </a:t>
            </a:r>
            <a:r>
              <a:rPr lang="pt-PT" sz="2000" b="1" dirty="0" smtClean="0">
                <a:solidFill>
                  <a:srgbClr val="00B050"/>
                </a:solidFill>
              </a:rPr>
              <a:t>partícula com carga elétrica </a:t>
            </a:r>
            <a:r>
              <a:rPr lang="pt-PT" sz="2000" dirty="0" smtClean="0"/>
              <a:t>positiva ou negativa. Assim: </a:t>
            </a:r>
          </a:p>
        </p:txBody>
      </p:sp>
      <p:pic>
        <p:nvPicPr>
          <p:cNvPr id="4098" name="Picture 2" descr="C:\Users\Noémia Maciel\Desktop\DPA9\PowerPoints\PowerPoints_Química\Imagens_PPT_Classificação_materiais\M22\20145768_cont_dd02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4221088"/>
            <a:ext cx="8352928" cy="1863220"/>
          </a:xfrm>
          <a:prstGeom prst="rect">
            <a:avLst/>
          </a:prstGeom>
          <a:noFill/>
        </p:spPr>
      </p:pic>
      <p:sp>
        <p:nvSpPr>
          <p:cNvPr id="13" name="CaixaDeTexto 12"/>
          <p:cNvSpPr txBox="1"/>
          <p:nvPr/>
        </p:nvSpPr>
        <p:spPr>
          <a:xfrm>
            <a:off x="611560" y="2780928"/>
            <a:ext cx="814018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3038" indent="-173038"/>
            <a:r>
              <a:rPr lang="pt-PT" sz="2000" dirty="0" smtClean="0">
                <a:solidFill>
                  <a:srgbClr val="00B050"/>
                </a:solidFill>
              </a:rPr>
              <a:t>• </a:t>
            </a:r>
            <a:r>
              <a:rPr lang="pt-PT" sz="2000" b="1" dirty="0" smtClean="0">
                <a:solidFill>
                  <a:srgbClr val="00B050"/>
                </a:solidFill>
              </a:rPr>
              <a:t>Se um átomo perder eletrões</a:t>
            </a:r>
            <a:r>
              <a:rPr lang="pt-PT" sz="2000" dirty="0" smtClean="0"/>
              <a:t>, </a:t>
            </a:r>
            <a:r>
              <a:rPr lang="pt-PT" sz="2000" b="1" dirty="0" smtClean="0">
                <a:solidFill>
                  <a:srgbClr val="00B050"/>
                </a:solidFill>
              </a:rPr>
              <a:t>origina</a:t>
            </a:r>
            <a:r>
              <a:rPr lang="pt-PT" sz="2000" dirty="0" smtClean="0"/>
              <a:t> um </a:t>
            </a:r>
            <a:r>
              <a:rPr lang="pt-PT" sz="2000" b="1" dirty="0" smtClean="0">
                <a:solidFill>
                  <a:srgbClr val="00B050"/>
                </a:solidFill>
              </a:rPr>
              <a:t>ião positivo </a:t>
            </a:r>
            <a:r>
              <a:rPr lang="pt-PT" sz="2000" dirty="0" smtClean="0"/>
              <a:t>ou </a:t>
            </a:r>
            <a:r>
              <a:rPr lang="pt-PT" sz="2000" b="1" dirty="0" smtClean="0">
                <a:solidFill>
                  <a:srgbClr val="00B050"/>
                </a:solidFill>
              </a:rPr>
              <a:t>catião</a:t>
            </a:r>
            <a:r>
              <a:rPr lang="pt-PT" sz="2000" dirty="0" smtClean="0"/>
              <a:t>, pois, ao perder eletrões,  fica com mais protões do que eletrões, tornando-se numa partícula com carga elétrica positiva – um catião. É o que se passa, por exemplo,  com o </a:t>
            </a:r>
            <a:r>
              <a:rPr lang="pt-PT" sz="2000" b="1" dirty="0" smtClean="0">
                <a:solidFill>
                  <a:srgbClr val="00B050"/>
                </a:solidFill>
              </a:rPr>
              <a:t>átomo de sódio</a:t>
            </a:r>
            <a:r>
              <a:rPr lang="pt-PT" sz="2000" dirty="0" smtClean="0"/>
              <a:t>.</a:t>
            </a:r>
            <a:endParaRPr lang="pt-PT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M22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1547664" y="1052736"/>
            <a:ext cx="61889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b="1" dirty="0" smtClean="0">
                <a:solidFill>
                  <a:srgbClr val="00B050"/>
                </a:solidFill>
              </a:rPr>
              <a:t>Distribuição eletrónica de iões estáveis 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611560" y="1628800"/>
            <a:ext cx="79208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lvl="0" indent="-173038" algn="just"/>
            <a:endParaRPr lang="pt-PT" sz="2000" dirty="0" smtClean="0"/>
          </a:p>
        </p:txBody>
      </p:sp>
      <p:pic>
        <p:nvPicPr>
          <p:cNvPr id="4098" name="Picture 2" descr="C:\Users\Noémia Maciel\Desktop\DPA9\PowerPoints\PowerPoints_Química\Imagens_PPT_Classificação_materiais\M22\20145768_cont_dd02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1916832"/>
            <a:ext cx="8352928" cy="1863220"/>
          </a:xfrm>
          <a:prstGeom prst="rect">
            <a:avLst/>
          </a:prstGeom>
          <a:noFill/>
        </p:spPr>
      </p:pic>
      <p:sp>
        <p:nvSpPr>
          <p:cNvPr id="10" name="CaixaDeTexto 9"/>
          <p:cNvSpPr txBox="1"/>
          <p:nvPr/>
        </p:nvSpPr>
        <p:spPr>
          <a:xfrm>
            <a:off x="683568" y="4077072"/>
            <a:ext cx="72501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000" dirty="0" smtClean="0"/>
              <a:t>O </a:t>
            </a:r>
            <a:r>
              <a:rPr lang="pt-PT" sz="2000" b="1" dirty="0" smtClean="0">
                <a:solidFill>
                  <a:srgbClr val="00B050"/>
                </a:solidFill>
              </a:rPr>
              <a:t>átomo de sódio</a:t>
            </a:r>
            <a:r>
              <a:rPr lang="pt-PT" sz="2000" dirty="0" smtClean="0"/>
              <a:t>,          , quando perde 1 eletrão, transforma-se no </a:t>
            </a:r>
          </a:p>
          <a:p>
            <a:r>
              <a:rPr lang="pt-PT" sz="2000" dirty="0" smtClean="0"/>
              <a:t>catião            , que é o respetivo ião mais estável. </a:t>
            </a:r>
            <a:endParaRPr lang="pt-PT" sz="20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99792" y="4077072"/>
            <a:ext cx="57824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75656" y="4437112"/>
            <a:ext cx="627498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CaixaDeTexto 14"/>
          <p:cNvSpPr txBox="1"/>
          <p:nvPr/>
        </p:nvSpPr>
        <p:spPr>
          <a:xfrm>
            <a:off x="395536" y="4941168"/>
            <a:ext cx="4045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000" b="1" dirty="0" smtClean="0">
                <a:solidFill>
                  <a:srgbClr val="00B050"/>
                </a:solidFill>
              </a:rPr>
              <a:t>Distribuição eletrónica do átomo</a:t>
            </a:r>
            <a:r>
              <a:rPr lang="pt-PT" dirty="0" smtClean="0"/>
              <a:t>,      </a:t>
            </a:r>
            <a:endParaRPr lang="pt-PT" dirty="0"/>
          </a:p>
        </p:txBody>
      </p:sp>
      <p:sp>
        <p:nvSpPr>
          <p:cNvPr id="16" name="Rectângulo 15"/>
          <p:cNvSpPr/>
          <p:nvPr/>
        </p:nvSpPr>
        <p:spPr>
          <a:xfrm>
            <a:off x="5004048" y="4941168"/>
            <a:ext cx="367812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b="1" dirty="0" smtClean="0">
                <a:solidFill>
                  <a:srgbClr val="00B050"/>
                </a:solidFill>
              </a:rPr>
              <a:t>Distribuição eletrónica do ião</a:t>
            </a:r>
            <a:r>
              <a:rPr lang="pt-PT" dirty="0" smtClean="0"/>
              <a:t>,      </a:t>
            </a:r>
            <a:endParaRPr lang="pt-PT" dirty="0"/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67944" y="4941168"/>
            <a:ext cx="57824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316416" y="4941168"/>
            <a:ext cx="627498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CaixaDeTexto 18"/>
          <p:cNvSpPr txBox="1"/>
          <p:nvPr/>
        </p:nvSpPr>
        <p:spPr>
          <a:xfrm>
            <a:off x="1187624" y="558924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47664" y="5517232"/>
            <a:ext cx="57824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CaixaDeTexto 20"/>
          <p:cNvSpPr txBox="1"/>
          <p:nvPr/>
        </p:nvSpPr>
        <p:spPr>
          <a:xfrm>
            <a:off x="2123728" y="5517232"/>
            <a:ext cx="11480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000" b="1" dirty="0" smtClean="0">
                <a:solidFill>
                  <a:srgbClr val="00B050"/>
                </a:solidFill>
              </a:rPr>
              <a:t>- 2 – 8 - </a:t>
            </a:r>
            <a:r>
              <a:rPr lang="pt-PT" sz="2000" b="1" dirty="0" smtClean="0">
                <a:solidFill>
                  <a:srgbClr val="FF0000"/>
                </a:solidFill>
              </a:rPr>
              <a:t>1</a:t>
            </a:r>
            <a:endParaRPr lang="pt-PT" sz="2000" b="1" dirty="0">
              <a:solidFill>
                <a:srgbClr val="FF0000"/>
              </a:solidFill>
            </a:endParaRPr>
          </a:p>
        </p:txBody>
      </p:sp>
      <p:sp>
        <p:nvSpPr>
          <p:cNvPr id="22" name="CaixaDeTexto 21"/>
          <p:cNvSpPr txBox="1"/>
          <p:nvPr/>
        </p:nvSpPr>
        <p:spPr>
          <a:xfrm>
            <a:off x="6588224" y="5517232"/>
            <a:ext cx="8819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000" b="1" dirty="0" smtClean="0">
                <a:solidFill>
                  <a:srgbClr val="00B050"/>
                </a:solidFill>
              </a:rPr>
              <a:t>- 2 – </a:t>
            </a:r>
            <a:r>
              <a:rPr lang="pt-PT" sz="2000" b="1" dirty="0" smtClean="0">
                <a:solidFill>
                  <a:srgbClr val="FF0000"/>
                </a:solidFill>
              </a:rPr>
              <a:t>8 </a:t>
            </a:r>
            <a:endParaRPr lang="pt-PT" sz="2000" b="1" dirty="0">
              <a:solidFill>
                <a:srgbClr val="FF0000"/>
              </a:solidFill>
            </a:endParaRPr>
          </a:p>
        </p:txBody>
      </p:sp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12160" y="5517232"/>
            <a:ext cx="627498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M22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1547664" y="1052736"/>
            <a:ext cx="61889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b="1" dirty="0" smtClean="0">
                <a:solidFill>
                  <a:srgbClr val="00B050"/>
                </a:solidFill>
              </a:rPr>
              <a:t>Distribuição eletrónica de iões estáveis 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611560" y="1628800"/>
            <a:ext cx="79208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lvl="0" indent="-173038" algn="just"/>
            <a:endParaRPr lang="pt-PT" sz="2000" dirty="0" smtClean="0"/>
          </a:p>
        </p:txBody>
      </p:sp>
      <p:sp>
        <p:nvSpPr>
          <p:cNvPr id="13" name="CaixaDeTexto 12"/>
          <p:cNvSpPr txBox="1"/>
          <p:nvPr/>
        </p:nvSpPr>
        <p:spPr>
          <a:xfrm>
            <a:off x="611561" y="1772816"/>
            <a:ext cx="78488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3038" indent="-173038"/>
            <a:r>
              <a:rPr lang="pt-PT" sz="2000" dirty="0" smtClean="0">
                <a:solidFill>
                  <a:srgbClr val="00B050"/>
                </a:solidFill>
              </a:rPr>
              <a:t>• </a:t>
            </a:r>
            <a:r>
              <a:rPr lang="pt-PT" sz="2000" b="1" dirty="0" smtClean="0">
                <a:solidFill>
                  <a:srgbClr val="00B050"/>
                </a:solidFill>
              </a:rPr>
              <a:t>Se um átomo ganhar eletrões</a:t>
            </a:r>
            <a:r>
              <a:rPr lang="pt-PT" sz="2000" dirty="0" smtClean="0"/>
              <a:t>, </a:t>
            </a:r>
            <a:r>
              <a:rPr lang="pt-PT" sz="2000" b="1" dirty="0" smtClean="0">
                <a:solidFill>
                  <a:srgbClr val="00B050"/>
                </a:solidFill>
              </a:rPr>
              <a:t>origina</a:t>
            </a:r>
            <a:r>
              <a:rPr lang="pt-PT" sz="2000" dirty="0" smtClean="0"/>
              <a:t> um </a:t>
            </a:r>
            <a:r>
              <a:rPr lang="pt-PT" sz="2000" b="1" dirty="0" smtClean="0">
                <a:solidFill>
                  <a:srgbClr val="00B050"/>
                </a:solidFill>
              </a:rPr>
              <a:t>ião negativo </a:t>
            </a:r>
            <a:r>
              <a:rPr lang="pt-PT" sz="2000" dirty="0" smtClean="0"/>
              <a:t>ou </a:t>
            </a:r>
            <a:r>
              <a:rPr lang="pt-PT" sz="2000" b="1" dirty="0" smtClean="0">
                <a:solidFill>
                  <a:srgbClr val="00B050"/>
                </a:solidFill>
              </a:rPr>
              <a:t>anião</a:t>
            </a:r>
            <a:r>
              <a:rPr lang="pt-PT" sz="2000" dirty="0" smtClean="0"/>
              <a:t>, pois, ao ganhar eletrões,  fica com mais eletrões do que protões, tornando-se numa partícula com carga elétrica negativa – um anião. É o que se passa, por exemplo,  com o </a:t>
            </a:r>
            <a:r>
              <a:rPr lang="pt-PT" sz="2000" b="1" dirty="0" smtClean="0">
                <a:solidFill>
                  <a:srgbClr val="00B050"/>
                </a:solidFill>
              </a:rPr>
              <a:t>átomo de cloro</a:t>
            </a:r>
            <a:r>
              <a:rPr lang="pt-PT" sz="2000" dirty="0" smtClean="0"/>
              <a:t>.</a:t>
            </a:r>
            <a:endParaRPr lang="pt-PT" sz="2000" dirty="0"/>
          </a:p>
        </p:txBody>
      </p:sp>
      <p:pic>
        <p:nvPicPr>
          <p:cNvPr id="6146" name="Picture 2" descr="C:\Users\Noémia Maciel\Desktop\DPA9\PowerPoints\PowerPoints_Química\Imagens_PPT_Classificação_materiais\M22\20145768_cont_dd027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3645024"/>
            <a:ext cx="7625746" cy="15841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M22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1547664" y="1052736"/>
            <a:ext cx="61889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b="1" dirty="0" smtClean="0">
                <a:solidFill>
                  <a:srgbClr val="00B050"/>
                </a:solidFill>
              </a:rPr>
              <a:t>Distribuição eletrónica de iões estáveis 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611560" y="1628800"/>
            <a:ext cx="79208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lvl="0" indent="-173038" algn="just"/>
            <a:endParaRPr lang="pt-PT" sz="2000" dirty="0" smtClean="0"/>
          </a:p>
        </p:txBody>
      </p:sp>
      <p:sp>
        <p:nvSpPr>
          <p:cNvPr id="10" name="CaixaDeTexto 9"/>
          <p:cNvSpPr txBox="1"/>
          <p:nvPr/>
        </p:nvSpPr>
        <p:spPr>
          <a:xfrm>
            <a:off x="683568" y="4077072"/>
            <a:ext cx="74108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000" dirty="0" smtClean="0"/>
              <a:t>O </a:t>
            </a:r>
            <a:r>
              <a:rPr lang="pt-PT" sz="2000" b="1" dirty="0" smtClean="0">
                <a:solidFill>
                  <a:srgbClr val="00B050"/>
                </a:solidFill>
              </a:rPr>
              <a:t>átomo de  cloro</a:t>
            </a:r>
            <a:r>
              <a:rPr lang="pt-PT" sz="2000" dirty="0" smtClean="0"/>
              <a:t>,          ,,, quando ganha 1 eletrão, transforma-se no </a:t>
            </a:r>
          </a:p>
          <a:p>
            <a:r>
              <a:rPr lang="pt-PT" sz="2000" b="1" dirty="0" smtClean="0">
                <a:solidFill>
                  <a:srgbClr val="00B050"/>
                </a:solidFill>
              </a:rPr>
              <a:t>anião</a:t>
            </a:r>
            <a:r>
              <a:rPr lang="pt-PT" sz="2000" dirty="0" smtClean="0"/>
              <a:t>             , que é o respetivo ião mais estável. </a:t>
            </a:r>
            <a:endParaRPr lang="pt-PT" sz="2000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395536" y="4941168"/>
            <a:ext cx="4045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000" b="1" dirty="0" smtClean="0">
                <a:solidFill>
                  <a:srgbClr val="00B050"/>
                </a:solidFill>
              </a:rPr>
              <a:t>Distribuição eletrónica do átomo</a:t>
            </a:r>
            <a:r>
              <a:rPr lang="pt-PT" dirty="0" smtClean="0"/>
              <a:t>,      </a:t>
            </a:r>
            <a:endParaRPr lang="pt-PT" dirty="0"/>
          </a:p>
        </p:txBody>
      </p:sp>
      <p:sp>
        <p:nvSpPr>
          <p:cNvPr id="16" name="Rectângulo 15"/>
          <p:cNvSpPr/>
          <p:nvPr/>
        </p:nvSpPr>
        <p:spPr>
          <a:xfrm>
            <a:off x="5004048" y="4941168"/>
            <a:ext cx="367812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b="1" dirty="0" smtClean="0">
                <a:solidFill>
                  <a:srgbClr val="00B050"/>
                </a:solidFill>
              </a:rPr>
              <a:t>Distribuição eletrónica do ião</a:t>
            </a:r>
            <a:r>
              <a:rPr lang="pt-PT" dirty="0" smtClean="0"/>
              <a:t>,      </a:t>
            </a:r>
            <a:endParaRPr lang="pt-PT" dirty="0"/>
          </a:p>
        </p:txBody>
      </p:sp>
      <p:sp>
        <p:nvSpPr>
          <p:cNvPr id="19" name="CaixaDeTexto 18"/>
          <p:cNvSpPr txBox="1"/>
          <p:nvPr/>
        </p:nvSpPr>
        <p:spPr>
          <a:xfrm>
            <a:off x="1187624" y="558924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1" name="CaixaDeTexto 20"/>
          <p:cNvSpPr txBox="1"/>
          <p:nvPr/>
        </p:nvSpPr>
        <p:spPr>
          <a:xfrm>
            <a:off x="2123728" y="5517232"/>
            <a:ext cx="11480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000" b="1" dirty="0" smtClean="0">
                <a:solidFill>
                  <a:srgbClr val="00B050"/>
                </a:solidFill>
              </a:rPr>
              <a:t>- 2 – 8 - </a:t>
            </a:r>
            <a:r>
              <a:rPr lang="pt-PT" sz="2000" b="1" dirty="0" smtClean="0">
                <a:solidFill>
                  <a:srgbClr val="FF0000"/>
                </a:solidFill>
              </a:rPr>
              <a:t>7</a:t>
            </a:r>
            <a:endParaRPr lang="pt-PT" sz="2000" b="1" dirty="0">
              <a:solidFill>
                <a:srgbClr val="FF0000"/>
              </a:solidFill>
            </a:endParaRPr>
          </a:p>
        </p:txBody>
      </p:sp>
      <p:sp>
        <p:nvSpPr>
          <p:cNvPr id="22" name="CaixaDeTexto 21"/>
          <p:cNvSpPr txBox="1"/>
          <p:nvPr/>
        </p:nvSpPr>
        <p:spPr>
          <a:xfrm>
            <a:off x="6516216" y="5589240"/>
            <a:ext cx="12057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000" b="1" dirty="0" smtClean="0">
                <a:solidFill>
                  <a:srgbClr val="00B050"/>
                </a:solidFill>
              </a:rPr>
              <a:t>- 2 - 8 – </a:t>
            </a:r>
            <a:r>
              <a:rPr lang="pt-PT" sz="2000" b="1" dirty="0" smtClean="0">
                <a:solidFill>
                  <a:srgbClr val="FF0000"/>
                </a:solidFill>
              </a:rPr>
              <a:t>8 </a:t>
            </a:r>
            <a:endParaRPr lang="pt-PT" sz="2000" b="1" dirty="0">
              <a:solidFill>
                <a:srgbClr val="FF0000"/>
              </a:solidFill>
            </a:endParaRPr>
          </a:p>
        </p:txBody>
      </p:sp>
      <p:pic>
        <p:nvPicPr>
          <p:cNvPr id="25" name="Picture 2" descr="C:\Users\Noémia Maciel\Desktop\DPA9\PowerPoints\PowerPoints_Química\Imagens_PPT_Classificação_materiais\M22\20145768_cont_dd027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1988840"/>
            <a:ext cx="7625746" cy="1584176"/>
          </a:xfrm>
          <a:prstGeom prst="rect">
            <a:avLst/>
          </a:prstGeom>
          <a:noFill/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71800" y="4077072"/>
            <a:ext cx="648072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75655" y="4365104"/>
            <a:ext cx="607203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67944" y="4941168"/>
            <a:ext cx="648072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316416" y="4941168"/>
            <a:ext cx="607203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75656" y="5517232"/>
            <a:ext cx="648072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68144" y="5589240"/>
            <a:ext cx="607203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1907704" y="836712"/>
            <a:ext cx="5688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Síntese de conteúdos</a:t>
            </a:r>
            <a:endParaRPr lang="pt-PT" sz="2800" b="1" dirty="0">
              <a:solidFill>
                <a:srgbClr val="00B050"/>
              </a:solidFill>
            </a:endParaRPr>
          </a:p>
        </p:txBody>
      </p:sp>
      <p:sp>
        <p:nvSpPr>
          <p:cNvPr id="12" name="Freeform 5"/>
          <p:cNvSpPr/>
          <p:nvPr/>
        </p:nvSpPr>
        <p:spPr>
          <a:xfrm>
            <a:off x="467544" y="1484784"/>
            <a:ext cx="8208912" cy="4464496"/>
          </a:xfrm>
          <a:custGeom>
            <a:avLst/>
            <a:gdLst>
              <a:gd name="connsiteX0" fmla="*/ 0 w 1744972"/>
              <a:gd name="connsiteY0" fmla="*/ 110806 h 1108057"/>
              <a:gd name="connsiteX1" fmla="*/ 110806 w 1744972"/>
              <a:gd name="connsiteY1" fmla="*/ 0 h 1108057"/>
              <a:gd name="connsiteX2" fmla="*/ 1634166 w 1744972"/>
              <a:gd name="connsiteY2" fmla="*/ 0 h 1108057"/>
              <a:gd name="connsiteX3" fmla="*/ 1744972 w 1744972"/>
              <a:gd name="connsiteY3" fmla="*/ 110806 h 1108057"/>
              <a:gd name="connsiteX4" fmla="*/ 1744972 w 1744972"/>
              <a:gd name="connsiteY4" fmla="*/ 997251 h 1108057"/>
              <a:gd name="connsiteX5" fmla="*/ 1634166 w 1744972"/>
              <a:gd name="connsiteY5" fmla="*/ 1108057 h 1108057"/>
              <a:gd name="connsiteX6" fmla="*/ 110806 w 1744972"/>
              <a:gd name="connsiteY6" fmla="*/ 1108057 h 1108057"/>
              <a:gd name="connsiteX7" fmla="*/ 0 w 1744972"/>
              <a:gd name="connsiteY7" fmla="*/ 997251 h 1108057"/>
              <a:gd name="connsiteX8" fmla="*/ 0 w 1744972"/>
              <a:gd name="connsiteY8" fmla="*/ 110806 h 110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44972" h="1108057">
                <a:moveTo>
                  <a:pt x="0" y="110806"/>
                </a:moveTo>
                <a:cubicBezTo>
                  <a:pt x="0" y="49610"/>
                  <a:pt x="49610" y="0"/>
                  <a:pt x="110806" y="0"/>
                </a:cubicBezTo>
                <a:lnTo>
                  <a:pt x="1634166" y="0"/>
                </a:lnTo>
                <a:cubicBezTo>
                  <a:pt x="1695362" y="0"/>
                  <a:pt x="1744972" y="49610"/>
                  <a:pt x="1744972" y="110806"/>
                </a:cubicBezTo>
                <a:lnTo>
                  <a:pt x="1744972" y="997251"/>
                </a:lnTo>
                <a:cubicBezTo>
                  <a:pt x="1744972" y="1058447"/>
                  <a:pt x="1695362" y="1108057"/>
                  <a:pt x="1634166" y="1108057"/>
                </a:cubicBezTo>
                <a:lnTo>
                  <a:pt x="110806" y="1108057"/>
                </a:lnTo>
                <a:cubicBezTo>
                  <a:pt x="49610" y="1108057"/>
                  <a:pt x="0" y="1058447"/>
                  <a:pt x="0" y="997251"/>
                </a:cubicBezTo>
                <a:lnTo>
                  <a:pt x="0" y="11080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0" vert="horz" wrap="square" lIns="215334" tIns="215334" rIns="215334" bIns="215334" numCol="1" spcCol="1270" anchor="ctr" anchorCtr="0">
            <a:noAutofit/>
          </a:bodyPr>
          <a:lstStyle/>
          <a:p>
            <a:pPr marL="284400"/>
            <a:endParaRPr lang="pt-PT" dirty="0" smtClean="0">
              <a:solidFill>
                <a:schemeClr val="tx2"/>
              </a:solidFill>
            </a:endParaRPr>
          </a:p>
          <a:p>
            <a:pPr marL="284400"/>
            <a:endParaRPr lang="pt-PT" dirty="0" smtClean="0">
              <a:solidFill>
                <a:schemeClr val="tx2"/>
              </a:solidFill>
            </a:endParaRPr>
          </a:p>
          <a:p>
            <a:pPr marL="284400"/>
            <a:r>
              <a:rPr lang="pt-PT" dirty="0" smtClean="0">
                <a:solidFill>
                  <a:srgbClr val="00B050"/>
                </a:solidFill>
              </a:rPr>
              <a:t>• </a:t>
            </a:r>
            <a:r>
              <a:rPr lang="pt-PT" dirty="0" smtClean="0"/>
              <a:t>A </a:t>
            </a:r>
            <a:r>
              <a:rPr lang="pt-PT" b="1" dirty="0" smtClean="0">
                <a:solidFill>
                  <a:srgbClr val="00B050"/>
                </a:solidFill>
              </a:rPr>
              <a:t>nuvem eletrónica</a:t>
            </a:r>
            <a:r>
              <a:rPr lang="pt-PT" dirty="0" smtClean="0">
                <a:solidFill>
                  <a:srgbClr val="00B050"/>
                </a:solidFill>
              </a:rPr>
              <a:t> </a:t>
            </a:r>
            <a:r>
              <a:rPr lang="pt-PT" b="1" dirty="0" smtClean="0">
                <a:solidFill>
                  <a:srgbClr val="00B050"/>
                </a:solidFill>
              </a:rPr>
              <a:t>de um átomo isolado </a:t>
            </a:r>
            <a:r>
              <a:rPr lang="pt-PT" dirty="0" smtClean="0"/>
              <a:t>representa a </a:t>
            </a:r>
            <a:r>
              <a:rPr lang="pt-PT" b="1" dirty="0" smtClean="0">
                <a:solidFill>
                  <a:srgbClr val="00B050"/>
                </a:solidFill>
              </a:rPr>
              <a:t>probabilidade de </a:t>
            </a:r>
          </a:p>
          <a:p>
            <a:pPr marL="284400"/>
            <a:r>
              <a:rPr lang="pt-PT" b="1" dirty="0" smtClean="0">
                <a:solidFill>
                  <a:srgbClr val="00B050"/>
                </a:solidFill>
              </a:rPr>
              <a:t>   encontrar eletrões</a:t>
            </a:r>
            <a:r>
              <a:rPr lang="pt-PT" dirty="0" smtClean="0">
                <a:solidFill>
                  <a:schemeClr val="tx2"/>
                </a:solidFill>
              </a:rPr>
              <a:t> </a:t>
            </a:r>
            <a:r>
              <a:rPr lang="pt-PT" dirty="0" smtClean="0"/>
              <a:t>em torno do núcleo. Essa probabilidade é igual para a </a:t>
            </a:r>
          </a:p>
          <a:p>
            <a:pPr marL="284400"/>
            <a:r>
              <a:rPr lang="pt-PT" dirty="0" smtClean="0"/>
              <a:t>   mesma distância ao núcleo, diminuindo com a distância.</a:t>
            </a:r>
          </a:p>
          <a:p>
            <a:pPr marL="284400"/>
            <a:endParaRPr lang="pt-PT" dirty="0" smtClean="0">
              <a:solidFill>
                <a:srgbClr val="00B050"/>
              </a:solidFill>
            </a:endParaRPr>
          </a:p>
          <a:p>
            <a:pPr marL="284400"/>
            <a:r>
              <a:rPr lang="pt-PT" dirty="0" smtClean="0">
                <a:solidFill>
                  <a:srgbClr val="00B050"/>
                </a:solidFill>
              </a:rPr>
              <a:t>• </a:t>
            </a:r>
            <a:r>
              <a:rPr lang="pt-PT" dirty="0" smtClean="0"/>
              <a:t>O </a:t>
            </a:r>
            <a:r>
              <a:rPr lang="pt-PT" b="1" dirty="0" smtClean="0">
                <a:solidFill>
                  <a:srgbClr val="00B050"/>
                </a:solidFill>
              </a:rPr>
              <a:t>tamanho de um átomo</a:t>
            </a:r>
            <a:r>
              <a:rPr lang="pt-PT" dirty="0" smtClean="0">
                <a:solidFill>
                  <a:srgbClr val="00B050"/>
                </a:solidFill>
              </a:rPr>
              <a:t> </a:t>
            </a:r>
            <a:r>
              <a:rPr lang="pt-PT" dirty="0" smtClean="0"/>
              <a:t>está associado ao limite convencionado da sua </a:t>
            </a:r>
          </a:p>
          <a:p>
            <a:pPr marL="284400"/>
            <a:r>
              <a:rPr lang="pt-PT" dirty="0" smtClean="0"/>
              <a:t>   nuvem eletrónica.</a:t>
            </a:r>
          </a:p>
          <a:p>
            <a:pPr marL="284400"/>
            <a:endParaRPr lang="pt-PT" dirty="0" smtClean="0"/>
          </a:p>
          <a:p>
            <a:pPr marL="284400"/>
            <a:r>
              <a:rPr lang="pt-PT" dirty="0" smtClean="0">
                <a:solidFill>
                  <a:srgbClr val="00B050"/>
                </a:solidFill>
              </a:rPr>
              <a:t>•</a:t>
            </a:r>
            <a:r>
              <a:rPr lang="pt-PT" dirty="0" smtClean="0"/>
              <a:t> Os eletrões de um átomo não têm, em geral, a mesma energia. </a:t>
            </a:r>
            <a:r>
              <a:rPr lang="pt-PT" b="1" dirty="0" smtClean="0">
                <a:solidFill>
                  <a:srgbClr val="00B050"/>
                </a:solidFill>
              </a:rPr>
              <a:t>Só </a:t>
            </a:r>
          </a:p>
          <a:p>
            <a:pPr marL="284400"/>
            <a:r>
              <a:rPr lang="pt-PT" b="1" dirty="0" smtClean="0">
                <a:solidFill>
                  <a:srgbClr val="00B050"/>
                </a:solidFill>
              </a:rPr>
              <a:t>   determinados valores de energia</a:t>
            </a:r>
            <a:r>
              <a:rPr lang="pt-PT" dirty="0" smtClean="0">
                <a:solidFill>
                  <a:schemeClr val="tx2"/>
                </a:solidFill>
              </a:rPr>
              <a:t> </a:t>
            </a:r>
            <a:r>
              <a:rPr lang="pt-PT" dirty="0" smtClean="0"/>
              <a:t>são possíveis.</a:t>
            </a:r>
          </a:p>
          <a:p>
            <a:pPr marL="284400"/>
            <a:endParaRPr lang="pt-PT" dirty="0" smtClean="0"/>
          </a:p>
          <a:p>
            <a:pPr marL="284400"/>
            <a:r>
              <a:rPr lang="pt-PT" dirty="0" smtClean="0">
                <a:solidFill>
                  <a:srgbClr val="00B050"/>
                </a:solidFill>
              </a:rPr>
              <a:t>•</a:t>
            </a:r>
            <a:r>
              <a:rPr lang="pt-PT" dirty="0" smtClean="0"/>
              <a:t> Nos átomos, os eletrões distribuem-se por </a:t>
            </a:r>
            <a:r>
              <a:rPr lang="pt-PT" b="1" dirty="0" smtClean="0">
                <a:solidFill>
                  <a:srgbClr val="00B050"/>
                </a:solidFill>
              </a:rPr>
              <a:t>níveis de energias caraterizados </a:t>
            </a:r>
          </a:p>
          <a:p>
            <a:pPr marL="284400"/>
            <a:r>
              <a:rPr lang="pt-PT" b="1" dirty="0" smtClean="0">
                <a:solidFill>
                  <a:srgbClr val="00B050"/>
                </a:solidFill>
              </a:rPr>
              <a:t>   por um número inteiro</a:t>
            </a:r>
            <a:r>
              <a:rPr lang="pt-PT" dirty="0" smtClean="0">
                <a:solidFill>
                  <a:schemeClr val="tx1"/>
                </a:solidFill>
              </a:rPr>
              <a:t>, </a:t>
            </a:r>
            <a:r>
              <a:rPr lang="pt-PT" b="1" i="1" dirty="0" smtClean="0">
                <a:solidFill>
                  <a:srgbClr val="00B050"/>
                </a:solidFill>
              </a:rPr>
              <a:t>n</a:t>
            </a:r>
            <a:r>
              <a:rPr lang="pt-PT" dirty="0" smtClean="0">
                <a:solidFill>
                  <a:schemeClr val="tx1"/>
                </a:solidFill>
              </a:rPr>
              <a:t>, </a:t>
            </a:r>
            <a:r>
              <a:rPr lang="pt-PT" dirty="0" smtClean="0"/>
              <a:t>maior ou igual a 1.</a:t>
            </a:r>
          </a:p>
          <a:p>
            <a:pPr marL="284400" algn="ctr"/>
            <a:endParaRPr lang="pt-PT" sz="2000" dirty="0" smtClean="0"/>
          </a:p>
          <a:p>
            <a:pPr marL="284400" algn="ctr"/>
            <a:r>
              <a:rPr lang="pt-PT" sz="2000" b="1" i="1" dirty="0" smtClean="0">
                <a:solidFill>
                  <a:srgbClr val="00B050"/>
                </a:solidFill>
              </a:rPr>
              <a:t>n</a:t>
            </a:r>
            <a:r>
              <a:rPr lang="pt-PT" sz="2000" b="1" dirty="0" smtClean="0">
                <a:solidFill>
                  <a:srgbClr val="00B050"/>
                </a:solidFill>
              </a:rPr>
              <a:t> = 1, 2, 3, 4, …</a:t>
            </a:r>
            <a:endParaRPr lang="pt-PT" b="1" dirty="0" smtClean="0">
              <a:solidFill>
                <a:srgbClr val="00B050"/>
              </a:solidFill>
            </a:endParaRPr>
          </a:p>
          <a:p>
            <a:pPr marL="284400"/>
            <a:endParaRPr lang="pt-PT" b="1" dirty="0" smtClean="0">
              <a:solidFill>
                <a:schemeClr val="tx2"/>
              </a:solidFill>
            </a:endParaRPr>
          </a:p>
          <a:p>
            <a:pPr marL="284400"/>
            <a:endParaRPr lang="pt-BR" b="1" dirty="0">
              <a:solidFill>
                <a:srgbClr val="1F497D">
                  <a:lumMod val="20000"/>
                  <a:lumOff val="80000"/>
                </a:srgbClr>
              </a:solidFill>
            </a:endParaRPr>
          </a:p>
        </p:txBody>
      </p:sp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M22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1907704" y="836712"/>
            <a:ext cx="5688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Síntese de conteúdos</a:t>
            </a:r>
            <a:endParaRPr lang="pt-PT" sz="2800" b="1" dirty="0">
              <a:solidFill>
                <a:srgbClr val="00B050"/>
              </a:solidFill>
            </a:endParaRPr>
          </a:p>
        </p:txBody>
      </p:sp>
      <p:sp>
        <p:nvSpPr>
          <p:cNvPr id="12" name="Freeform 5"/>
          <p:cNvSpPr/>
          <p:nvPr/>
        </p:nvSpPr>
        <p:spPr>
          <a:xfrm>
            <a:off x="467544" y="1484784"/>
            <a:ext cx="8208912" cy="4536504"/>
          </a:xfrm>
          <a:custGeom>
            <a:avLst/>
            <a:gdLst>
              <a:gd name="connsiteX0" fmla="*/ 0 w 1744972"/>
              <a:gd name="connsiteY0" fmla="*/ 110806 h 1108057"/>
              <a:gd name="connsiteX1" fmla="*/ 110806 w 1744972"/>
              <a:gd name="connsiteY1" fmla="*/ 0 h 1108057"/>
              <a:gd name="connsiteX2" fmla="*/ 1634166 w 1744972"/>
              <a:gd name="connsiteY2" fmla="*/ 0 h 1108057"/>
              <a:gd name="connsiteX3" fmla="*/ 1744972 w 1744972"/>
              <a:gd name="connsiteY3" fmla="*/ 110806 h 1108057"/>
              <a:gd name="connsiteX4" fmla="*/ 1744972 w 1744972"/>
              <a:gd name="connsiteY4" fmla="*/ 997251 h 1108057"/>
              <a:gd name="connsiteX5" fmla="*/ 1634166 w 1744972"/>
              <a:gd name="connsiteY5" fmla="*/ 1108057 h 1108057"/>
              <a:gd name="connsiteX6" fmla="*/ 110806 w 1744972"/>
              <a:gd name="connsiteY6" fmla="*/ 1108057 h 1108057"/>
              <a:gd name="connsiteX7" fmla="*/ 0 w 1744972"/>
              <a:gd name="connsiteY7" fmla="*/ 997251 h 1108057"/>
              <a:gd name="connsiteX8" fmla="*/ 0 w 1744972"/>
              <a:gd name="connsiteY8" fmla="*/ 110806 h 110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44972" h="1108057">
                <a:moveTo>
                  <a:pt x="0" y="110806"/>
                </a:moveTo>
                <a:cubicBezTo>
                  <a:pt x="0" y="49610"/>
                  <a:pt x="49610" y="0"/>
                  <a:pt x="110806" y="0"/>
                </a:cubicBezTo>
                <a:lnTo>
                  <a:pt x="1634166" y="0"/>
                </a:lnTo>
                <a:cubicBezTo>
                  <a:pt x="1695362" y="0"/>
                  <a:pt x="1744972" y="49610"/>
                  <a:pt x="1744972" y="110806"/>
                </a:cubicBezTo>
                <a:lnTo>
                  <a:pt x="1744972" y="997251"/>
                </a:lnTo>
                <a:cubicBezTo>
                  <a:pt x="1744972" y="1058447"/>
                  <a:pt x="1695362" y="1108057"/>
                  <a:pt x="1634166" y="1108057"/>
                </a:cubicBezTo>
                <a:lnTo>
                  <a:pt x="110806" y="1108057"/>
                </a:lnTo>
                <a:cubicBezTo>
                  <a:pt x="49610" y="1108057"/>
                  <a:pt x="0" y="1058447"/>
                  <a:pt x="0" y="997251"/>
                </a:cubicBezTo>
                <a:lnTo>
                  <a:pt x="0" y="11080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0" vert="horz" wrap="square" lIns="215334" tIns="215334" rIns="215334" bIns="215334" numCol="1" spcCol="1270" anchor="ctr" anchorCtr="0">
            <a:noAutofit/>
          </a:bodyPr>
          <a:lstStyle/>
          <a:p>
            <a:pPr marL="284400"/>
            <a:endParaRPr lang="pt-PT" dirty="0" smtClean="0">
              <a:solidFill>
                <a:schemeClr val="tx2"/>
              </a:solidFill>
            </a:endParaRPr>
          </a:p>
          <a:p>
            <a:pPr marL="284400"/>
            <a:endParaRPr lang="pt-PT" dirty="0" smtClean="0">
              <a:solidFill>
                <a:schemeClr val="tx2"/>
              </a:solidFill>
            </a:endParaRPr>
          </a:p>
          <a:p>
            <a:pPr marL="284400"/>
            <a:r>
              <a:rPr lang="pt-PT" dirty="0" smtClean="0">
                <a:solidFill>
                  <a:srgbClr val="00B050"/>
                </a:solidFill>
              </a:rPr>
              <a:t>•</a:t>
            </a:r>
            <a:r>
              <a:rPr lang="pt-PT" dirty="0" smtClean="0">
                <a:solidFill>
                  <a:schemeClr val="tx2"/>
                </a:solidFill>
              </a:rPr>
              <a:t> </a:t>
            </a:r>
            <a:r>
              <a:rPr lang="pt-PT" dirty="0" smtClean="0"/>
              <a:t>O </a:t>
            </a:r>
            <a:r>
              <a:rPr lang="pt-PT" b="1" dirty="0" smtClean="0">
                <a:solidFill>
                  <a:srgbClr val="00B050"/>
                </a:solidFill>
              </a:rPr>
              <a:t>número máximo de eletrões por nível de energia</a:t>
            </a:r>
            <a:r>
              <a:rPr lang="pt-PT" dirty="0" smtClean="0">
                <a:solidFill>
                  <a:srgbClr val="00B050"/>
                </a:solidFill>
              </a:rPr>
              <a:t> </a:t>
            </a:r>
            <a:r>
              <a:rPr lang="pt-PT" dirty="0" smtClean="0"/>
              <a:t>é dado por </a:t>
            </a:r>
            <a:r>
              <a:rPr lang="pt-PT" b="1" dirty="0" smtClean="0">
                <a:solidFill>
                  <a:srgbClr val="00B050"/>
                </a:solidFill>
              </a:rPr>
              <a:t>2</a:t>
            </a:r>
            <a:r>
              <a:rPr lang="pt-PT" b="1" i="1" dirty="0" smtClean="0">
                <a:solidFill>
                  <a:srgbClr val="00B050"/>
                </a:solidFill>
              </a:rPr>
              <a:t>n</a:t>
            </a:r>
            <a:r>
              <a:rPr lang="pt-PT" b="1" baseline="30000" dirty="0" smtClean="0">
                <a:solidFill>
                  <a:srgbClr val="00B050"/>
                </a:solidFill>
              </a:rPr>
              <a:t>2</a:t>
            </a:r>
            <a:r>
              <a:rPr lang="pt-PT" b="1" dirty="0" smtClean="0"/>
              <a:t>, </a:t>
            </a:r>
            <a:r>
              <a:rPr lang="pt-PT" dirty="0" smtClean="0"/>
              <a:t>em que</a:t>
            </a:r>
            <a:r>
              <a:rPr lang="pt-PT" b="1" dirty="0" smtClean="0"/>
              <a:t> </a:t>
            </a:r>
            <a:r>
              <a:rPr lang="pt-PT" b="1" i="1" dirty="0" smtClean="0">
                <a:solidFill>
                  <a:srgbClr val="00B050"/>
                </a:solidFill>
              </a:rPr>
              <a:t>n</a:t>
            </a:r>
            <a:r>
              <a:rPr lang="pt-PT" dirty="0" smtClean="0"/>
              <a:t> </a:t>
            </a:r>
          </a:p>
          <a:p>
            <a:pPr marL="284400"/>
            <a:r>
              <a:rPr lang="pt-PT" dirty="0" smtClean="0"/>
              <a:t>   é o número do nível de energia.</a:t>
            </a:r>
          </a:p>
          <a:p>
            <a:pPr marL="284400"/>
            <a:endParaRPr lang="pt-PT" dirty="0" smtClean="0"/>
          </a:p>
          <a:p>
            <a:pPr marL="284400"/>
            <a:r>
              <a:rPr lang="pt-PT" dirty="0" smtClean="0">
                <a:solidFill>
                  <a:srgbClr val="00B050"/>
                </a:solidFill>
              </a:rPr>
              <a:t>•</a:t>
            </a:r>
            <a:r>
              <a:rPr lang="pt-PT" dirty="0" smtClean="0">
                <a:solidFill>
                  <a:schemeClr val="tx2"/>
                </a:solidFill>
              </a:rPr>
              <a:t> </a:t>
            </a:r>
            <a:r>
              <a:rPr lang="pt-PT" dirty="0" smtClean="0"/>
              <a:t>A </a:t>
            </a:r>
            <a:r>
              <a:rPr lang="pt-PT" b="1" dirty="0" smtClean="0">
                <a:solidFill>
                  <a:srgbClr val="00B050"/>
                </a:solidFill>
              </a:rPr>
              <a:t>distribuição eletrónica dos átomos</a:t>
            </a:r>
            <a:r>
              <a:rPr lang="pt-PT" dirty="0" smtClean="0">
                <a:solidFill>
                  <a:srgbClr val="00B050"/>
                </a:solidFill>
              </a:rPr>
              <a:t> </a:t>
            </a:r>
            <a:r>
              <a:rPr lang="pt-PT" dirty="0" smtClean="0"/>
              <a:t>dos elementos pelos níveis de energia é </a:t>
            </a:r>
          </a:p>
          <a:p>
            <a:pPr marL="284400"/>
            <a:r>
              <a:rPr lang="pt-PT" dirty="0" smtClean="0"/>
              <a:t>   feita atendendo ao</a:t>
            </a:r>
            <a:r>
              <a:rPr lang="pt-PT" b="1" dirty="0" smtClean="0"/>
              <a:t> </a:t>
            </a:r>
            <a:r>
              <a:rPr lang="pt-PT" b="1" dirty="0" smtClean="0">
                <a:solidFill>
                  <a:srgbClr val="00B050"/>
                </a:solidFill>
              </a:rPr>
              <a:t>Princípio da energia mínima</a:t>
            </a:r>
            <a:r>
              <a:rPr lang="pt-PT" dirty="0" smtClean="0">
                <a:solidFill>
                  <a:srgbClr val="00B050"/>
                </a:solidFill>
              </a:rPr>
              <a:t> </a:t>
            </a:r>
            <a:r>
              <a:rPr lang="pt-PT" dirty="0" smtClean="0"/>
              <a:t>e à </a:t>
            </a:r>
            <a:r>
              <a:rPr lang="pt-PT" b="1" dirty="0" smtClean="0">
                <a:solidFill>
                  <a:srgbClr val="00B050"/>
                </a:solidFill>
              </a:rPr>
              <a:t>ocupação máxima</a:t>
            </a:r>
            <a:r>
              <a:rPr lang="pt-PT" dirty="0" smtClean="0">
                <a:solidFill>
                  <a:srgbClr val="00B050"/>
                </a:solidFill>
              </a:rPr>
              <a:t> </a:t>
            </a:r>
            <a:r>
              <a:rPr lang="pt-PT" dirty="0" smtClean="0"/>
              <a:t>de </a:t>
            </a:r>
          </a:p>
          <a:p>
            <a:pPr marL="284400"/>
            <a:r>
              <a:rPr lang="pt-PT" dirty="0" smtClean="0"/>
              <a:t>   cada nível de energia.</a:t>
            </a:r>
          </a:p>
          <a:p>
            <a:pPr marL="284400"/>
            <a:endParaRPr lang="pt-PT" dirty="0" smtClean="0"/>
          </a:p>
          <a:p>
            <a:pPr marL="284400"/>
            <a:r>
              <a:rPr lang="pt-PT" dirty="0" smtClean="0">
                <a:solidFill>
                  <a:srgbClr val="00B050"/>
                </a:solidFill>
              </a:rPr>
              <a:t>•</a:t>
            </a:r>
            <a:r>
              <a:rPr lang="pt-PT" dirty="0" smtClean="0"/>
              <a:t> Os </a:t>
            </a:r>
            <a:r>
              <a:rPr lang="pt-PT" b="1" dirty="0" smtClean="0">
                <a:solidFill>
                  <a:srgbClr val="00B050"/>
                </a:solidFill>
              </a:rPr>
              <a:t>eletrões de valência</a:t>
            </a:r>
            <a:r>
              <a:rPr lang="pt-PT" dirty="0" smtClean="0">
                <a:solidFill>
                  <a:srgbClr val="00B050"/>
                </a:solidFill>
              </a:rPr>
              <a:t> </a:t>
            </a:r>
            <a:r>
              <a:rPr lang="pt-PT" dirty="0" smtClean="0"/>
              <a:t>são os eletrões do último nível de energia de um </a:t>
            </a:r>
          </a:p>
          <a:p>
            <a:pPr marL="284400"/>
            <a:r>
              <a:rPr lang="pt-PT" dirty="0" smtClean="0"/>
              <a:t>   átomo (nível mais afastado do núcleo).</a:t>
            </a:r>
          </a:p>
          <a:p>
            <a:pPr marL="284400"/>
            <a:endParaRPr lang="pt-PT" dirty="0" smtClean="0"/>
          </a:p>
          <a:p>
            <a:pPr marL="284400"/>
            <a:r>
              <a:rPr lang="pt-PT" dirty="0" smtClean="0">
                <a:solidFill>
                  <a:srgbClr val="00B050"/>
                </a:solidFill>
              </a:rPr>
              <a:t>• </a:t>
            </a:r>
            <a:r>
              <a:rPr lang="pt-PT" dirty="0" smtClean="0"/>
              <a:t>Os</a:t>
            </a:r>
            <a:r>
              <a:rPr lang="pt-PT" dirty="0" smtClean="0">
                <a:solidFill>
                  <a:srgbClr val="00B050"/>
                </a:solidFill>
              </a:rPr>
              <a:t> </a:t>
            </a:r>
            <a:r>
              <a:rPr lang="pt-PT" b="1" dirty="0" smtClean="0">
                <a:solidFill>
                  <a:srgbClr val="00B050"/>
                </a:solidFill>
              </a:rPr>
              <a:t>átomos</a:t>
            </a:r>
            <a:r>
              <a:rPr lang="pt-PT" dirty="0" smtClean="0">
                <a:solidFill>
                  <a:srgbClr val="00B050"/>
                </a:solidFill>
              </a:rPr>
              <a:t> </a:t>
            </a:r>
            <a:r>
              <a:rPr lang="pt-PT" dirty="0" smtClean="0"/>
              <a:t>dos elementos que possuam </a:t>
            </a:r>
            <a:r>
              <a:rPr lang="pt-PT" b="1" dirty="0" smtClean="0">
                <a:solidFill>
                  <a:srgbClr val="00B050"/>
                </a:solidFill>
              </a:rPr>
              <a:t>8 eletrões de valência</a:t>
            </a:r>
            <a:r>
              <a:rPr lang="pt-PT" dirty="0" smtClean="0">
                <a:solidFill>
                  <a:srgbClr val="00B050"/>
                </a:solidFill>
              </a:rPr>
              <a:t> </a:t>
            </a:r>
            <a:r>
              <a:rPr lang="pt-PT" dirty="0" smtClean="0"/>
              <a:t>são </a:t>
            </a:r>
            <a:r>
              <a:rPr lang="pt-PT" b="1" dirty="0" smtClean="0">
                <a:solidFill>
                  <a:srgbClr val="00B050"/>
                </a:solidFill>
              </a:rPr>
              <a:t>muito </a:t>
            </a:r>
          </a:p>
          <a:p>
            <a:pPr marL="284400"/>
            <a:r>
              <a:rPr lang="pt-PT" b="1" dirty="0" smtClean="0">
                <a:solidFill>
                  <a:srgbClr val="00B050"/>
                </a:solidFill>
              </a:rPr>
              <a:t>   estáveis</a:t>
            </a:r>
            <a:r>
              <a:rPr lang="pt-PT" dirty="0" smtClean="0"/>
              <a:t>.</a:t>
            </a:r>
          </a:p>
          <a:p>
            <a:pPr marL="284400"/>
            <a:endParaRPr lang="pt-PT" dirty="0" smtClean="0"/>
          </a:p>
          <a:p>
            <a:pPr marL="284400"/>
            <a:r>
              <a:rPr lang="pt-PT" dirty="0" smtClean="0"/>
              <a:t> </a:t>
            </a:r>
            <a:endParaRPr lang="pt-PT" b="1" dirty="0" smtClean="0">
              <a:solidFill>
                <a:schemeClr val="tx2"/>
              </a:solidFill>
            </a:endParaRPr>
          </a:p>
          <a:p>
            <a:pPr marL="284400"/>
            <a:endParaRPr lang="pt-BR" b="1" dirty="0">
              <a:solidFill>
                <a:srgbClr val="1F497D">
                  <a:lumMod val="20000"/>
                  <a:lumOff val="80000"/>
                </a:srgbClr>
              </a:solidFill>
            </a:endParaRPr>
          </a:p>
        </p:txBody>
      </p:sp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M22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926</TotalTime>
  <Words>1183</Words>
  <Application>Microsoft Office PowerPoint</Application>
  <PresentationFormat>On-screen Show (4:3)</PresentationFormat>
  <Paragraphs>131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Cambria Math</vt:lpstr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Utilizador</dc:creator>
  <cp:lastModifiedBy>Rui Filipe Ferreira</cp:lastModifiedBy>
  <cp:revision>128</cp:revision>
  <dcterms:created xsi:type="dcterms:W3CDTF">2012-02-14T20:37:36Z</dcterms:created>
  <dcterms:modified xsi:type="dcterms:W3CDTF">2015-08-14T16:06:30Z</dcterms:modified>
</cp:coreProperties>
</file>