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88" r:id="rId2"/>
    <p:sldId id="292" r:id="rId3"/>
    <p:sldId id="294" r:id="rId4"/>
    <p:sldId id="296" r:id="rId5"/>
    <p:sldId id="298" r:id="rId6"/>
    <p:sldId id="300" r:id="rId7"/>
    <p:sldId id="302" r:id="rId8"/>
    <p:sldId id="304" r:id="rId9"/>
    <p:sldId id="306" r:id="rId10"/>
    <p:sldId id="308" r:id="rId11"/>
    <p:sldId id="310" r:id="rId12"/>
    <p:sldId id="312" r:id="rId13"/>
    <p:sldId id="314" r:id="rId14"/>
    <p:sldId id="316" r:id="rId15"/>
    <p:sldId id="318" r:id="rId16"/>
    <p:sldId id="320" r:id="rId17"/>
    <p:sldId id="324" r:id="rId18"/>
    <p:sldId id="326" r:id="rId19"/>
    <p:sldId id="328" r:id="rId20"/>
    <p:sldId id="330" r:id="rId21"/>
    <p:sldId id="290" r:id="rId22"/>
  </p:sldIdLst>
  <p:sldSz cx="9144000" cy="6858000" type="screen4x3"/>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376092"/>
    <a:srgbClr val="3333CC"/>
    <a:srgbClr val="0000FF"/>
    <a:srgbClr val="008F7B"/>
    <a:srgbClr val="FF9933"/>
    <a:srgbClr val="FFA43F"/>
    <a:srgbClr val="FFA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17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7CF2AD-FE40-5640-A648-08C0E2FBD4AA}" type="datetimeFigureOut">
              <a:rPr lang="en-US" smtClean="0"/>
              <a:pPr/>
              <a:t>8/14/2015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A46470-41D6-7544-B4DE-BBCCB69D7A18}" type="slidenum">
              <a:rPr lang="en-US" smtClean="0"/>
              <a:pPr/>
              <a:t>‹#›</a:t>
            </a:fld>
            <a:endParaRPr lang="en-US"/>
          </a:p>
        </p:txBody>
      </p:sp>
    </p:spTree>
    <p:extLst>
      <p:ext uri="{BB962C8B-B14F-4D97-AF65-F5344CB8AC3E}">
        <p14:creationId xmlns:p14="http://schemas.microsoft.com/office/powerpoint/2010/main" val="55895226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1</a:t>
            </a:fld>
            <a:endParaRPr lang="en-US"/>
          </a:p>
        </p:txBody>
      </p:sp>
    </p:spTree>
    <p:extLst>
      <p:ext uri="{BB962C8B-B14F-4D97-AF65-F5344CB8AC3E}">
        <p14:creationId xmlns:p14="http://schemas.microsoft.com/office/powerpoint/2010/main" val="1446125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2</a:t>
            </a:fld>
            <a:endParaRPr lang="en-US"/>
          </a:p>
        </p:txBody>
      </p:sp>
    </p:spTree>
    <p:extLst>
      <p:ext uri="{BB962C8B-B14F-4D97-AF65-F5344CB8AC3E}">
        <p14:creationId xmlns:p14="http://schemas.microsoft.com/office/powerpoint/2010/main" val="2231404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3</a:t>
            </a:fld>
            <a:endParaRPr lang="en-US"/>
          </a:p>
        </p:txBody>
      </p:sp>
    </p:spTree>
    <p:extLst>
      <p:ext uri="{BB962C8B-B14F-4D97-AF65-F5344CB8AC3E}">
        <p14:creationId xmlns:p14="http://schemas.microsoft.com/office/powerpoint/2010/main" val="2622984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4</a:t>
            </a:fld>
            <a:endParaRPr lang="en-US"/>
          </a:p>
        </p:txBody>
      </p:sp>
    </p:spTree>
    <p:extLst>
      <p:ext uri="{BB962C8B-B14F-4D97-AF65-F5344CB8AC3E}">
        <p14:creationId xmlns:p14="http://schemas.microsoft.com/office/powerpoint/2010/main" val="4291457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5</a:t>
            </a:fld>
            <a:endParaRPr lang="en-US"/>
          </a:p>
        </p:txBody>
      </p:sp>
    </p:spTree>
    <p:extLst>
      <p:ext uri="{BB962C8B-B14F-4D97-AF65-F5344CB8AC3E}">
        <p14:creationId xmlns:p14="http://schemas.microsoft.com/office/powerpoint/2010/main" val="2201184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6</a:t>
            </a:fld>
            <a:endParaRPr lang="en-US"/>
          </a:p>
        </p:txBody>
      </p:sp>
    </p:spTree>
    <p:extLst>
      <p:ext uri="{BB962C8B-B14F-4D97-AF65-F5344CB8AC3E}">
        <p14:creationId xmlns:p14="http://schemas.microsoft.com/office/powerpoint/2010/main" val="2516212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7</a:t>
            </a:fld>
            <a:endParaRPr lang="en-US"/>
          </a:p>
        </p:txBody>
      </p:sp>
    </p:spTree>
    <p:extLst>
      <p:ext uri="{BB962C8B-B14F-4D97-AF65-F5344CB8AC3E}">
        <p14:creationId xmlns:p14="http://schemas.microsoft.com/office/powerpoint/2010/main" val="564850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8</a:t>
            </a:fld>
            <a:endParaRPr lang="en-US"/>
          </a:p>
        </p:txBody>
      </p:sp>
    </p:spTree>
    <p:extLst>
      <p:ext uri="{BB962C8B-B14F-4D97-AF65-F5344CB8AC3E}">
        <p14:creationId xmlns:p14="http://schemas.microsoft.com/office/powerpoint/2010/main" val="2497257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9</a:t>
            </a:fld>
            <a:endParaRPr lang="en-US"/>
          </a:p>
        </p:txBody>
      </p:sp>
    </p:spTree>
    <p:extLst>
      <p:ext uri="{BB962C8B-B14F-4D97-AF65-F5344CB8AC3E}">
        <p14:creationId xmlns:p14="http://schemas.microsoft.com/office/powerpoint/2010/main" val="3352898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10</a:t>
            </a:fld>
            <a:endParaRPr lang="en-US"/>
          </a:p>
        </p:txBody>
      </p:sp>
    </p:spTree>
    <p:extLst>
      <p:ext uri="{BB962C8B-B14F-4D97-AF65-F5344CB8AC3E}">
        <p14:creationId xmlns:p14="http://schemas.microsoft.com/office/powerpoint/2010/main" val="3632295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11</a:t>
            </a:fld>
            <a:endParaRPr lang="en-US"/>
          </a:p>
        </p:txBody>
      </p:sp>
    </p:spTree>
    <p:extLst>
      <p:ext uri="{BB962C8B-B14F-4D97-AF65-F5344CB8AC3E}">
        <p14:creationId xmlns:p14="http://schemas.microsoft.com/office/powerpoint/2010/main" val="2705258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12</a:t>
            </a:fld>
            <a:endParaRPr lang="en-US"/>
          </a:p>
        </p:txBody>
      </p:sp>
    </p:spTree>
    <p:extLst>
      <p:ext uri="{BB962C8B-B14F-4D97-AF65-F5344CB8AC3E}">
        <p14:creationId xmlns:p14="http://schemas.microsoft.com/office/powerpoint/2010/main" val="4056150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13</a:t>
            </a:fld>
            <a:endParaRPr lang="en-US"/>
          </a:p>
        </p:txBody>
      </p:sp>
    </p:spTree>
    <p:extLst>
      <p:ext uri="{BB962C8B-B14F-4D97-AF65-F5344CB8AC3E}">
        <p14:creationId xmlns:p14="http://schemas.microsoft.com/office/powerpoint/2010/main" val="3913993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14</a:t>
            </a:fld>
            <a:endParaRPr lang="en-US"/>
          </a:p>
        </p:txBody>
      </p:sp>
    </p:spTree>
    <p:extLst>
      <p:ext uri="{BB962C8B-B14F-4D97-AF65-F5344CB8AC3E}">
        <p14:creationId xmlns:p14="http://schemas.microsoft.com/office/powerpoint/2010/main" val="3507225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15</a:t>
            </a:fld>
            <a:endParaRPr lang="en-US"/>
          </a:p>
        </p:txBody>
      </p:sp>
    </p:spTree>
    <p:extLst>
      <p:ext uri="{BB962C8B-B14F-4D97-AF65-F5344CB8AC3E}">
        <p14:creationId xmlns:p14="http://schemas.microsoft.com/office/powerpoint/2010/main" val="3366422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16</a:t>
            </a:fld>
            <a:endParaRPr lang="en-US"/>
          </a:p>
        </p:txBody>
      </p:sp>
    </p:spTree>
    <p:extLst>
      <p:ext uri="{BB962C8B-B14F-4D97-AF65-F5344CB8AC3E}">
        <p14:creationId xmlns:p14="http://schemas.microsoft.com/office/powerpoint/2010/main" val="999836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17</a:t>
            </a:fld>
            <a:endParaRPr lang="en-US"/>
          </a:p>
        </p:txBody>
      </p:sp>
    </p:spTree>
    <p:extLst>
      <p:ext uri="{BB962C8B-B14F-4D97-AF65-F5344CB8AC3E}">
        <p14:creationId xmlns:p14="http://schemas.microsoft.com/office/powerpoint/2010/main" val="78073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18</a:t>
            </a:fld>
            <a:endParaRPr lang="en-US"/>
          </a:p>
        </p:txBody>
      </p:sp>
    </p:spTree>
    <p:extLst>
      <p:ext uri="{BB962C8B-B14F-4D97-AF65-F5344CB8AC3E}">
        <p14:creationId xmlns:p14="http://schemas.microsoft.com/office/powerpoint/2010/main" val="559104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19</a:t>
            </a:fld>
            <a:endParaRPr lang="en-US"/>
          </a:p>
        </p:txBody>
      </p:sp>
    </p:spTree>
    <p:extLst>
      <p:ext uri="{BB962C8B-B14F-4D97-AF65-F5344CB8AC3E}">
        <p14:creationId xmlns:p14="http://schemas.microsoft.com/office/powerpoint/2010/main" val="4283668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20</a:t>
            </a:fld>
            <a:endParaRPr lang="en-US"/>
          </a:p>
        </p:txBody>
      </p:sp>
    </p:spTree>
    <p:extLst>
      <p:ext uri="{BB962C8B-B14F-4D97-AF65-F5344CB8AC3E}">
        <p14:creationId xmlns:p14="http://schemas.microsoft.com/office/powerpoint/2010/main" val="4258076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a:p>
        </p:txBody>
      </p:sp>
      <p:sp>
        <p:nvSpPr>
          <p:cNvPr id="4" name="Marcador de Posição do Número do Diapositivo 3"/>
          <p:cNvSpPr>
            <a:spLocks noGrp="1"/>
          </p:cNvSpPr>
          <p:nvPr>
            <p:ph type="sldNum" sz="quarter" idx="10"/>
          </p:nvPr>
        </p:nvSpPr>
        <p:spPr/>
        <p:txBody>
          <a:bodyPr/>
          <a:lstStyle/>
          <a:p>
            <a:fld id="{FEA46470-41D6-7544-B4DE-BBCCB69D7A18}" type="slidenum">
              <a:rPr lang="en-US" smtClean="0"/>
              <a:pPr/>
              <a:t>21</a:t>
            </a:fld>
            <a:endParaRPr lang="en-US"/>
          </a:p>
        </p:txBody>
      </p:sp>
    </p:spTree>
    <p:extLst>
      <p:ext uri="{BB962C8B-B14F-4D97-AF65-F5344CB8AC3E}">
        <p14:creationId xmlns:p14="http://schemas.microsoft.com/office/powerpoint/2010/main" val="3641087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smtClean="0"/>
              <a:t>Clique para editar o estilo</a:t>
            </a:r>
            <a:endParaRPr lang="pt-PT"/>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Faça clique para editar o estilo</a:t>
            </a:r>
            <a:endParaRPr lang="pt-PT"/>
          </a:p>
        </p:txBody>
      </p:sp>
      <p:sp>
        <p:nvSpPr>
          <p:cNvPr id="4" name="Marcador de Posição da Data 3"/>
          <p:cNvSpPr>
            <a:spLocks noGrp="1"/>
          </p:cNvSpPr>
          <p:nvPr>
            <p:ph type="dt" sz="half" idx="10"/>
          </p:nvPr>
        </p:nvSpPr>
        <p:spPr/>
        <p:txBody>
          <a:bodyPr/>
          <a:lstStyle/>
          <a:p>
            <a:fld id="{E2F80B17-5561-485E-84CA-FABC6408ED28}" type="datetimeFigureOut">
              <a:rPr lang="pt-PT" smtClean="0"/>
              <a:pPr/>
              <a:t>14-08-2015</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A14CC0DB-A7E2-483B-805F-BFBCA7BD75D0}" type="slidenum">
              <a:rPr lang="pt-PT" smtClean="0"/>
              <a:pPr/>
              <a:t>‹#›</a:t>
            </a:fld>
            <a:endParaRPr lang="pt-PT"/>
          </a:p>
        </p:txBody>
      </p:sp>
    </p:spTree>
    <p:extLst>
      <p:ext uri="{BB962C8B-B14F-4D97-AF65-F5344CB8AC3E}">
        <p14:creationId xmlns:p14="http://schemas.microsoft.com/office/powerpoint/2010/main" val="1420606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idx="1"/>
          </p:nvPr>
        </p:nvSpPr>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E2F80B17-5561-485E-84CA-FABC6408ED28}" type="datetimeFigureOut">
              <a:rPr lang="pt-PT" smtClean="0"/>
              <a:pPr/>
              <a:t>14-08-2015</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A14CC0DB-A7E2-483B-805F-BFBCA7BD75D0}" type="slidenum">
              <a:rPr lang="pt-PT" smtClean="0"/>
              <a:pPr/>
              <a:t>‹#›</a:t>
            </a:fld>
            <a:endParaRPr lang="pt-PT"/>
          </a:p>
        </p:txBody>
      </p:sp>
    </p:spTree>
    <p:extLst>
      <p:ext uri="{BB962C8B-B14F-4D97-AF65-F5344CB8AC3E}">
        <p14:creationId xmlns:p14="http://schemas.microsoft.com/office/powerpoint/2010/main" val="3405756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smtClean="0"/>
              <a:t>Clique para editar o estilo</a:t>
            </a:r>
            <a:endParaRPr lang="pt-PT"/>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Marcador de Posição da Data 3"/>
          <p:cNvSpPr>
            <a:spLocks noGrp="1"/>
          </p:cNvSpPr>
          <p:nvPr>
            <p:ph type="dt" sz="half" idx="10"/>
          </p:nvPr>
        </p:nvSpPr>
        <p:spPr/>
        <p:txBody>
          <a:bodyPr/>
          <a:lstStyle/>
          <a:p>
            <a:fld id="{E2F80B17-5561-485E-84CA-FABC6408ED28}" type="datetimeFigureOut">
              <a:rPr lang="pt-PT" smtClean="0"/>
              <a:pPr/>
              <a:t>14-08-2015</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A14CC0DB-A7E2-483B-805F-BFBCA7BD75D0}" type="slidenum">
              <a:rPr lang="pt-PT" smtClean="0"/>
              <a:pPr/>
              <a:t>‹#›</a:t>
            </a:fld>
            <a:endParaRPr lang="pt-PT"/>
          </a:p>
        </p:txBody>
      </p:sp>
    </p:spTree>
    <p:extLst>
      <p:ext uri="{BB962C8B-B14F-4D97-AF65-F5344CB8AC3E}">
        <p14:creationId xmlns:p14="http://schemas.microsoft.com/office/powerpoint/2010/main" val="3380978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a Data 4"/>
          <p:cNvSpPr>
            <a:spLocks noGrp="1"/>
          </p:cNvSpPr>
          <p:nvPr>
            <p:ph type="dt" sz="half" idx="10"/>
          </p:nvPr>
        </p:nvSpPr>
        <p:spPr/>
        <p:txBody>
          <a:bodyPr/>
          <a:lstStyle/>
          <a:p>
            <a:fld id="{E2F80B17-5561-485E-84CA-FABC6408ED28}" type="datetimeFigureOut">
              <a:rPr lang="pt-PT" smtClean="0"/>
              <a:pPr/>
              <a:t>14-08-2015</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A14CC0DB-A7E2-483B-805F-BFBCA7BD75D0}" type="slidenum">
              <a:rPr lang="pt-PT" smtClean="0"/>
              <a:pPr/>
              <a:t>‹#›</a:t>
            </a:fld>
            <a:endParaRPr lang="pt-PT"/>
          </a:p>
        </p:txBody>
      </p:sp>
    </p:spTree>
    <p:extLst>
      <p:ext uri="{BB962C8B-B14F-4D97-AF65-F5344CB8AC3E}">
        <p14:creationId xmlns:p14="http://schemas.microsoft.com/office/powerpoint/2010/main" val="514781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smtClean="0"/>
              <a:t>Clique para editar o estilo</a:t>
            </a:r>
            <a:endParaRPr lang="pt-PT"/>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7" name="Marcador de Posição da Data 6"/>
          <p:cNvSpPr>
            <a:spLocks noGrp="1"/>
          </p:cNvSpPr>
          <p:nvPr>
            <p:ph type="dt" sz="half" idx="10"/>
          </p:nvPr>
        </p:nvSpPr>
        <p:spPr/>
        <p:txBody>
          <a:bodyPr/>
          <a:lstStyle/>
          <a:p>
            <a:fld id="{E2F80B17-5561-485E-84CA-FABC6408ED28}" type="datetimeFigureOut">
              <a:rPr lang="pt-PT" smtClean="0"/>
              <a:pPr/>
              <a:t>14-08-2015</a:t>
            </a:fld>
            <a:endParaRPr lang="pt-PT"/>
          </a:p>
        </p:txBody>
      </p:sp>
      <p:sp>
        <p:nvSpPr>
          <p:cNvPr id="8" name="Marcador de Posição do Rodapé 7"/>
          <p:cNvSpPr>
            <a:spLocks noGrp="1"/>
          </p:cNvSpPr>
          <p:nvPr>
            <p:ph type="ftr" sz="quarter" idx="11"/>
          </p:nvPr>
        </p:nvSpPr>
        <p:spPr/>
        <p:txBody>
          <a:bodyPr/>
          <a:lstStyle/>
          <a:p>
            <a:endParaRPr lang="pt-PT"/>
          </a:p>
        </p:txBody>
      </p:sp>
      <p:sp>
        <p:nvSpPr>
          <p:cNvPr id="9" name="Marcador de Posição do Número do Diapositivo 8"/>
          <p:cNvSpPr>
            <a:spLocks noGrp="1"/>
          </p:cNvSpPr>
          <p:nvPr>
            <p:ph type="sldNum" sz="quarter" idx="12"/>
          </p:nvPr>
        </p:nvSpPr>
        <p:spPr/>
        <p:txBody>
          <a:bodyPr/>
          <a:lstStyle/>
          <a:p>
            <a:fld id="{A14CC0DB-A7E2-483B-805F-BFBCA7BD75D0}" type="slidenum">
              <a:rPr lang="pt-PT" smtClean="0"/>
              <a:pPr/>
              <a:t>‹#›</a:t>
            </a:fld>
            <a:endParaRPr lang="pt-PT"/>
          </a:p>
        </p:txBody>
      </p:sp>
    </p:spTree>
    <p:extLst>
      <p:ext uri="{BB962C8B-B14F-4D97-AF65-F5344CB8AC3E}">
        <p14:creationId xmlns:p14="http://schemas.microsoft.com/office/powerpoint/2010/main" val="3226146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a Data 2"/>
          <p:cNvSpPr>
            <a:spLocks noGrp="1"/>
          </p:cNvSpPr>
          <p:nvPr>
            <p:ph type="dt" sz="half" idx="10"/>
          </p:nvPr>
        </p:nvSpPr>
        <p:spPr/>
        <p:txBody>
          <a:bodyPr/>
          <a:lstStyle/>
          <a:p>
            <a:fld id="{E2F80B17-5561-485E-84CA-FABC6408ED28}" type="datetimeFigureOut">
              <a:rPr lang="pt-PT" smtClean="0"/>
              <a:pPr/>
              <a:t>14-08-2015</a:t>
            </a:fld>
            <a:endParaRPr lang="pt-PT"/>
          </a:p>
        </p:txBody>
      </p:sp>
      <p:sp>
        <p:nvSpPr>
          <p:cNvPr id="4" name="Marcador de Posição do Rodapé 3"/>
          <p:cNvSpPr>
            <a:spLocks noGrp="1"/>
          </p:cNvSpPr>
          <p:nvPr>
            <p:ph type="ftr" sz="quarter" idx="11"/>
          </p:nvPr>
        </p:nvSpPr>
        <p:spPr/>
        <p:txBody>
          <a:bodyPr/>
          <a:lstStyle/>
          <a:p>
            <a:endParaRPr lang="pt-PT"/>
          </a:p>
        </p:txBody>
      </p:sp>
      <p:sp>
        <p:nvSpPr>
          <p:cNvPr id="5" name="Marcador de Posição do Número do Diapositivo 4"/>
          <p:cNvSpPr>
            <a:spLocks noGrp="1"/>
          </p:cNvSpPr>
          <p:nvPr>
            <p:ph type="sldNum" sz="quarter" idx="12"/>
          </p:nvPr>
        </p:nvSpPr>
        <p:spPr/>
        <p:txBody>
          <a:bodyPr/>
          <a:lstStyle/>
          <a:p>
            <a:fld id="{A14CC0DB-A7E2-483B-805F-BFBCA7BD75D0}" type="slidenum">
              <a:rPr lang="pt-PT" smtClean="0"/>
              <a:pPr/>
              <a:t>‹#›</a:t>
            </a:fld>
            <a:endParaRPr lang="pt-PT"/>
          </a:p>
        </p:txBody>
      </p:sp>
    </p:spTree>
    <p:extLst>
      <p:ext uri="{BB962C8B-B14F-4D97-AF65-F5344CB8AC3E}">
        <p14:creationId xmlns:p14="http://schemas.microsoft.com/office/powerpoint/2010/main" val="1314246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E2F80B17-5561-485E-84CA-FABC6408ED28}" type="datetimeFigureOut">
              <a:rPr lang="pt-PT" smtClean="0"/>
              <a:pPr/>
              <a:t>14-08-2015</a:t>
            </a:fld>
            <a:endParaRPr lang="pt-PT"/>
          </a:p>
        </p:txBody>
      </p:sp>
      <p:sp>
        <p:nvSpPr>
          <p:cNvPr id="3" name="Marcador de Posição do Rodapé 2"/>
          <p:cNvSpPr>
            <a:spLocks noGrp="1"/>
          </p:cNvSpPr>
          <p:nvPr>
            <p:ph type="ftr" sz="quarter" idx="11"/>
          </p:nvPr>
        </p:nvSpPr>
        <p:spPr/>
        <p:txBody>
          <a:bodyPr/>
          <a:lstStyle/>
          <a:p>
            <a:endParaRPr lang="pt-PT"/>
          </a:p>
        </p:txBody>
      </p:sp>
      <p:sp>
        <p:nvSpPr>
          <p:cNvPr id="4" name="Marcador de Posição do Número do Diapositivo 3"/>
          <p:cNvSpPr>
            <a:spLocks noGrp="1"/>
          </p:cNvSpPr>
          <p:nvPr>
            <p:ph type="sldNum" sz="quarter" idx="12"/>
          </p:nvPr>
        </p:nvSpPr>
        <p:spPr/>
        <p:txBody>
          <a:bodyPr/>
          <a:lstStyle/>
          <a:p>
            <a:fld id="{A14CC0DB-A7E2-483B-805F-BFBCA7BD75D0}" type="slidenum">
              <a:rPr lang="pt-PT" smtClean="0"/>
              <a:pPr/>
              <a:t>‹#›</a:t>
            </a:fld>
            <a:endParaRPr lang="pt-PT"/>
          </a:p>
        </p:txBody>
      </p:sp>
    </p:spTree>
    <p:extLst>
      <p:ext uri="{BB962C8B-B14F-4D97-AF65-F5344CB8AC3E}">
        <p14:creationId xmlns:p14="http://schemas.microsoft.com/office/powerpoint/2010/main" val="3815935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smtClean="0"/>
              <a:t>Clique para editar o estilo</a:t>
            </a:r>
            <a:endParaRPr lang="pt-PT"/>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E2F80B17-5561-485E-84CA-FABC6408ED28}" type="datetimeFigureOut">
              <a:rPr lang="pt-PT" smtClean="0"/>
              <a:pPr/>
              <a:t>14-08-2015</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A14CC0DB-A7E2-483B-805F-BFBCA7BD75D0}" type="slidenum">
              <a:rPr lang="pt-PT" smtClean="0"/>
              <a:pPr/>
              <a:t>‹#›</a:t>
            </a:fld>
            <a:endParaRPr lang="pt-PT"/>
          </a:p>
        </p:txBody>
      </p:sp>
    </p:spTree>
    <p:extLst>
      <p:ext uri="{BB962C8B-B14F-4D97-AF65-F5344CB8AC3E}">
        <p14:creationId xmlns:p14="http://schemas.microsoft.com/office/powerpoint/2010/main" val="3890488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smtClean="0"/>
              <a:t>Clique para editar o estilo</a:t>
            </a:r>
            <a:endParaRPr lang="pt-PT"/>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E2F80B17-5561-485E-84CA-FABC6408ED28}" type="datetimeFigureOut">
              <a:rPr lang="pt-PT" smtClean="0"/>
              <a:pPr/>
              <a:t>14-08-2015</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A14CC0DB-A7E2-483B-805F-BFBCA7BD75D0}" type="slidenum">
              <a:rPr lang="pt-PT" smtClean="0"/>
              <a:pPr/>
              <a:t>‹#›</a:t>
            </a:fld>
            <a:endParaRPr lang="pt-PT"/>
          </a:p>
        </p:txBody>
      </p:sp>
    </p:spTree>
    <p:extLst>
      <p:ext uri="{BB962C8B-B14F-4D97-AF65-F5344CB8AC3E}">
        <p14:creationId xmlns:p14="http://schemas.microsoft.com/office/powerpoint/2010/main" val="3742325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E2F80B17-5561-485E-84CA-FABC6408ED28}" type="datetimeFigureOut">
              <a:rPr lang="pt-PT" smtClean="0"/>
              <a:pPr/>
              <a:t>14-08-2015</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A14CC0DB-A7E2-483B-805F-BFBCA7BD75D0}" type="slidenum">
              <a:rPr lang="pt-PT" smtClean="0"/>
              <a:pPr/>
              <a:t>‹#›</a:t>
            </a:fld>
            <a:endParaRPr lang="pt-PT"/>
          </a:p>
        </p:txBody>
      </p:sp>
    </p:spTree>
    <p:extLst>
      <p:ext uri="{BB962C8B-B14F-4D97-AF65-F5344CB8AC3E}">
        <p14:creationId xmlns:p14="http://schemas.microsoft.com/office/powerpoint/2010/main" val="37537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smtClean="0"/>
              <a:t>Clique para editar o estilo</a:t>
            </a:r>
            <a:endParaRPr lang="pt-PT"/>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E2F80B17-5561-485E-84CA-FABC6408ED28}" type="datetimeFigureOut">
              <a:rPr lang="pt-PT" smtClean="0"/>
              <a:pPr/>
              <a:t>14-08-2015</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A14CC0DB-A7E2-483B-805F-BFBCA7BD75D0}" type="slidenum">
              <a:rPr lang="pt-PT" smtClean="0"/>
              <a:pPr/>
              <a:t>‹#›</a:t>
            </a:fld>
            <a:endParaRPr lang="pt-PT"/>
          </a:p>
        </p:txBody>
      </p:sp>
    </p:spTree>
    <p:extLst>
      <p:ext uri="{BB962C8B-B14F-4D97-AF65-F5344CB8AC3E}">
        <p14:creationId xmlns:p14="http://schemas.microsoft.com/office/powerpoint/2010/main" val="2211037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Posição do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PT" smtClean="0"/>
              <a:t>Clique para editar o estilo</a:t>
            </a:r>
            <a:endParaRPr lang="pt-PT"/>
          </a:p>
        </p:txBody>
      </p:sp>
      <p:sp>
        <p:nvSpPr>
          <p:cNvPr id="3" name="Marcador de Posição do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F80B17-5561-485E-84CA-FABC6408ED28}" type="datetimeFigureOut">
              <a:rPr lang="pt-PT" smtClean="0"/>
              <a:pPr/>
              <a:t>14-08-2015</a:t>
            </a:fld>
            <a:endParaRPr lang="pt-PT"/>
          </a:p>
        </p:txBody>
      </p:sp>
      <p:sp>
        <p:nvSpPr>
          <p:cNvPr id="5" name="Marcador de Posição do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Marcador de Posição do Número do Diapositivo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4CC0DB-A7E2-483B-805F-BFBCA7BD75D0}" type="slidenum">
              <a:rPr lang="pt-PT" smtClean="0"/>
              <a:pPr/>
              <a:t>‹#›</a:t>
            </a:fld>
            <a:endParaRPr lang="pt-PT"/>
          </a:p>
        </p:txBody>
      </p:sp>
    </p:spTree>
    <p:extLst>
      <p:ext uri="{BB962C8B-B14F-4D97-AF65-F5344CB8AC3E}">
        <p14:creationId xmlns:p14="http://schemas.microsoft.com/office/powerpoint/2010/main" val="2846757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dirty="0"/>
          </a:p>
        </p:txBody>
      </p:sp>
      <p:sp>
        <p:nvSpPr>
          <p:cNvPr id="3" name="Marcador de Posição de Conteúdo 2"/>
          <p:cNvSpPr>
            <a:spLocks noGrp="1"/>
          </p:cNvSpPr>
          <p:nvPr>
            <p:ph idx="1"/>
          </p:nvPr>
        </p:nvSpPr>
        <p:spPr/>
        <p:txBody>
          <a:bodyPr/>
          <a:lstStyle/>
          <a:p>
            <a:endParaRPr lang="pt-PT" dirty="0"/>
          </a:p>
        </p:txBody>
      </p:sp>
      <p:pic>
        <p:nvPicPr>
          <p:cNvPr id="4" name="Picture 3" descr="Parte1_SLIDE_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69200" cy="6886069"/>
          </a:xfrm>
          <a:prstGeom prst="rect">
            <a:avLst/>
          </a:prstGeom>
        </p:spPr>
      </p:pic>
      <p:sp>
        <p:nvSpPr>
          <p:cNvPr id="5" name="Rectângulo 4"/>
          <p:cNvSpPr/>
          <p:nvPr/>
        </p:nvSpPr>
        <p:spPr>
          <a:xfrm>
            <a:off x="1115616" y="3284984"/>
            <a:ext cx="6696744" cy="716478"/>
          </a:xfrm>
          <a:prstGeom prst="rect">
            <a:avLst/>
          </a:prstGeom>
        </p:spPr>
        <p:txBody>
          <a:bodyPr wrap="square">
            <a:spAutoFit/>
          </a:bodyPr>
          <a:lstStyle/>
          <a:p>
            <a:pPr>
              <a:lnSpc>
                <a:spcPts val="4800"/>
              </a:lnSpc>
            </a:pPr>
            <a:r>
              <a:rPr lang="pt-PT" sz="4800" b="1" dirty="0" smtClean="0">
                <a:solidFill>
                  <a:srgbClr val="000000"/>
                </a:solidFill>
              </a:rPr>
              <a:t>2.1.</a:t>
            </a:r>
            <a:r>
              <a:rPr lang="pt-PT" sz="4800" b="1" dirty="0" smtClean="0">
                <a:solidFill>
                  <a:srgbClr val="008F7B"/>
                </a:solidFill>
              </a:rPr>
              <a:t> </a:t>
            </a:r>
            <a:r>
              <a:rPr lang="pt-PT" sz="4800" b="1" dirty="0" smtClean="0">
                <a:solidFill>
                  <a:srgbClr val="00B050"/>
                </a:solidFill>
              </a:rPr>
              <a:t>A Tabela Periódica </a:t>
            </a:r>
            <a:endParaRPr lang="pt-PT" sz="4800" b="1" dirty="0">
              <a:solidFill>
                <a:srgbClr val="00B050"/>
              </a:solidFill>
            </a:endParaRPr>
          </a:p>
        </p:txBody>
      </p:sp>
      <p:sp>
        <p:nvSpPr>
          <p:cNvPr id="6" name="TextBox 4"/>
          <p:cNvSpPr>
            <a:spLocks noChangeArrowheads="1"/>
          </p:cNvSpPr>
          <p:nvPr/>
        </p:nvSpPr>
        <p:spPr bwMode="auto">
          <a:xfrm>
            <a:off x="8028385" y="6237312"/>
            <a:ext cx="746150" cy="361267"/>
          </a:xfrm>
          <a:prstGeom prst="roundRect">
            <a:avLst>
              <a:gd name="adj" fmla="val 16667"/>
            </a:avLst>
          </a:prstGeom>
          <a:solidFill>
            <a:srgbClr val="FF0000"/>
          </a:solidFill>
          <a:ln w="9525">
            <a:solidFill>
              <a:srgbClr val="FF0000"/>
            </a:solidFill>
            <a:round/>
            <a:headEnd/>
            <a:tailEnd/>
          </a:ln>
        </p:spPr>
        <p:txBody>
          <a:bodyPr wrap="square" lIns="64291" tIns="32146" rIns="64291" bIns="32146">
            <a:spAutoFit/>
          </a:bodyPr>
          <a:lstStyle/>
          <a:p>
            <a:pPr algn="ctr" eaLnBrk="1"/>
            <a:r>
              <a:rPr lang="pt-PT" altLang="pt-PT" sz="1700" dirty="0" smtClean="0">
                <a:solidFill>
                  <a:schemeClr val="bg1"/>
                </a:solidFill>
                <a:latin typeface="Arial" panose="020B0604020202020204" pitchFamily="34" charset="0"/>
                <a:cs typeface="Arial" panose="020B0604020202020204" pitchFamily="34" charset="0"/>
              </a:rPr>
              <a:t>M23</a:t>
            </a:r>
            <a:endParaRPr lang="pt-PT" altLang="pt-PT" sz="1700" dirty="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
        <p:nvSpPr>
          <p:cNvPr id="7" name="Rectângulo 6"/>
          <p:cNvSpPr/>
          <p:nvPr/>
        </p:nvSpPr>
        <p:spPr>
          <a:xfrm>
            <a:off x="2339752" y="1124744"/>
            <a:ext cx="4555927" cy="523220"/>
          </a:xfrm>
          <a:prstGeom prst="rect">
            <a:avLst/>
          </a:prstGeom>
        </p:spPr>
        <p:txBody>
          <a:bodyPr wrap="none">
            <a:spAutoFit/>
          </a:bodyPr>
          <a:lstStyle/>
          <a:p>
            <a:r>
              <a:rPr lang="pt-PT" sz="2800" b="1" dirty="0" smtClean="0">
                <a:solidFill>
                  <a:srgbClr val="00B050"/>
                </a:solidFill>
              </a:rPr>
              <a:t>Evolução da Tabela Periódica </a:t>
            </a:r>
            <a:endParaRPr lang="pt-PT" sz="2800" b="1" dirty="0">
              <a:solidFill>
                <a:srgbClr val="00B050"/>
              </a:solidFill>
            </a:endParaRPr>
          </a:p>
        </p:txBody>
      </p:sp>
      <p:sp>
        <p:nvSpPr>
          <p:cNvPr id="8" name="Rectângulo 7"/>
          <p:cNvSpPr/>
          <p:nvPr/>
        </p:nvSpPr>
        <p:spPr>
          <a:xfrm>
            <a:off x="899592" y="1844824"/>
            <a:ext cx="7200800" cy="1015663"/>
          </a:xfrm>
          <a:prstGeom prst="rect">
            <a:avLst/>
          </a:prstGeom>
        </p:spPr>
        <p:txBody>
          <a:bodyPr wrap="square">
            <a:spAutoFit/>
          </a:bodyPr>
          <a:lstStyle/>
          <a:p>
            <a:r>
              <a:rPr lang="pt-PT" sz="2000" dirty="0" smtClean="0"/>
              <a:t>Embora alguns </a:t>
            </a:r>
            <a:r>
              <a:rPr lang="pt-PT" sz="2000" b="1" dirty="0" smtClean="0">
                <a:solidFill>
                  <a:srgbClr val="00B050"/>
                </a:solidFill>
              </a:rPr>
              <a:t>elementos químicos</a:t>
            </a:r>
            <a:r>
              <a:rPr lang="pt-PT" sz="2000" dirty="0" smtClean="0"/>
              <a:t> sejam </a:t>
            </a:r>
            <a:r>
              <a:rPr lang="pt-PT" sz="2000" b="1" dirty="0" smtClean="0">
                <a:solidFill>
                  <a:srgbClr val="00B050"/>
                </a:solidFill>
              </a:rPr>
              <a:t>conhecidos desde a Antiguidade</a:t>
            </a:r>
            <a:r>
              <a:rPr lang="pt-PT" sz="2000" dirty="0" smtClean="0"/>
              <a:t>, até ao início do século XIX apenas se tinham descoberto cerca de 30 elementos. </a:t>
            </a:r>
            <a:r>
              <a:rPr lang="pt-PT" sz="2000" b="1" dirty="0" smtClean="0">
                <a:solidFill>
                  <a:srgbClr val="00B050"/>
                </a:solidFill>
              </a:rPr>
              <a:t>Hoje, já se conhecem 118</a:t>
            </a:r>
            <a:r>
              <a:rPr lang="pt-PT" sz="2000" dirty="0" smtClean="0"/>
              <a:t>.</a:t>
            </a:r>
            <a:endParaRPr lang="pt-PT" sz="2000" dirty="0"/>
          </a:p>
        </p:txBody>
      </p:sp>
      <p:sp>
        <p:nvSpPr>
          <p:cNvPr id="10" name="Rectângulo 9"/>
          <p:cNvSpPr/>
          <p:nvPr/>
        </p:nvSpPr>
        <p:spPr>
          <a:xfrm>
            <a:off x="899592" y="3284984"/>
            <a:ext cx="7056784" cy="2246769"/>
          </a:xfrm>
          <a:prstGeom prst="rect">
            <a:avLst/>
          </a:prstGeom>
        </p:spPr>
        <p:txBody>
          <a:bodyPr wrap="square">
            <a:spAutoFit/>
          </a:bodyPr>
          <a:lstStyle/>
          <a:p>
            <a:r>
              <a:rPr lang="pt-PT" sz="2000" dirty="0" smtClean="0"/>
              <a:t>À medida que os novos elementos iam sendo descobertos, os cientistas foram constatando a existência de certas semelhanças nas propriedades de alguns deles. Tal facto levou-os a pensar numa </a:t>
            </a:r>
            <a:r>
              <a:rPr lang="pt-PT" sz="2000" b="1" dirty="0" smtClean="0">
                <a:solidFill>
                  <a:srgbClr val="00B050"/>
                </a:solidFill>
              </a:rPr>
              <a:t>forma de os organizar de acordo com essas propriedades</a:t>
            </a:r>
            <a:r>
              <a:rPr lang="pt-PT" sz="2000" dirty="0" smtClean="0"/>
              <a:t>. E, assim, nasceu a </a:t>
            </a:r>
            <a:r>
              <a:rPr lang="pt-PT" sz="2000" b="1" dirty="0" smtClean="0">
                <a:solidFill>
                  <a:srgbClr val="00B050"/>
                </a:solidFill>
              </a:rPr>
              <a:t>Tabela Periódica dos Elementos</a:t>
            </a:r>
            <a:r>
              <a:rPr lang="pt-PT" sz="2000" dirty="0" smtClean="0"/>
              <a:t>, cuja construção foi sendo completada ao longo dos anos com a descoberta de novos elementos.</a:t>
            </a:r>
            <a:endParaRPr lang="pt-PT"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
        <p:nvSpPr>
          <p:cNvPr id="7" name="Rectângulo 6"/>
          <p:cNvSpPr/>
          <p:nvPr/>
        </p:nvSpPr>
        <p:spPr>
          <a:xfrm>
            <a:off x="2339752" y="1124744"/>
            <a:ext cx="4555927" cy="523220"/>
          </a:xfrm>
          <a:prstGeom prst="rect">
            <a:avLst/>
          </a:prstGeom>
        </p:spPr>
        <p:txBody>
          <a:bodyPr wrap="none">
            <a:spAutoFit/>
          </a:bodyPr>
          <a:lstStyle/>
          <a:p>
            <a:r>
              <a:rPr lang="pt-PT" sz="2800" b="1" dirty="0" smtClean="0">
                <a:solidFill>
                  <a:srgbClr val="00B050"/>
                </a:solidFill>
              </a:rPr>
              <a:t>Evolução da Tabela Periódica </a:t>
            </a:r>
            <a:endParaRPr lang="pt-PT" sz="2800" b="1" dirty="0">
              <a:solidFill>
                <a:srgbClr val="00B050"/>
              </a:solidFill>
            </a:endParaRPr>
          </a:p>
        </p:txBody>
      </p:sp>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10" name="Rectângulo 9"/>
          <p:cNvSpPr/>
          <p:nvPr/>
        </p:nvSpPr>
        <p:spPr>
          <a:xfrm>
            <a:off x="827584" y="2276872"/>
            <a:ext cx="4176464" cy="4093428"/>
          </a:xfrm>
          <a:prstGeom prst="rect">
            <a:avLst/>
          </a:prstGeom>
        </p:spPr>
        <p:txBody>
          <a:bodyPr wrap="square">
            <a:spAutoFit/>
          </a:bodyPr>
          <a:lstStyle/>
          <a:p>
            <a:pPr algn="r"/>
            <a:r>
              <a:rPr lang="pt-PT" sz="2000" dirty="0" smtClean="0"/>
              <a:t>Em 1817, </a:t>
            </a:r>
            <a:r>
              <a:rPr lang="pt-PT" sz="2000" b="1" dirty="0" smtClean="0">
                <a:solidFill>
                  <a:srgbClr val="00B050"/>
                </a:solidFill>
              </a:rPr>
              <a:t>Johann Dobereiner</a:t>
            </a:r>
            <a:r>
              <a:rPr lang="pt-PT" sz="2000" dirty="0" smtClean="0">
                <a:solidFill>
                  <a:srgbClr val="00B050"/>
                </a:solidFill>
              </a:rPr>
              <a:t> </a:t>
            </a:r>
            <a:r>
              <a:rPr lang="pt-PT" sz="2000" dirty="0" smtClean="0"/>
              <a:t> identificou grupos de três elementos que, quando organizados por ordem crescente de massas atómicas, apresentavam propriedades análogas. Os elementos</a:t>
            </a:r>
            <a:r>
              <a:rPr lang="pt-PT" sz="2000" b="1" dirty="0" smtClean="0">
                <a:solidFill>
                  <a:srgbClr val="00B050"/>
                </a:solidFill>
              </a:rPr>
              <a:t> lítio</a:t>
            </a:r>
            <a:r>
              <a:rPr lang="pt-PT" sz="2000" dirty="0" smtClean="0"/>
              <a:t>, </a:t>
            </a:r>
            <a:r>
              <a:rPr lang="pt-PT" sz="2000" b="1" dirty="0" smtClean="0">
                <a:solidFill>
                  <a:srgbClr val="00B050"/>
                </a:solidFill>
              </a:rPr>
              <a:t>sódio</a:t>
            </a:r>
            <a:r>
              <a:rPr lang="pt-PT" sz="2000" dirty="0" smtClean="0"/>
              <a:t> e </a:t>
            </a:r>
            <a:r>
              <a:rPr lang="pt-PT" sz="2000" b="1" dirty="0" smtClean="0">
                <a:solidFill>
                  <a:srgbClr val="00B050"/>
                </a:solidFill>
              </a:rPr>
              <a:t>potássio</a:t>
            </a:r>
            <a:r>
              <a:rPr lang="pt-PT" sz="2000" dirty="0" smtClean="0"/>
              <a:t> constituíam um grupo. </a:t>
            </a:r>
            <a:r>
              <a:rPr lang="pt-PT" sz="2000" b="1" dirty="0" smtClean="0">
                <a:solidFill>
                  <a:srgbClr val="00B050"/>
                </a:solidFill>
              </a:rPr>
              <a:t>Cloro</a:t>
            </a:r>
            <a:r>
              <a:rPr lang="pt-PT" sz="2000" dirty="0" smtClean="0"/>
              <a:t>, </a:t>
            </a:r>
            <a:r>
              <a:rPr lang="pt-PT" sz="2000" b="1" dirty="0" smtClean="0">
                <a:solidFill>
                  <a:srgbClr val="00B050"/>
                </a:solidFill>
              </a:rPr>
              <a:t>bromo</a:t>
            </a:r>
            <a:r>
              <a:rPr lang="pt-PT" sz="2000" dirty="0" smtClean="0"/>
              <a:t> e </a:t>
            </a:r>
            <a:r>
              <a:rPr lang="pt-PT" sz="2000" b="1" dirty="0" smtClean="0">
                <a:solidFill>
                  <a:srgbClr val="00B050"/>
                </a:solidFill>
              </a:rPr>
              <a:t>iodo</a:t>
            </a:r>
            <a:r>
              <a:rPr lang="pt-PT" sz="2000" dirty="0" smtClean="0"/>
              <a:t> constituíam outro e</a:t>
            </a:r>
            <a:r>
              <a:rPr lang="pt-PT" sz="2000" b="1" dirty="0" smtClean="0">
                <a:solidFill>
                  <a:srgbClr val="00B050"/>
                </a:solidFill>
              </a:rPr>
              <a:t> cálcio</a:t>
            </a:r>
            <a:r>
              <a:rPr lang="pt-PT" sz="2000" dirty="0" smtClean="0"/>
              <a:t>, </a:t>
            </a:r>
            <a:r>
              <a:rPr lang="pt-PT" sz="2000" b="1" dirty="0" smtClean="0">
                <a:solidFill>
                  <a:srgbClr val="00B050"/>
                </a:solidFill>
              </a:rPr>
              <a:t>estrôncio</a:t>
            </a:r>
            <a:r>
              <a:rPr lang="pt-PT" sz="2000" dirty="0" smtClean="0"/>
              <a:t> e </a:t>
            </a:r>
            <a:r>
              <a:rPr lang="pt-PT" sz="2000" b="1" dirty="0" smtClean="0">
                <a:solidFill>
                  <a:srgbClr val="00B050"/>
                </a:solidFill>
              </a:rPr>
              <a:t>bário</a:t>
            </a:r>
            <a:r>
              <a:rPr lang="pt-PT" sz="2000" dirty="0" smtClean="0"/>
              <a:t> constituíam um terceiro grupo. </a:t>
            </a:r>
          </a:p>
          <a:p>
            <a:pPr algn="r"/>
            <a:r>
              <a:rPr lang="pt-PT" sz="2000" b="1" dirty="0" smtClean="0">
                <a:solidFill>
                  <a:srgbClr val="00B050"/>
                </a:solidFill>
              </a:rPr>
              <a:t>Estes grupos de três elementos </a:t>
            </a:r>
            <a:r>
              <a:rPr lang="pt-PT" sz="2000" dirty="0" smtClean="0"/>
              <a:t>ficaram conhecidos por </a:t>
            </a:r>
            <a:r>
              <a:rPr lang="pt-PT" sz="2000" b="1" dirty="0" smtClean="0">
                <a:solidFill>
                  <a:srgbClr val="00B050"/>
                </a:solidFill>
              </a:rPr>
              <a:t>tríadas de Dobereiner.</a:t>
            </a:r>
            <a:endParaRPr lang="pt-PT" sz="2000"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5" name="Rectangle 3"/>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4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As tr</a:t>
            </a:r>
            <a:r>
              <a:rPr kumimoji="0" lang="pt-PT" sz="1400" b="1" i="0" u="none" strike="noStrike" cap="none" normalizeH="0" baseline="0" smtClean="0">
                <a:ln>
                  <a:noFill/>
                </a:ln>
                <a:solidFill>
                  <a:srgbClr val="000000"/>
                </a:solidFill>
                <a:effectLst/>
                <a:latin typeface="Cambria"/>
                <a:ea typeface="Times New Roman" pitchFamily="18" charset="0"/>
                <a:cs typeface="Arial" pitchFamily="34" charset="0"/>
              </a:rPr>
              <a:t>í</a:t>
            </a:r>
            <a:r>
              <a:rPr kumimoji="0" lang="pt-PT" sz="14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adas de Dobereiner</a:t>
            </a:r>
            <a:endParaRPr kumimoji="0" 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8" name="Rectangle 6"/>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4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As tr</a:t>
            </a:r>
            <a:r>
              <a:rPr kumimoji="0" lang="pt-PT" sz="1400" b="1" i="0" u="none" strike="noStrike" cap="none" normalizeH="0" baseline="0" smtClean="0">
                <a:ln>
                  <a:noFill/>
                </a:ln>
                <a:solidFill>
                  <a:srgbClr val="000000"/>
                </a:solidFill>
                <a:effectLst/>
                <a:latin typeface="Cambria"/>
                <a:ea typeface="Times New Roman" pitchFamily="18" charset="0"/>
                <a:cs typeface="Arial" pitchFamily="34" charset="0"/>
              </a:rPr>
              <a:t>í</a:t>
            </a:r>
            <a:r>
              <a:rPr kumimoji="0" lang="pt-PT" sz="14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adas de Dobereiner</a:t>
            </a:r>
            <a:endParaRPr kumimoji="0" 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CaixaDeTexto 15"/>
          <p:cNvSpPr txBox="1"/>
          <p:nvPr/>
        </p:nvSpPr>
        <p:spPr>
          <a:xfrm>
            <a:off x="899592" y="1772816"/>
            <a:ext cx="3351943" cy="738664"/>
          </a:xfrm>
          <a:prstGeom prst="rect">
            <a:avLst/>
          </a:prstGeom>
          <a:noFill/>
        </p:spPr>
        <p:txBody>
          <a:bodyPr wrap="none" rtlCol="0">
            <a:spAutoFit/>
          </a:bodyPr>
          <a:lstStyle/>
          <a:p>
            <a:r>
              <a:rPr lang="pt-PT" sz="2400" b="1" dirty="0" smtClean="0">
                <a:solidFill>
                  <a:srgbClr val="00B050"/>
                </a:solidFill>
              </a:rPr>
              <a:t>As tríadas de Dobereiner</a:t>
            </a:r>
            <a:endParaRPr lang="pt-PT" sz="2400" dirty="0" smtClean="0">
              <a:solidFill>
                <a:srgbClr val="00B050"/>
              </a:solidFill>
            </a:endParaRPr>
          </a:p>
          <a:p>
            <a:endParaRPr lang="pt-PT" dirty="0"/>
          </a:p>
        </p:txBody>
      </p:sp>
      <p:pic>
        <p:nvPicPr>
          <p:cNvPr id="3079" name="Picture 7" descr="F:\DPA9\PowerPoints\PowerPoints_Química\Imagens_PPT_Classificação_materiais\M23\20145768_cont_dd029.png"/>
          <p:cNvPicPr>
            <a:picLocks noChangeAspect="1" noChangeArrowheads="1"/>
          </p:cNvPicPr>
          <p:nvPr/>
        </p:nvPicPr>
        <p:blipFill>
          <a:blip r:embed="rId4" cstate="print"/>
          <a:srcRect/>
          <a:stretch>
            <a:fillRect/>
          </a:stretch>
        </p:blipFill>
        <p:spPr bwMode="auto">
          <a:xfrm>
            <a:off x="5508104" y="2420888"/>
            <a:ext cx="3320698" cy="331236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
        <p:nvSpPr>
          <p:cNvPr id="7" name="Rectângulo 6"/>
          <p:cNvSpPr/>
          <p:nvPr/>
        </p:nvSpPr>
        <p:spPr>
          <a:xfrm>
            <a:off x="2339752" y="1124744"/>
            <a:ext cx="4555927" cy="523220"/>
          </a:xfrm>
          <a:prstGeom prst="rect">
            <a:avLst/>
          </a:prstGeom>
        </p:spPr>
        <p:txBody>
          <a:bodyPr wrap="none">
            <a:spAutoFit/>
          </a:bodyPr>
          <a:lstStyle/>
          <a:p>
            <a:r>
              <a:rPr lang="pt-PT" sz="2800" b="1" dirty="0" smtClean="0">
                <a:solidFill>
                  <a:srgbClr val="00B050"/>
                </a:solidFill>
              </a:rPr>
              <a:t>Evolução da Tabela Periódica </a:t>
            </a:r>
            <a:endParaRPr lang="pt-PT" sz="2800" b="1" dirty="0">
              <a:solidFill>
                <a:srgbClr val="00B050"/>
              </a:solidFill>
            </a:endParaRPr>
          </a:p>
        </p:txBody>
      </p:sp>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10" name="Rectângulo 9"/>
          <p:cNvSpPr/>
          <p:nvPr/>
        </p:nvSpPr>
        <p:spPr>
          <a:xfrm>
            <a:off x="1547664" y="2276872"/>
            <a:ext cx="3456384" cy="3170099"/>
          </a:xfrm>
          <a:prstGeom prst="rect">
            <a:avLst/>
          </a:prstGeom>
        </p:spPr>
        <p:txBody>
          <a:bodyPr wrap="square">
            <a:spAutoFit/>
          </a:bodyPr>
          <a:lstStyle/>
          <a:p>
            <a:pPr algn="r"/>
            <a:r>
              <a:rPr lang="pt-PT" sz="2000" dirty="0" smtClean="0"/>
              <a:t>Em 1862, </a:t>
            </a:r>
            <a:r>
              <a:rPr lang="pt-PT" sz="2000" b="1" dirty="0" smtClean="0">
                <a:solidFill>
                  <a:srgbClr val="00B050"/>
                </a:solidFill>
              </a:rPr>
              <a:t>Alexandre Chancourtois</a:t>
            </a:r>
            <a:r>
              <a:rPr lang="pt-PT" sz="2000" dirty="0" smtClean="0"/>
              <a:t>,  organizou também os elementos por ordem crescente de massas atómicas, colocando-os sobre uma linha helicoidal que recobria uma superfície cilíndrica formando como que um caracol – o </a:t>
            </a:r>
            <a:r>
              <a:rPr lang="pt-PT" sz="2000" b="1" dirty="0" smtClean="0">
                <a:solidFill>
                  <a:srgbClr val="00B050"/>
                </a:solidFill>
              </a:rPr>
              <a:t>caracol de Chancourtois</a:t>
            </a:r>
            <a:r>
              <a:rPr lang="pt-PT" sz="2000" dirty="0" smtClean="0"/>
              <a:t>.</a:t>
            </a:r>
            <a:endParaRPr lang="pt-PT" sz="2000" dirty="0"/>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5" name="Rectangle 3"/>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4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As tr</a:t>
            </a:r>
            <a:r>
              <a:rPr kumimoji="0" lang="pt-PT" sz="1400" b="1" i="0" u="none" strike="noStrike" cap="none" normalizeH="0" baseline="0" smtClean="0">
                <a:ln>
                  <a:noFill/>
                </a:ln>
                <a:solidFill>
                  <a:srgbClr val="000000"/>
                </a:solidFill>
                <a:effectLst/>
                <a:latin typeface="Cambria"/>
                <a:ea typeface="Times New Roman" pitchFamily="18" charset="0"/>
                <a:cs typeface="Arial" pitchFamily="34" charset="0"/>
              </a:rPr>
              <a:t>í</a:t>
            </a:r>
            <a:r>
              <a:rPr kumimoji="0" lang="pt-PT" sz="14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adas de Dobereiner</a:t>
            </a:r>
            <a:endParaRPr kumimoji="0" 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8" name="Rectangle 6"/>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4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As tr</a:t>
            </a:r>
            <a:r>
              <a:rPr kumimoji="0" lang="pt-PT" sz="1400" b="1" i="0" u="none" strike="noStrike" cap="none" normalizeH="0" baseline="0" smtClean="0">
                <a:ln>
                  <a:noFill/>
                </a:ln>
                <a:solidFill>
                  <a:srgbClr val="000000"/>
                </a:solidFill>
                <a:effectLst/>
                <a:latin typeface="Cambria"/>
                <a:ea typeface="Times New Roman" pitchFamily="18" charset="0"/>
                <a:cs typeface="Arial" pitchFamily="34" charset="0"/>
              </a:rPr>
              <a:t>í</a:t>
            </a:r>
            <a:r>
              <a:rPr kumimoji="0" lang="pt-PT" sz="14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adas de Dobereiner</a:t>
            </a:r>
            <a:endParaRPr kumimoji="0" lang="pt-PT"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CaixaDeTexto 15"/>
          <p:cNvSpPr txBox="1"/>
          <p:nvPr/>
        </p:nvSpPr>
        <p:spPr>
          <a:xfrm>
            <a:off x="899592" y="1772816"/>
            <a:ext cx="3501215" cy="461665"/>
          </a:xfrm>
          <a:prstGeom prst="rect">
            <a:avLst/>
          </a:prstGeom>
          <a:noFill/>
        </p:spPr>
        <p:txBody>
          <a:bodyPr wrap="none" rtlCol="0">
            <a:spAutoFit/>
          </a:bodyPr>
          <a:lstStyle/>
          <a:p>
            <a:r>
              <a:rPr lang="pt-PT" sz="2400" b="1" dirty="0" smtClean="0">
                <a:solidFill>
                  <a:srgbClr val="00B050"/>
                </a:solidFill>
              </a:rPr>
              <a:t>O caracol de Chancourtois</a:t>
            </a:r>
            <a:endParaRPr lang="pt-PT" dirty="0"/>
          </a:p>
        </p:txBody>
      </p:sp>
      <p:pic>
        <p:nvPicPr>
          <p:cNvPr id="23554" name="Picture 2" descr="F:\DPA9\PowerPoints\PowerPoints_Química\Imagens_PPT_Classificação_materiais\M23\20145768_cont_dd030.png"/>
          <p:cNvPicPr>
            <a:picLocks noChangeAspect="1" noChangeArrowheads="1"/>
          </p:cNvPicPr>
          <p:nvPr/>
        </p:nvPicPr>
        <p:blipFill>
          <a:blip r:embed="rId4" cstate="print"/>
          <a:srcRect/>
          <a:stretch>
            <a:fillRect/>
          </a:stretch>
        </p:blipFill>
        <p:spPr bwMode="auto">
          <a:xfrm>
            <a:off x="6156176" y="2060848"/>
            <a:ext cx="1288245" cy="36004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
        <p:nvSpPr>
          <p:cNvPr id="7" name="Rectângulo 6"/>
          <p:cNvSpPr/>
          <p:nvPr/>
        </p:nvSpPr>
        <p:spPr>
          <a:xfrm>
            <a:off x="2339752" y="1124744"/>
            <a:ext cx="4555927" cy="523220"/>
          </a:xfrm>
          <a:prstGeom prst="rect">
            <a:avLst/>
          </a:prstGeom>
        </p:spPr>
        <p:txBody>
          <a:bodyPr wrap="none">
            <a:spAutoFit/>
          </a:bodyPr>
          <a:lstStyle/>
          <a:p>
            <a:r>
              <a:rPr lang="pt-PT" sz="2800" b="1" dirty="0" smtClean="0">
                <a:solidFill>
                  <a:srgbClr val="00B050"/>
                </a:solidFill>
              </a:rPr>
              <a:t>Evolução da Tabela Periódica </a:t>
            </a:r>
            <a:endParaRPr lang="pt-PT" sz="2800" b="1" dirty="0">
              <a:solidFill>
                <a:srgbClr val="00B050"/>
              </a:solidFill>
            </a:endParaRPr>
          </a:p>
        </p:txBody>
      </p:sp>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10" name="Rectângulo 9"/>
          <p:cNvSpPr/>
          <p:nvPr/>
        </p:nvSpPr>
        <p:spPr>
          <a:xfrm>
            <a:off x="899592" y="2276872"/>
            <a:ext cx="4104456" cy="3785652"/>
          </a:xfrm>
          <a:prstGeom prst="rect">
            <a:avLst/>
          </a:prstGeom>
        </p:spPr>
        <p:txBody>
          <a:bodyPr wrap="square">
            <a:spAutoFit/>
          </a:bodyPr>
          <a:lstStyle/>
          <a:p>
            <a:pPr algn="r"/>
            <a:r>
              <a:rPr lang="pt-PT" sz="2000" dirty="0" smtClean="0"/>
              <a:t>Em 1864, </a:t>
            </a:r>
            <a:r>
              <a:rPr lang="pt-PT" sz="2000" b="1" dirty="0" smtClean="0">
                <a:solidFill>
                  <a:srgbClr val="00B050"/>
                </a:solidFill>
              </a:rPr>
              <a:t>John Newlands</a:t>
            </a:r>
            <a:r>
              <a:rPr lang="pt-PT" sz="2000" dirty="0" smtClean="0"/>
              <a:t>, organizou os elementos por ordem crescente das respetivas massas atómicas, de tal modo que os elementos com propriedades semelhantes repetiam-se em intervalos de 8 elementos, isto é, o oitavo elemento tinha características semelhantes ao primeiro, o nono era semelhante ao segundo e assim sucessivamente. </a:t>
            </a:r>
          </a:p>
          <a:p>
            <a:pPr algn="r"/>
            <a:r>
              <a:rPr lang="pt-PT" sz="2000" dirty="0" smtClean="0"/>
              <a:t>Esta organização dos elementos ficou conhecida por </a:t>
            </a:r>
            <a:r>
              <a:rPr lang="pt-PT" sz="2000" b="1" dirty="0" smtClean="0">
                <a:solidFill>
                  <a:srgbClr val="00B050"/>
                </a:solidFill>
              </a:rPr>
              <a:t>Lei das oitavas</a:t>
            </a:r>
            <a:r>
              <a:rPr lang="pt-PT" sz="2000" dirty="0" smtClean="0"/>
              <a:t>. </a:t>
            </a:r>
            <a:endParaRPr lang="pt-PT" sz="2000" dirty="0"/>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6" name="CaixaDeTexto 15"/>
          <p:cNvSpPr txBox="1"/>
          <p:nvPr/>
        </p:nvSpPr>
        <p:spPr>
          <a:xfrm>
            <a:off x="899592" y="1772816"/>
            <a:ext cx="3959225" cy="461665"/>
          </a:xfrm>
          <a:prstGeom prst="rect">
            <a:avLst/>
          </a:prstGeom>
          <a:noFill/>
        </p:spPr>
        <p:txBody>
          <a:bodyPr wrap="none" rtlCol="0">
            <a:spAutoFit/>
          </a:bodyPr>
          <a:lstStyle/>
          <a:p>
            <a:r>
              <a:rPr lang="pt-PT" sz="2400" b="1" dirty="0" smtClean="0">
                <a:solidFill>
                  <a:srgbClr val="00B050"/>
                </a:solidFill>
              </a:rPr>
              <a:t>A lei das oitavas de Newlands</a:t>
            </a:r>
            <a:endParaRPr lang="pt-PT" sz="2400" dirty="0">
              <a:solidFill>
                <a:srgbClr val="00B050"/>
              </a:solidFill>
            </a:endParaRPr>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pic>
        <p:nvPicPr>
          <p:cNvPr id="24578" name="Picture 2" descr="F:\DPA9\PowerPoints\PowerPoints_Química\Imagens_PPT_Classificação_materiais\M23\20145768_cont_dd032.png"/>
          <p:cNvPicPr>
            <a:picLocks noChangeAspect="1" noChangeArrowheads="1"/>
          </p:cNvPicPr>
          <p:nvPr/>
        </p:nvPicPr>
        <p:blipFill>
          <a:blip r:embed="rId4" cstate="print"/>
          <a:srcRect/>
          <a:stretch>
            <a:fillRect/>
          </a:stretch>
        </p:blipFill>
        <p:spPr bwMode="auto">
          <a:xfrm>
            <a:off x="5148064" y="2564904"/>
            <a:ext cx="3661103" cy="1440160"/>
          </a:xfrm>
          <a:prstGeom prst="rect">
            <a:avLst/>
          </a:prstGeom>
          <a:noFill/>
        </p:spPr>
      </p:pic>
      <p:sp>
        <p:nvSpPr>
          <p:cNvPr id="17" name="CaixaDeTexto 16"/>
          <p:cNvSpPr txBox="1"/>
          <p:nvPr/>
        </p:nvSpPr>
        <p:spPr>
          <a:xfrm>
            <a:off x="5292080" y="4077072"/>
            <a:ext cx="3450432" cy="1077218"/>
          </a:xfrm>
          <a:prstGeom prst="rect">
            <a:avLst/>
          </a:prstGeom>
          <a:noFill/>
        </p:spPr>
        <p:txBody>
          <a:bodyPr wrap="none" rtlCol="0">
            <a:spAutoFit/>
          </a:bodyPr>
          <a:lstStyle/>
          <a:p>
            <a:pPr algn="just"/>
            <a:r>
              <a:rPr lang="pt-PT" sz="1600" dirty="0" smtClean="0"/>
              <a:t>A designação “lei das oitavas” deve-se </a:t>
            </a:r>
          </a:p>
          <a:p>
            <a:pPr algn="just"/>
            <a:r>
              <a:rPr lang="pt-PT" sz="1600" dirty="0" smtClean="0"/>
              <a:t>à regularidade encontrada nas </a:t>
            </a:r>
          </a:p>
          <a:p>
            <a:pPr algn="just"/>
            <a:r>
              <a:rPr lang="pt-PT" sz="1600" dirty="0" smtClean="0"/>
              <a:t>propriedades dos elementos que se </a:t>
            </a:r>
          </a:p>
          <a:p>
            <a:pPr algn="just"/>
            <a:r>
              <a:rPr lang="pt-PT" sz="1600" dirty="0" smtClean="0"/>
              <a:t>assemelha às oitavas da escala musical.</a:t>
            </a:r>
            <a:endParaRPr lang="pt-PT"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
        <p:nvSpPr>
          <p:cNvPr id="7" name="Rectângulo 6"/>
          <p:cNvSpPr/>
          <p:nvPr/>
        </p:nvSpPr>
        <p:spPr>
          <a:xfrm>
            <a:off x="2339752" y="1124744"/>
            <a:ext cx="4555927" cy="523220"/>
          </a:xfrm>
          <a:prstGeom prst="rect">
            <a:avLst/>
          </a:prstGeom>
        </p:spPr>
        <p:txBody>
          <a:bodyPr wrap="none">
            <a:spAutoFit/>
          </a:bodyPr>
          <a:lstStyle/>
          <a:p>
            <a:r>
              <a:rPr lang="pt-PT" sz="2800" b="1" dirty="0" smtClean="0">
                <a:solidFill>
                  <a:srgbClr val="00B050"/>
                </a:solidFill>
              </a:rPr>
              <a:t>Evolução da Tabela Periódica </a:t>
            </a:r>
            <a:endParaRPr lang="pt-PT" sz="2800" b="1" dirty="0">
              <a:solidFill>
                <a:srgbClr val="00B050"/>
              </a:solidFill>
            </a:endParaRPr>
          </a:p>
        </p:txBody>
      </p:sp>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10" name="Rectângulo 9"/>
          <p:cNvSpPr/>
          <p:nvPr/>
        </p:nvSpPr>
        <p:spPr>
          <a:xfrm>
            <a:off x="899592" y="2492896"/>
            <a:ext cx="7200800" cy="2862322"/>
          </a:xfrm>
          <a:prstGeom prst="rect">
            <a:avLst/>
          </a:prstGeom>
        </p:spPr>
        <p:txBody>
          <a:bodyPr wrap="square">
            <a:spAutoFit/>
          </a:bodyPr>
          <a:lstStyle/>
          <a:p>
            <a:r>
              <a:rPr lang="pt-PT" sz="2000" dirty="0" smtClean="0"/>
              <a:t>Em 1869, </a:t>
            </a:r>
            <a:r>
              <a:rPr lang="pt-PT" sz="2000" b="1" dirty="0" smtClean="0">
                <a:solidFill>
                  <a:srgbClr val="00B050"/>
                </a:solidFill>
              </a:rPr>
              <a:t>Dimitri Mendeleev</a:t>
            </a:r>
            <a:r>
              <a:rPr lang="pt-PT" sz="2000" dirty="0" smtClean="0">
                <a:solidFill>
                  <a:srgbClr val="00B050"/>
                </a:solidFill>
              </a:rPr>
              <a:t> </a:t>
            </a:r>
            <a:r>
              <a:rPr lang="pt-PT" sz="2000" dirty="0" smtClean="0"/>
              <a:t>e </a:t>
            </a:r>
            <a:r>
              <a:rPr lang="pt-PT" sz="2000" b="1" dirty="0" smtClean="0">
                <a:solidFill>
                  <a:srgbClr val="00B050"/>
                </a:solidFill>
              </a:rPr>
              <a:t>Lothar Meyer </a:t>
            </a:r>
            <a:r>
              <a:rPr lang="pt-PT" sz="2000" dirty="0" smtClean="0"/>
              <a:t>apresentaram de forma independente, uma organização dos 66 elementos químicos conhecidos, por </a:t>
            </a:r>
            <a:r>
              <a:rPr lang="pt-PT" sz="2000" b="1" dirty="0" smtClean="0">
                <a:solidFill>
                  <a:srgbClr val="00B050"/>
                </a:solidFill>
              </a:rPr>
              <a:t>ordem crescente da sua massa atómica</a:t>
            </a:r>
            <a:r>
              <a:rPr lang="pt-PT" sz="2000" dirty="0" smtClean="0"/>
              <a:t>, mas de modo a que ficassem na mesma coluna vertical os elementos que possuíssem propriedades semelhantes. Para respeitar esta semelhança de propriedades, Mendeleev reorganizou todos os elementos então conhecidos, tendo inclusivamente deixado “casas em branco” na tabela, destinados a elementos que, na sua opinião, existiam e que viriam mais tarde a ser descobertos. </a:t>
            </a:r>
            <a:endParaRPr lang="pt-PT" sz="2000" dirty="0"/>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6" name="CaixaDeTexto 15"/>
          <p:cNvSpPr txBox="1"/>
          <p:nvPr/>
        </p:nvSpPr>
        <p:spPr>
          <a:xfrm>
            <a:off x="899592" y="1772816"/>
            <a:ext cx="4495718" cy="461665"/>
          </a:xfrm>
          <a:prstGeom prst="rect">
            <a:avLst/>
          </a:prstGeom>
          <a:noFill/>
        </p:spPr>
        <p:txBody>
          <a:bodyPr wrap="none" rtlCol="0">
            <a:spAutoFit/>
          </a:bodyPr>
          <a:lstStyle/>
          <a:p>
            <a:r>
              <a:rPr lang="pt-PT" sz="2400" b="1" dirty="0" smtClean="0">
                <a:solidFill>
                  <a:srgbClr val="00B050"/>
                </a:solidFill>
              </a:rPr>
              <a:t>A Tabela Periódica de Mendeleiev</a:t>
            </a:r>
            <a:endParaRPr lang="pt-PT" sz="2400" dirty="0">
              <a:solidFill>
                <a:srgbClr val="00B050"/>
              </a:solidFill>
            </a:endParaRPr>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
        <p:nvSpPr>
          <p:cNvPr id="7" name="Rectângulo 6"/>
          <p:cNvSpPr/>
          <p:nvPr/>
        </p:nvSpPr>
        <p:spPr>
          <a:xfrm>
            <a:off x="2339752" y="980728"/>
            <a:ext cx="4555927" cy="523220"/>
          </a:xfrm>
          <a:prstGeom prst="rect">
            <a:avLst/>
          </a:prstGeom>
        </p:spPr>
        <p:txBody>
          <a:bodyPr wrap="none">
            <a:spAutoFit/>
          </a:bodyPr>
          <a:lstStyle/>
          <a:p>
            <a:r>
              <a:rPr lang="pt-PT" sz="2800" b="1" dirty="0" smtClean="0">
                <a:solidFill>
                  <a:srgbClr val="00B050"/>
                </a:solidFill>
              </a:rPr>
              <a:t>Evolução da Tabela Periódica </a:t>
            </a:r>
            <a:endParaRPr lang="pt-PT" sz="2800" b="1" dirty="0">
              <a:solidFill>
                <a:srgbClr val="00B050"/>
              </a:solidFill>
            </a:endParaRPr>
          </a:p>
        </p:txBody>
      </p:sp>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6" name="CaixaDeTexto 15"/>
          <p:cNvSpPr txBox="1"/>
          <p:nvPr/>
        </p:nvSpPr>
        <p:spPr>
          <a:xfrm>
            <a:off x="899592" y="1628800"/>
            <a:ext cx="4495718" cy="461665"/>
          </a:xfrm>
          <a:prstGeom prst="rect">
            <a:avLst/>
          </a:prstGeom>
          <a:noFill/>
        </p:spPr>
        <p:txBody>
          <a:bodyPr wrap="none" rtlCol="0">
            <a:spAutoFit/>
          </a:bodyPr>
          <a:lstStyle/>
          <a:p>
            <a:r>
              <a:rPr lang="pt-PT" sz="2400" b="1" dirty="0" smtClean="0">
                <a:solidFill>
                  <a:srgbClr val="00B050"/>
                </a:solidFill>
              </a:rPr>
              <a:t>A Tabela Periódica de Mendeleiev</a:t>
            </a:r>
            <a:endParaRPr lang="pt-PT" sz="2400" dirty="0">
              <a:solidFill>
                <a:srgbClr val="00B050"/>
              </a:solidFill>
            </a:endParaRPr>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2" name="CaixaDeTexto 11"/>
          <p:cNvSpPr txBox="1"/>
          <p:nvPr/>
        </p:nvSpPr>
        <p:spPr>
          <a:xfrm>
            <a:off x="971600" y="2132856"/>
            <a:ext cx="7148047" cy="646331"/>
          </a:xfrm>
          <a:prstGeom prst="rect">
            <a:avLst/>
          </a:prstGeom>
          <a:noFill/>
        </p:spPr>
        <p:txBody>
          <a:bodyPr wrap="none" rtlCol="0">
            <a:spAutoFit/>
          </a:bodyPr>
          <a:lstStyle/>
          <a:p>
            <a:r>
              <a:rPr lang="pt-PT" dirty="0" smtClean="0"/>
              <a:t>Com o decorrer dos anos foram efetivamente descobertos elementos que </a:t>
            </a:r>
          </a:p>
          <a:p>
            <a:r>
              <a:rPr lang="pt-PT" dirty="0" smtClean="0"/>
              <a:t>ocuparam as “lacunas” deixadas por Mendeleev na tabela. </a:t>
            </a:r>
            <a:endParaRPr lang="pt-PT" dirty="0"/>
          </a:p>
        </p:txBody>
      </p:sp>
      <p:pic>
        <p:nvPicPr>
          <p:cNvPr id="25602" name="Picture 2" descr="F:\DPA9\PowerPoints\PowerPoints_Química\Imagens_PPT_Classificação_materiais\M23\20145768_cont_dd033.png"/>
          <p:cNvPicPr>
            <a:picLocks noChangeAspect="1" noChangeArrowheads="1"/>
          </p:cNvPicPr>
          <p:nvPr/>
        </p:nvPicPr>
        <p:blipFill>
          <a:blip r:embed="rId4" cstate="print"/>
          <a:srcRect/>
          <a:stretch>
            <a:fillRect/>
          </a:stretch>
        </p:blipFill>
        <p:spPr bwMode="auto">
          <a:xfrm>
            <a:off x="827584" y="2708920"/>
            <a:ext cx="7722353" cy="352839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
        <p:nvSpPr>
          <p:cNvPr id="7" name="Rectângulo 6"/>
          <p:cNvSpPr/>
          <p:nvPr/>
        </p:nvSpPr>
        <p:spPr>
          <a:xfrm>
            <a:off x="2339752" y="980728"/>
            <a:ext cx="4555927" cy="523220"/>
          </a:xfrm>
          <a:prstGeom prst="rect">
            <a:avLst/>
          </a:prstGeom>
        </p:spPr>
        <p:txBody>
          <a:bodyPr wrap="none">
            <a:spAutoFit/>
          </a:bodyPr>
          <a:lstStyle/>
          <a:p>
            <a:r>
              <a:rPr lang="pt-PT" sz="2800" b="1" dirty="0" smtClean="0">
                <a:solidFill>
                  <a:srgbClr val="00B050"/>
                </a:solidFill>
              </a:rPr>
              <a:t>Evolução da Tabela Periódica </a:t>
            </a:r>
            <a:endParaRPr lang="pt-PT" sz="2800" b="1" dirty="0">
              <a:solidFill>
                <a:srgbClr val="00B050"/>
              </a:solidFill>
            </a:endParaRPr>
          </a:p>
        </p:txBody>
      </p:sp>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6" name="CaixaDeTexto 15"/>
          <p:cNvSpPr txBox="1"/>
          <p:nvPr/>
        </p:nvSpPr>
        <p:spPr>
          <a:xfrm>
            <a:off x="971600" y="1700808"/>
            <a:ext cx="3239156" cy="461665"/>
          </a:xfrm>
          <a:prstGeom prst="rect">
            <a:avLst/>
          </a:prstGeom>
          <a:noFill/>
        </p:spPr>
        <p:txBody>
          <a:bodyPr wrap="none" rtlCol="0">
            <a:spAutoFit/>
          </a:bodyPr>
          <a:lstStyle/>
          <a:p>
            <a:r>
              <a:rPr lang="pt-PT" sz="2400" b="1" dirty="0" smtClean="0">
                <a:solidFill>
                  <a:srgbClr val="00B050"/>
                </a:solidFill>
              </a:rPr>
              <a:t>A Tabela Periódica atual</a:t>
            </a:r>
            <a:endParaRPr lang="pt-PT" sz="2400" dirty="0">
              <a:solidFill>
                <a:srgbClr val="00B050"/>
              </a:solidFill>
            </a:endParaRPr>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2" name="CaixaDeTexto 11"/>
          <p:cNvSpPr txBox="1"/>
          <p:nvPr/>
        </p:nvSpPr>
        <p:spPr>
          <a:xfrm>
            <a:off x="971600" y="2132856"/>
            <a:ext cx="7655557" cy="707886"/>
          </a:xfrm>
          <a:prstGeom prst="rect">
            <a:avLst/>
          </a:prstGeom>
          <a:noFill/>
        </p:spPr>
        <p:txBody>
          <a:bodyPr wrap="none" rtlCol="0">
            <a:spAutoFit/>
          </a:bodyPr>
          <a:lstStyle/>
          <a:p>
            <a:r>
              <a:rPr lang="pt-PT" sz="2000" dirty="0" smtClean="0"/>
              <a:t>Na </a:t>
            </a:r>
            <a:r>
              <a:rPr lang="pt-PT" sz="2000" b="1" dirty="0" smtClean="0">
                <a:solidFill>
                  <a:srgbClr val="00B050"/>
                </a:solidFill>
              </a:rPr>
              <a:t>Tabela Periódica atual </a:t>
            </a:r>
            <a:r>
              <a:rPr lang="pt-PT" sz="2000" dirty="0" smtClean="0"/>
              <a:t>, os 118 elementos químicos hoje</a:t>
            </a:r>
          </a:p>
          <a:p>
            <a:r>
              <a:rPr lang="pt-PT" sz="2000" dirty="0" smtClean="0"/>
              <a:t> conhecidos Estão dispostos por </a:t>
            </a:r>
            <a:r>
              <a:rPr lang="pt-PT" sz="2000" b="1" dirty="0" smtClean="0">
                <a:solidFill>
                  <a:srgbClr val="00B050"/>
                </a:solidFill>
              </a:rPr>
              <a:t>ordem crescente de número atómico</a:t>
            </a:r>
            <a:r>
              <a:rPr lang="pt-PT" sz="2000" dirty="0" smtClean="0"/>
              <a:t>.  </a:t>
            </a:r>
            <a:endParaRPr lang="pt-PT" sz="2000" dirty="0"/>
          </a:p>
        </p:txBody>
      </p:sp>
      <p:sp>
        <p:nvSpPr>
          <p:cNvPr id="13" name="CaixaDeTexto 12"/>
          <p:cNvSpPr txBox="1"/>
          <p:nvPr/>
        </p:nvSpPr>
        <p:spPr>
          <a:xfrm>
            <a:off x="1043608" y="3429000"/>
            <a:ext cx="7056784" cy="1600438"/>
          </a:xfrm>
          <a:prstGeom prst="rect">
            <a:avLst/>
          </a:prstGeom>
          <a:noFill/>
        </p:spPr>
        <p:txBody>
          <a:bodyPr wrap="square" rtlCol="0">
            <a:spAutoFit/>
          </a:bodyPr>
          <a:lstStyle/>
          <a:p>
            <a:r>
              <a:rPr lang="pt-PT" sz="2000" dirty="0" smtClean="0"/>
              <a:t>A Os </a:t>
            </a:r>
            <a:r>
              <a:rPr lang="pt-PT" sz="2000" b="1" dirty="0" smtClean="0">
                <a:solidFill>
                  <a:srgbClr val="00B050"/>
                </a:solidFill>
              </a:rPr>
              <a:t>118 elementos químicos </a:t>
            </a:r>
            <a:r>
              <a:rPr lang="pt-PT" sz="2000" dirty="0" smtClean="0"/>
              <a:t>conhecidos encontram-se dispostos em “casas” na Tabela Periódica atual por </a:t>
            </a:r>
            <a:r>
              <a:rPr lang="pt-PT" sz="2000" b="1" dirty="0" smtClean="0">
                <a:solidFill>
                  <a:srgbClr val="00B050"/>
                </a:solidFill>
              </a:rPr>
              <a:t>ordem crescente de número atómico</a:t>
            </a:r>
            <a:r>
              <a:rPr lang="pt-PT" sz="2000" dirty="0" smtClean="0"/>
              <a:t>, </a:t>
            </a:r>
            <a:r>
              <a:rPr lang="pt-PT" sz="2000" b="1" i="1" dirty="0" smtClean="0">
                <a:solidFill>
                  <a:srgbClr val="00B050"/>
                </a:solidFill>
              </a:rPr>
              <a:t>Z</a:t>
            </a:r>
            <a:r>
              <a:rPr lang="pt-PT" sz="2000" dirty="0" smtClean="0"/>
              <a:t>. Este  aumenta da esquerda para a direita e de cima para baixo.</a:t>
            </a:r>
          </a:p>
          <a:p>
            <a:endParaRPr lang="pt-P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6" name="CaixaDeTexto 15"/>
          <p:cNvSpPr txBox="1"/>
          <p:nvPr/>
        </p:nvSpPr>
        <p:spPr>
          <a:xfrm>
            <a:off x="2699792" y="764704"/>
            <a:ext cx="3756221" cy="523220"/>
          </a:xfrm>
          <a:prstGeom prst="rect">
            <a:avLst/>
          </a:prstGeom>
          <a:noFill/>
        </p:spPr>
        <p:txBody>
          <a:bodyPr wrap="none" rtlCol="0">
            <a:spAutoFit/>
          </a:bodyPr>
          <a:lstStyle/>
          <a:p>
            <a:r>
              <a:rPr lang="pt-PT" sz="2800" b="1" dirty="0" smtClean="0">
                <a:solidFill>
                  <a:srgbClr val="00B050"/>
                </a:solidFill>
              </a:rPr>
              <a:t>A Tabela Periódica atual</a:t>
            </a:r>
            <a:endParaRPr lang="pt-PT" sz="2800" dirty="0">
              <a:solidFill>
                <a:srgbClr val="00B050"/>
              </a:solidFill>
            </a:endParaRPr>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3" name="CaixaDeTexto 12"/>
          <p:cNvSpPr txBox="1"/>
          <p:nvPr/>
        </p:nvSpPr>
        <p:spPr>
          <a:xfrm>
            <a:off x="1043608" y="3429000"/>
            <a:ext cx="7056784" cy="369332"/>
          </a:xfrm>
          <a:prstGeom prst="rect">
            <a:avLst/>
          </a:prstGeom>
          <a:noFill/>
        </p:spPr>
        <p:txBody>
          <a:bodyPr wrap="square" rtlCol="0">
            <a:spAutoFit/>
          </a:bodyPr>
          <a:lstStyle/>
          <a:p>
            <a:endParaRPr lang="pt-PT" dirty="0"/>
          </a:p>
        </p:txBody>
      </p:sp>
      <p:pic>
        <p:nvPicPr>
          <p:cNvPr id="1026" name="Picture 2" descr="F:\DPA9\PowerPoints\PowerPoints_Química\Imagens_PPT_Classificação_materiais\M23\20145768_cont_dd036.png"/>
          <p:cNvPicPr>
            <a:picLocks noChangeAspect="1" noChangeArrowheads="1"/>
          </p:cNvPicPr>
          <p:nvPr/>
        </p:nvPicPr>
        <p:blipFill>
          <a:blip r:embed="rId4" cstate="print"/>
          <a:srcRect/>
          <a:stretch>
            <a:fillRect/>
          </a:stretch>
        </p:blipFill>
        <p:spPr bwMode="auto">
          <a:xfrm>
            <a:off x="1115617" y="1340768"/>
            <a:ext cx="6912768" cy="496580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
        <p:nvSpPr>
          <p:cNvPr id="7" name="Rectângulo 6"/>
          <p:cNvSpPr/>
          <p:nvPr/>
        </p:nvSpPr>
        <p:spPr>
          <a:xfrm>
            <a:off x="2051720" y="980728"/>
            <a:ext cx="5223674" cy="523220"/>
          </a:xfrm>
          <a:prstGeom prst="rect">
            <a:avLst/>
          </a:prstGeom>
        </p:spPr>
        <p:txBody>
          <a:bodyPr wrap="none">
            <a:spAutoFit/>
          </a:bodyPr>
          <a:lstStyle/>
          <a:p>
            <a:r>
              <a:rPr lang="pt-PT" sz="2800" b="1" dirty="0" smtClean="0">
                <a:solidFill>
                  <a:srgbClr val="00B050"/>
                </a:solidFill>
              </a:rPr>
              <a:t>A organização da Tabela Periódica</a:t>
            </a:r>
            <a:endParaRPr lang="pt-PT" sz="2800" dirty="0">
              <a:solidFill>
                <a:srgbClr val="00B050"/>
              </a:solidFill>
            </a:endParaRPr>
          </a:p>
        </p:txBody>
      </p:sp>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2" name="CaixaDeTexto 11"/>
          <p:cNvSpPr txBox="1"/>
          <p:nvPr/>
        </p:nvSpPr>
        <p:spPr>
          <a:xfrm>
            <a:off x="971600" y="1628800"/>
            <a:ext cx="7344816" cy="1631216"/>
          </a:xfrm>
          <a:prstGeom prst="rect">
            <a:avLst/>
          </a:prstGeom>
          <a:noFill/>
        </p:spPr>
        <p:txBody>
          <a:bodyPr wrap="square" rtlCol="0">
            <a:spAutoFit/>
          </a:bodyPr>
          <a:lstStyle/>
          <a:p>
            <a:r>
              <a:rPr lang="pt-PT" sz="2000" dirty="0" smtClean="0"/>
              <a:t>Os </a:t>
            </a:r>
            <a:r>
              <a:rPr lang="pt-PT" sz="2000" b="1" dirty="0" smtClean="0">
                <a:solidFill>
                  <a:srgbClr val="00B050"/>
                </a:solidFill>
              </a:rPr>
              <a:t>118 elementos químicos</a:t>
            </a:r>
            <a:r>
              <a:rPr lang="pt-PT" sz="2000" dirty="0" smtClean="0">
                <a:solidFill>
                  <a:srgbClr val="00B050"/>
                </a:solidFill>
              </a:rPr>
              <a:t> </a:t>
            </a:r>
            <a:r>
              <a:rPr lang="pt-PT" sz="2000" dirty="0" smtClean="0"/>
              <a:t>conhecidos encontram-se dispostos em “casas” na Tabela Periódica por </a:t>
            </a:r>
            <a:r>
              <a:rPr lang="pt-PT" sz="2000" b="1" dirty="0" smtClean="0">
                <a:solidFill>
                  <a:srgbClr val="00B050"/>
                </a:solidFill>
              </a:rPr>
              <a:t>ordem crescente de número atómico</a:t>
            </a:r>
            <a:r>
              <a:rPr lang="pt-PT" sz="2000" dirty="0" smtClean="0"/>
              <a:t>, </a:t>
            </a:r>
            <a:r>
              <a:rPr lang="pt-PT" sz="2000" b="1" i="1" dirty="0" smtClean="0">
                <a:solidFill>
                  <a:srgbClr val="00B050"/>
                </a:solidFill>
              </a:rPr>
              <a:t>Z</a:t>
            </a:r>
            <a:r>
              <a:rPr lang="pt-PT" sz="2000" dirty="0" smtClean="0"/>
              <a:t>. Cada “casa” da Tabela Periódica corresponde a um elemento que pertence, simultaneamente, a uma </a:t>
            </a:r>
            <a:r>
              <a:rPr lang="pt-PT" sz="2000" b="1" dirty="0" smtClean="0">
                <a:solidFill>
                  <a:srgbClr val="00B050"/>
                </a:solidFill>
              </a:rPr>
              <a:t>coluna</a:t>
            </a:r>
            <a:r>
              <a:rPr lang="pt-PT" sz="2000" dirty="0" smtClean="0">
                <a:solidFill>
                  <a:srgbClr val="00B050"/>
                </a:solidFill>
              </a:rPr>
              <a:t> </a:t>
            </a:r>
            <a:r>
              <a:rPr lang="pt-PT" sz="2000" dirty="0" smtClean="0"/>
              <a:t>e a uma </a:t>
            </a:r>
            <a:r>
              <a:rPr lang="pt-PT" sz="2000" b="1" dirty="0" smtClean="0">
                <a:solidFill>
                  <a:srgbClr val="00B050"/>
                </a:solidFill>
              </a:rPr>
              <a:t>linha</a:t>
            </a:r>
            <a:r>
              <a:rPr lang="pt-PT" sz="2000" dirty="0" smtClean="0"/>
              <a:t>: </a:t>
            </a:r>
          </a:p>
        </p:txBody>
      </p:sp>
      <p:sp>
        <p:nvSpPr>
          <p:cNvPr id="13" name="CaixaDeTexto 12"/>
          <p:cNvSpPr txBox="1"/>
          <p:nvPr/>
        </p:nvSpPr>
        <p:spPr>
          <a:xfrm>
            <a:off x="971600" y="3356992"/>
            <a:ext cx="1872208" cy="2523768"/>
          </a:xfrm>
          <a:prstGeom prst="rect">
            <a:avLst/>
          </a:prstGeom>
          <a:noFill/>
        </p:spPr>
        <p:txBody>
          <a:bodyPr wrap="square" rtlCol="0">
            <a:spAutoFit/>
          </a:bodyPr>
          <a:lstStyle/>
          <a:p>
            <a:pPr marL="173038" indent="-173038"/>
            <a:r>
              <a:rPr lang="pt-PT" sz="2000" dirty="0" smtClean="0">
                <a:solidFill>
                  <a:srgbClr val="00B050"/>
                </a:solidFill>
              </a:rPr>
              <a:t>•</a:t>
            </a:r>
            <a:r>
              <a:rPr lang="pt-PT" sz="2000" dirty="0" smtClean="0"/>
              <a:t> As </a:t>
            </a:r>
            <a:r>
              <a:rPr lang="pt-PT" sz="2000" b="1" dirty="0" smtClean="0">
                <a:solidFill>
                  <a:srgbClr val="00B050"/>
                </a:solidFill>
              </a:rPr>
              <a:t>colunas</a:t>
            </a:r>
            <a:r>
              <a:rPr lang="pt-PT" sz="2000" dirty="0" smtClean="0"/>
              <a:t> designam-se por </a:t>
            </a:r>
            <a:r>
              <a:rPr lang="pt-PT" sz="2000" b="1" dirty="0" smtClean="0">
                <a:solidFill>
                  <a:srgbClr val="00B050"/>
                </a:solidFill>
              </a:rPr>
              <a:t>grupos</a:t>
            </a:r>
            <a:r>
              <a:rPr lang="pt-PT" sz="2000" dirty="0" smtClean="0"/>
              <a:t> ou </a:t>
            </a:r>
            <a:r>
              <a:rPr lang="pt-PT" sz="2000" b="1" dirty="0" smtClean="0">
                <a:solidFill>
                  <a:srgbClr val="00B050"/>
                </a:solidFill>
              </a:rPr>
              <a:t>famílias</a:t>
            </a:r>
            <a:r>
              <a:rPr lang="pt-PT" sz="2000" dirty="0" smtClean="0"/>
              <a:t>;</a:t>
            </a:r>
          </a:p>
          <a:p>
            <a:pPr marL="173038" indent="-173038"/>
            <a:r>
              <a:rPr lang="pt-PT" sz="2000" dirty="0" smtClean="0">
                <a:solidFill>
                  <a:srgbClr val="00B050"/>
                </a:solidFill>
              </a:rPr>
              <a:t>• </a:t>
            </a:r>
            <a:r>
              <a:rPr lang="pt-PT" sz="2000" dirty="0" smtClean="0"/>
              <a:t>As</a:t>
            </a:r>
            <a:r>
              <a:rPr lang="pt-PT" sz="2000" dirty="0" smtClean="0">
                <a:solidFill>
                  <a:srgbClr val="00B050"/>
                </a:solidFill>
              </a:rPr>
              <a:t> </a:t>
            </a:r>
            <a:r>
              <a:rPr lang="pt-PT" sz="2000" b="1" dirty="0" smtClean="0">
                <a:solidFill>
                  <a:srgbClr val="00B050"/>
                </a:solidFill>
              </a:rPr>
              <a:t>linhas</a:t>
            </a:r>
            <a:r>
              <a:rPr lang="pt-PT" sz="2000" dirty="0" smtClean="0">
                <a:solidFill>
                  <a:srgbClr val="00B050"/>
                </a:solidFill>
              </a:rPr>
              <a:t> </a:t>
            </a:r>
            <a:r>
              <a:rPr lang="pt-PT" sz="2000" dirty="0" smtClean="0"/>
              <a:t>designam-se por </a:t>
            </a:r>
            <a:r>
              <a:rPr lang="pt-PT" sz="2000" b="1" dirty="0" smtClean="0">
                <a:solidFill>
                  <a:srgbClr val="00B050"/>
                </a:solidFill>
              </a:rPr>
              <a:t>períodos</a:t>
            </a:r>
            <a:r>
              <a:rPr lang="pt-PT" sz="2000" dirty="0" smtClean="0"/>
              <a:t>.</a:t>
            </a:r>
          </a:p>
          <a:p>
            <a:endParaRPr lang="pt-PT" dirty="0"/>
          </a:p>
        </p:txBody>
      </p:sp>
      <p:pic>
        <p:nvPicPr>
          <p:cNvPr id="2050" name="Picture 2" descr="F:\DPA9\PowerPoints\PowerPoints_Química\Imagens_PPT_Classificação_materiais\M23\20145768_cont_dd034.png"/>
          <p:cNvPicPr>
            <a:picLocks noChangeAspect="1" noChangeArrowheads="1"/>
          </p:cNvPicPr>
          <p:nvPr/>
        </p:nvPicPr>
        <p:blipFill>
          <a:blip r:embed="rId4" cstate="print"/>
          <a:srcRect/>
          <a:stretch>
            <a:fillRect/>
          </a:stretch>
        </p:blipFill>
        <p:spPr bwMode="auto">
          <a:xfrm>
            <a:off x="3347864" y="3068960"/>
            <a:ext cx="5324475" cy="29718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
        <p:nvSpPr>
          <p:cNvPr id="7" name="Rectângulo 6"/>
          <p:cNvSpPr/>
          <p:nvPr/>
        </p:nvSpPr>
        <p:spPr>
          <a:xfrm>
            <a:off x="2051720" y="980728"/>
            <a:ext cx="5223674" cy="523220"/>
          </a:xfrm>
          <a:prstGeom prst="rect">
            <a:avLst/>
          </a:prstGeom>
        </p:spPr>
        <p:txBody>
          <a:bodyPr wrap="none">
            <a:spAutoFit/>
          </a:bodyPr>
          <a:lstStyle/>
          <a:p>
            <a:r>
              <a:rPr lang="pt-PT" sz="2800" b="1" dirty="0" smtClean="0">
                <a:solidFill>
                  <a:srgbClr val="00B050"/>
                </a:solidFill>
              </a:rPr>
              <a:t>A organização da Tabela Periódica</a:t>
            </a:r>
            <a:endParaRPr lang="pt-PT" sz="2800" dirty="0">
              <a:solidFill>
                <a:srgbClr val="00B050"/>
              </a:solidFill>
            </a:endParaRPr>
          </a:p>
        </p:txBody>
      </p:sp>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2" name="CaixaDeTexto 11"/>
          <p:cNvSpPr txBox="1"/>
          <p:nvPr/>
        </p:nvSpPr>
        <p:spPr>
          <a:xfrm>
            <a:off x="971600" y="1628800"/>
            <a:ext cx="7344816" cy="1938992"/>
          </a:xfrm>
          <a:prstGeom prst="rect">
            <a:avLst/>
          </a:prstGeom>
          <a:noFill/>
        </p:spPr>
        <p:txBody>
          <a:bodyPr wrap="square" rtlCol="0">
            <a:spAutoFit/>
          </a:bodyPr>
          <a:lstStyle/>
          <a:p>
            <a:r>
              <a:rPr lang="pt-PT" sz="2000" dirty="0" smtClean="0"/>
              <a:t>A </a:t>
            </a:r>
            <a:r>
              <a:rPr lang="pt-PT" sz="2000" b="1" dirty="0" smtClean="0">
                <a:solidFill>
                  <a:srgbClr val="00B050"/>
                </a:solidFill>
              </a:rPr>
              <a:t>Tabela Periódica </a:t>
            </a:r>
            <a:r>
              <a:rPr lang="pt-PT" sz="2000" dirty="0" smtClean="0"/>
              <a:t>está </a:t>
            </a:r>
            <a:r>
              <a:rPr lang="pt-PT" sz="2000" b="1" dirty="0" smtClean="0">
                <a:solidFill>
                  <a:srgbClr val="00B050"/>
                </a:solidFill>
              </a:rPr>
              <a:t>organizada</a:t>
            </a:r>
            <a:r>
              <a:rPr lang="pt-PT" sz="2000" dirty="0" smtClean="0"/>
              <a:t> em </a:t>
            </a:r>
            <a:r>
              <a:rPr lang="pt-PT" sz="2000" b="1" dirty="0" smtClean="0">
                <a:solidFill>
                  <a:srgbClr val="00B050"/>
                </a:solidFill>
              </a:rPr>
              <a:t>18 grupos</a:t>
            </a:r>
            <a:r>
              <a:rPr lang="pt-PT" sz="2000" dirty="0" smtClean="0">
                <a:solidFill>
                  <a:srgbClr val="00B050"/>
                </a:solidFill>
              </a:rPr>
              <a:t> </a:t>
            </a:r>
            <a:r>
              <a:rPr lang="pt-PT" sz="2000" dirty="0" smtClean="0"/>
              <a:t>e </a:t>
            </a:r>
            <a:r>
              <a:rPr lang="pt-PT" sz="2000" b="1" dirty="0" smtClean="0">
                <a:solidFill>
                  <a:srgbClr val="00B050"/>
                </a:solidFill>
              </a:rPr>
              <a:t>7 períodos</a:t>
            </a:r>
            <a:r>
              <a:rPr lang="pt-PT" sz="2000" dirty="0" smtClean="0"/>
              <a:t>:</a:t>
            </a:r>
          </a:p>
          <a:p>
            <a:r>
              <a:rPr lang="pt-PT" sz="2000" dirty="0" smtClean="0"/>
              <a:t> </a:t>
            </a:r>
          </a:p>
          <a:p>
            <a:r>
              <a:rPr lang="pt-PT" sz="2000" dirty="0" smtClean="0">
                <a:solidFill>
                  <a:srgbClr val="00B050"/>
                </a:solidFill>
              </a:rPr>
              <a:t>• </a:t>
            </a:r>
            <a:r>
              <a:rPr lang="pt-PT" sz="2000" dirty="0" smtClean="0"/>
              <a:t>Os </a:t>
            </a:r>
            <a:r>
              <a:rPr lang="pt-PT" sz="2000" b="1" dirty="0" smtClean="0">
                <a:solidFill>
                  <a:srgbClr val="00B050"/>
                </a:solidFill>
              </a:rPr>
              <a:t>18 grupos </a:t>
            </a:r>
            <a:r>
              <a:rPr lang="pt-PT" sz="2000" dirty="0" smtClean="0"/>
              <a:t>ou famílias encontram-se </a:t>
            </a:r>
            <a:r>
              <a:rPr lang="pt-PT" sz="2000" b="1" dirty="0" smtClean="0">
                <a:solidFill>
                  <a:srgbClr val="00B050"/>
                </a:solidFill>
              </a:rPr>
              <a:t>numerados de 1 </a:t>
            </a:r>
            <a:r>
              <a:rPr lang="pt-PT" sz="2000" dirty="0" smtClean="0"/>
              <a:t>a</a:t>
            </a:r>
            <a:r>
              <a:rPr lang="pt-PT" sz="2000" b="1" dirty="0" smtClean="0">
                <a:solidFill>
                  <a:srgbClr val="00B050"/>
                </a:solidFill>
              </a:rPr>
              <a:t> 18</a:t>
            </a:r>
            <a:r>
              <a:rPr lang="pt-PT" sz="2000" dirty="0" smtClean="0"/>
              <a:t>.</a:t>
            </a:r>
          </a:p>
          <a:p>
            <a:pPr marL="173038"/>
            <a:r>
              <a:rPr lang="pt-PT" sz="2000" dirty="0" smtClean="0"/>
              <a:t>Dizemos </a:t>
            </a:r>
            <a:r>
              <a:rPr lang="pt-PT" sz="2000" b="1" dirty="0" smtClean="0">
                <a:solidFill>
                  <a:srgbClr val="00B050"/>
                </a:solidFill>
              </a:rPr>
              <a:t>grupo 1</a:t>
            </a:r>
            <a:r>
              <a:rPr lang="pt-PT" sz="2000" dirty="0" smtClean="0"/>
              <a:t>, </a:t>
            </a:r>
            <a:r>
              <a:rPr lang="pt-PT" sz="2000" b="1" dirty="0" smtClean="0">
                <a:solidFill>
                  <a:srgbClr val="00B050"/>
                </a:solidFill>
              </a:rPr>
              <a:t>grupo 2</a:t>
            </a:r>
            <a:r>
              <a:rPr lang="pt-PT" sz="2000" dirty="0" smtClean="0"/>
              <a:t>, …</a:t>
            </a:r>
          </a:p>
          <a:p>
            <a:pPr marL="173038"/>
            <a:r>
              <a:rPr lang="pt-PT" sz="2000" dirty="0" smtClean="0"/>
              <a:t>Os </a:t>
            </a:r>
            <a:r>
              <a:rPr lang="pt-PT" sz="2000" b="1" dirty="0" smtClean="0">
                <a:solidFill>
                  <a:srgbClr val="00B050"/>
                </a:solidFill>
              </a:rPr>
              <a:t>elementos</a:t>
            </a:r>
            <a:r>
              <a:rPr lang="pt-PT" sz="2000" dirty="0" smtClean="0"/>
              <a:t> que se encontram na </a:t>
            </a:r>
            <a:r>
              <a:rPr lang="pt-PT" sz="2000" b="1" dirty="0" smtClean="0">
                <a:solidFill>
                  <a:srgbClr val="00B050"/>
                </a:solidFill>
              </a:rPr>
              <a:t>mesma coluna</a:t>
            </a:r>
            <a:r>
              <a:rPr lang="pt-PT" sz="2000" dirty="0" smtClean="0">
                <a:solidFill>
                  <a:srgbClr val="00B050"/>
                </a:solidFill>
              </a:rPr>
              <a:t> </a:t>
            </a:r>
            <a:r>
              <a:rPr lang="pt-PT" sz="2000" dirty="0" smtClean="0"/>
              <a:t>pertencem, portanto, ao </a:t>
            </a:r>
            <a:r>
              <a:rPr lang="pt-PT" sz="2000" b="1" dirty="0" smtClean="0">
                <a:solidFill>
                  <a:srgbClr val="00B050"/>
                </a:solidFill>
              </a:rPr>
              <a:t>mesmo grupo</a:t>
            </a:r>
            <a:r>
              <a:rPr lang="pt-PT" sz="2000" dirty="0" smtClean="0"/>
              <a:t>.</a:t>
            </a:r>
            <a:endParaRPr lang="pt-PT" sz="2000" dirty="0"/>
          </a:p>
        </p:txBody>
      </p:sp>
      <p:sp>
        <p:nvSpPr>
          <p:cNvPr id="13" name="CaixaDeTexto 12"/>
          <p:cNvSpPr txBox="1"/>
          <p:nvPr/>
        </p:nvSpPr>
        <p:spPr>
          <a:xfrm>
            <a:off x="971600" y="3717032"/>
            <a:ext cx="1872208" cy="2523768"/>
          </a:xfrm>
          <a:prstGeom prst="rect">
            <a:avLst/>
          </a:prstGeom>
          <a:noFill/>
        </p:spPr>
        <p:txBody>
          <a:bodyPr wrap="square" rtlCol="0">
            <a:spAutoFit/>
          </a:bodyPr>
          <a:lstStyle/>
          <a:p>
            <a:pPr marL="173038" indent="-173038"/>
            <a:r>
              <a:rPr lang="pt-PT" sz="2000" dirty="0" smtClean="0">
                <a:solidFill>
                  <a:srgbClr val="00B050"/>
                </a:solidFill>
              </a:rPr>
              <a:t>•</a:t>
            </a:r>
            <a:r>
              <a:rPr lang="pt-PT" sz="2000" dirty="0" smtClean="0"/>
              <a:t> Os </a:t>
            </a:r>
            <a:r>
              <a:rPr lang="pt-PT" sz="2000" b="1" dirty="0" smtClean="0">
                <a:solidFill>
                  <a:srgbClr val="00B050"/>
                </a:solidFill>
              </a:rPr>
              <a:t>7 períodos</a:t>
            </a:r>
            <a:r>
              <a:rPr lang="pt-PT" sz="2000" dirty="0" smtClean="0">
                <a:solidFill>
                  <a:srgbClr val="00B050"/>
                </a:solidFill>
              </a:rPr>
              <a:t> </a:t>
            </a:r>
            <a:r>
              <a:rPr lang="pt-PT" sz="2000" dirty="0" smtClean="0"/>
              <a:t>encontram-se</a:t>
            </a:r>
            <a:r>
              <a:rPr lang="pt-PT" sz="2000" dirty="0" smtClean="0">
                <a:solidFill>
                  <a:srgbClr val="00B050"/>
                </a:solidFill>
              </a:rPr>
              <a:t> </a:t>
            </a:r>
            <a:r>
              <a:rPr lang="pt-PT" sz="2000" b="1" dirty="0" smtClean="0">
                <a:solidFill>
                  <a:srgbClr val="00B050"/>
                </a:solidFill>
              </a:rPr>
              <a:t>numerados de 1 </a:t>
            </a:r>
            <a:r>
              <a:rPr lang="pt-PT" sz="2000" dirty="0" smtClean="0"/>
              <a:t>a</a:t>
            </a:r>
            <a:r>
              <a:rPr lang="pt-PT" sz="2000" b="1" dirty="0" smtClean="0">
                <a:solidFill>
                  <a:srgbClr val="00B050"/>
                </a:solidFill>
              </a:rPr>
              <a:t> 7</a:t>
            </a:r>
            <a:r>
              <a:rPr lang="pt-PT" sz="2000" dirty="0" smtClean="0">
                <a:solidFill>
                  <a:srgbClr val="00B050"/>
                </a:solidFill>
              </a:rPr>
              <a:t>. </a:t>
            </a:r>
            <a:r>
              <a:rPr lang="pt-PT" sz="2000" dirty="0" smtClean="0"/>
              <a:t>Dizemos</a:t>
            </a:r>
            <a:r>
              <a:rPr lang="pt-PT" sz="2000" dirty="0" smtClean="0">
                <a:solidFill>
                  <a:srgbClr val="00B050"/>
                </a:solidFill>
              </a:rPr>
              <a:t> </a:t>
            </a:r>
            <a:r>
              <a:rPr lang="pt-PT" sz="2000" b="1" dirty="0" smtClean="0">
                <a:solidFill>
                  <a:srgbClr val="00B050"/>
                </a:solidFill>
              </a:rPr>
              <a:t>1.° período</a:t>
            </a:r>
            <a:r>
              <a:rPr lang="pt-PT" sz="2000" dirty="0" smtClean="0">
                <a:solidFill>
                  <a:srgbClr val="00B050"/>
                </a:solidFill>
              </a:rPr>
              <a:t>, </a:t>
            </a:r>
            <a:r>
              <a:rPr lang="pt-PT" sz="2000" b="1" dirty="0" smtClean="0">
                <a:solidFill>
                  <a:srgbClr val="00B050"/>
                </a:solidFill>
              </a:rPr>
              <a:t>2.° período</a:t>
            </a:r>
            <a:r>
              <a:rPr lang="pt-PT" sz="2000" dirty="0" smtClean="0"/>
              <a:t>, …</a:t>
            </a:r>
          </a:p>
          <a:p>
            <a:pPr marL="173038" indent="-173038"/>
            <a:r>
              <a:rPr lang="pt-PT" sz="2000" b="1" dirty="0" smtClean="0">
                <a:solidFill>
                  <a:srgbClr val="00B050"/>
                </a:solidFill>
              </a:rPr>
              <a:t> </a:t>
            </a:r>
            <a:endParaRPr lang="pt-PT" sz="2000" dirty="0" smtClean="0">
              <a:solidFill>
                <a:srgbClr val="00B050"/>
              </a:solidFill>
            </a:endParaRPr>
          </a:p>
          <a:p>
            <a:endParaRPr lang="pt-PT" dirty="0"/>
          </a:p>
        </p:txBody>
      </p:sp>
      <p:pic>
        <p:nvPicPr>
          <p:cNvPr id="2050" name="Picture 2" descr="F:\DPA9\PowerPoints\PowerPoints_Química\Imagens_PPT_Classificação_materiais\M23\20145768_cont_dd034.png"/>
          <p:cNvPicPr>
            <a:picLocks noChangeAspect="1" noChangeArrowheads="1"/>
          </p:cNvPicPr>
          <p:nvPr/>
        </p:nvPicPr>
        <p:blipFill>
          <a:blip r:embed="rId4" cstate="print"/>
          <a:srcRect/>
          <a:stretch>
            <a:fillRect/>
          </a:stretch>
        </p:blipFill>
        <p:spPr bwMode="auto">
          <a:xfrm>
            <a:off x="3491880" y="3573016"/>
            <a:ext cx="4608512" cy="257219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
        <p:nvSpPr>
          <p:cNvPr id="7" name="Rectângulo 6"/>
          <p:cNvSpPr/>
          <p:nvPr/>
        </p:nvSpPr>
        <p:spPr>
          <a:xfrm>
            <a:off x="2051720" y="980728"/>
            <a:ext cx="5223674" cy="523220"/>
          </a:xfrm>
          <a:prstGeom prst="rect">
            <a:avLst/>
          </a:prstGeom>
        </p:spPr>
        <p:txBody>
          <a:bodyPr wrap="none">
            <a:spAutoFit/>
          </a:bodyPr>
          <a:lstStyle/>
          <a:p>
            <a:r>
              <a:rPr lang="pt-PT" sz="2800" b="1" dirty="0" smtClean="0">
                <a:solidFill>
                  <a:srgbClr val="00B050"/>
                </a:solidFill>
              </a:rPr>
              <a:t>A organização da Tabela Periódica</a:t>
            </a:r>
            <a:endParaRPr lang="pt-PT" sz="2800" dirty="0">
              <a:solidFill>
                <a:srgbClr val="00B050"/>
              </a:solidFill>
            </a:endParaRPr>
          </a:p>
        </p:txBody>
      </p:sp>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2" name="CaixaDeTexto 11"/>
          <p:cNvSpPr txBox="1"/>
          <p:nvPr/>
        </p:nvSpPr>
        <p:spPr>
          <a:xfrm>
            <a:off x="755576" y="1700808"/>
            <a:ext cx="7344816" cy="400110"/>
          </a:xfrm>
          <a:prstGeom prst="rect">
            <a:avLst/>
          </a:prstGeom>
          <a:noFill/>
        </p:spPr>
        <p:txBody>
          <a:bodyPr wrap="square" rtlCol="0">
            <a:spAutoFit/>
          </a:bodyPr>
          <a:lstStyle/>
          <a:p>
            <a:r>
              <a:rPr lang="pt-PT" sz="2000" b="1" dirty="0" smtClean="0">
                <a:solidFill>
                  <a:srgbClr val="00B050"/>
                </a:solidFill>
              </a:rPr>
              <a:t>Alguns grupos</a:t>
            </a:r>
            <a:r>
              <a:rPr lang="pt-PT" sz="2000" dirty="0" smtClean="0">
                <a:solidFill>
                  <a:srgbClr val="00B050"/>
                </a:solidFill>
              </a:rPr>
              <a:t> </a:t>
            </a:r>
            <a:r>
              <a:rPr lang="pt-PT" sz="2000" dirty="0" smtClean="0"/>
              <a:t>da Tabela Periódica têm </a:t>
            </a:r>
            <a:r>
              <a:rPr lang="pt-PT" sz="2000" b="1" dirty="0" smtClean="0">
                <a:solidFill>
                  <a:srgbClr val="00B050"/>
                </a:solidFill>
              </a:rPr>
              <a:t>designação própria</a:t>
            </a:r>
            <a:r>
              <a:rPr lang="pt-PT" sz="2000" dirty="0" smtClean="0"/>
              <a:t>. Assim:</a:t>
            </a:r>
          </a:p>
        </p:txBody>
      </p:sp>
      <p:sp>
        <p:nvSpPr>
          <p:cNvPr id="13" name="CaixaDeTexto 12"/>
          <p:cNvSpPr txBox="1"/>
          <p:nvPr/>
        </p:nvSpPr>
        <p:spPr>
          <a:xfrm>
            <a:off x="755576" y="2636912"/>
            <a:ext cx="3096344" cy="2831544"/>
          </a:xfrm>
          <a:prstGeom prst="rect">
            <a:avLst/>
          </a:prstGeom>
          <a:noFill/>
        </p:spPr>
        <p:txBody>
          <a:bodyPr wrap="square" rtlCol="0">
            <a:spAutoFit/>
          </a:bodyPr>
          <a:lstStyle/>
          <a:p>
            <a:pPr marL="173038" indent="-173038"/>
            <a:r>
              <a:rPr lang="pt-PT" sz="2000" dirty="0" smtClean="0">
                <a:solidFill>
                  <a:srgbClr val="00B050"/>
                </a:solidFill>
              </a:rPr>
              <a:t>• </a:t>
            </a:r>
            <a:r>
              <a:rPr lang="pt-PT" sz="2000" b="1" dirty="0" smtClean="0">
                <a:solidFill>
                  <a:srgbClr val="00B050"/>
                </a:solidFill>
              </a:rPr>
              <a:t>Grupo 1 </a:t>
            </a:r>
            <a:r>
              <a:rPr lang="pt-PT" sz="2000" dirty="0" smtClean="0"/>
              <a:t>– grupo dos </a:t>
            </a:r>
            <a:r>
              <a:rPr lang="pt-PT" sz="2000" b="1" dirty="0" smtClean="0">
                <a:solidFill>
                  <a:srgbClr val="00B050"/>
                </a:solidFill>
              </a:rPr>
              <a:t>metais alcalinos</a:t>
            </a:r>
            <a:r>
              <a:rPr lang="pt-PT" sz="2000" dirty="0" smtClean="0"/>
              <a:t>;</a:t>
            </a:r>
          </a:p>
          <a:p>
            <a:pPr marL="173038" indent="-173038"/>
            <a:r>
              <a:rPr lang="pt-PT" sz="2000" dirty="0" smtClean="0">
                <a:solidFill>
                  <a:srgbClr val="00B050"/>
                </a:solidFill>
              </a:rPr>
              <a:t>• </a:t>
            </a:r>
            <a:r>
              <a:rPr lang="pt-PT" sz="2000" b="1" dirty="0" smtClean="0">
                <a:solidFill>
                  <a:srgbClr val="00B050"/>
                </a:solidFill>
              </a:rPr>
              <a:t>Grupo 2</a:t>
            </a:r>
            <a:r>
              <a:rPr lang="pt-PT" sz="2000" dirty="0" smtClean="0">
                <a:solidFill>
                  <a:srgbClr val="00B050"/>
                </a:solidFill>
              </a:rPr>
              <a:t> </a:t>
            </a:r>
            <a:r>
              <a:rPr lang="pt-PT" sz="2000" dirty="0" smtClean="0"/>
              <a:t>– grupo dos </a:t>
            </a:r>
            <a:r>
              <a:rPr lang="pt-PT" sz="2000" b="1" dirty="0" smtClean="0">
                <a:solidFill>
                  <a:srgbClr val="00B050"/>
                </a:solidFill>
              </a:rPr>
              <a:t>metais alcalinoterrosos</a:t>
            </a:r>
            <a:r>
              <a:rPr lang="pt-PT" sz="2000" dirty="0" smtClean="0"/>
              <a:t>;</a:t>
            </a:r>
          </a:p>
          <a:p>
            <a:pPr marL="173038" indent="-173038"/>
            <a:r>
              <a:rPr lang="pt-PT" sz="2000" dirty="0" smtClean="0">
                <a:solidFill>
                  <a:srgbClr val="00B050"/>
                </a:solidFill>
              </a:rPr>
              <a:t>• </a:t>
            </a:r>
            <a:r>
              <a:rPr lang="pt-PT" sz="2000" b="1" dirty="0" smtClean="0">
                <a:solidFill>
                  <a:srgbClr val="00B050"/>
                </a:solidFill>
              </a:rPr>
              <a:t>Grupo 17</a:t>
            </a:r>
            <a:r>
              <a:rPr lang="pt-PT" sz="2000" dirty="0" smtClean="0">
                <a:solidFill>
                  <a:srgbClr val="00B050"/>
                </a:solidFill>
              </a:rPr>
              <a:t> </a:t>
            </a:r>
            <a:r>
              <a:rPr lang="pt-PT" sz="2000" dirty="0" smtClean="0"/>
              <a:t>– grupo dos </a:t>
            </a:r>
            <a:r>
              <a:rPr lang="pt-PT" sz="2000" b="1" dirty="0" smtClean="0">
                <a:solidFill>
                  <a:srgbClr val="00B050"/>
                </a:solidFill>
              </a:rPr>
              <a:t>halogéneos</a:t>
            </a:r>
            <a:r>
              <a:rPr lang="pt-PT" sz="2000" dirty="0" smtClean="0"/>
              <a:t>;</a:t>
            </a:r>
          </a:p>
          <a:p>
            <a:pPr marL="173038" indent="-173038"/>
            <a:r>
              <a:rPr lang="pt-PT" sz="2000" dirty="0" smtClean="0">
                <a:solidFill>
                  <a:srgbClr val="00B050"/>
                </a:solidFill>
              </a:rPr>
              <a:t>• </a:t>
            </a:r>
            <a:r>
              <a:rPr lang="pt-PT" sz="2000" b="1" dirty="0" smtClean="0">
                <a:solidFill>
                  <a:srgbClr val="00B050"/>
                </a:solidFill>
              </a:rPr>
              <a:t>Grupo 18</a:t>
            </a:r>
            <a:r>
              <a:rPr lang="pt-PT" sz="2000" dirty="0" smtClean="0">
                <a:solidFill>
                  <a:srgbClr val="00B050"/>
                </a:solidFill>
              </a:rPr>
              <a:t> </a:t>
            </a:r>
            <a:r>
              <a:rPr lang="pt-PT" sz="2000" dirty="0" smtClean="0"/>
              <a:t>– grupo dos </a:t>
            </a:r>
            <a:r>
              <a:rPr lang="pt-PT" sz="2000" b="1" dirty="0" smtClean="0">
                <a:solidFill>
                  <a:srgbClr val="00B050"/>
                </a:solidFill>
              </a:rPr>
              <a:t>gases nobres</a:t>
            </a:r>
            <a:r>
              <a:rPr lang="pt-PT" sz="2000" dirty="0" smtClean="0"/>
              <a:t>.</a:t>
            </a:r>
          </a:p>
          <a:p>
            <a:endParaRPr lang="pt-PT" dirty="0"/>
          </a:p>
        </p:txBody>
      </p:sp>
      <p:sp>
        <p:nvSpPr>
          <p:cNvPr id="16" name="CaixaDeTexto 15"/>
          <p:cNvSpPr txBox="1"/>
          <p:nvPr/>
        </p:nvSpPr>
        <p:spPr>
          <a:xfrm>
            <a:off x="3203848" y="3933056"/>
            <a:ext cx="184731" cy="369332"/>
          </a:xfrm>
          <a:prstGeom prst="rect">
            <a:avLst/>
          </a:prstGeom>
          <a:noFill/>
        </p:spPr>
        <p:txBody>
          <a:bodyPr wrap="none" rtlCol="0">
            <a:spAutoFit/>
          </a:bodyPr>
          <a:lstStyle/>
          <a:p>
            <a:endParaRPr lang="pt-PT" dirty="0"/>
          </a:p>
        </p:txBody>
      </p:sp>
      <p:pic>
        <p:nvPicPr>
          <p:cNvPr id="3" name="Picture 2" descr="F:\DPA9\PowerPoints\PowerPoints_Química\Imagens_PPT_Classificação_materiais\M23\20145768_cont_dd035.png"/>
          <p:cNvPicPr>
            <a:picLocks noChangeAspect="1" noChangeArrowheads="1"/>
          </p:cNvPicPr>
          <p:nvPr/>
        </p:nvPicPr>
        <p:blipFill>
          <a:blip r:embed="rId4" cstate="print"/>
          <a:srcRect/>
          <a:stretch>
            <a:fillRect/>
          </a:stretch>
        </p:blipFill>
        <p:spPr bwMode="auto">
          <a:xfrm>
            <a:off x="3851920" y="2492896"/>
            <a:ext cx="5065713" cy="3074987"/>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
        <p:nvSpPr>
          <p:cNvPr id="7" name="Rectângulo 6"/>
          <p:cNvSpPr/>
          <p:nvPr/>
        </p:nvSpPr>
        <p:spPr>
          <a:xfrm>
            <a:off x="1979712" y="908720"/>
            <a:ext cx="5223674" cy="523220"/>
          </a:xfrm>
          <a:prstGeom prst="rect">
            <a:avLst/>
          </a:prstGeom>
        </p:spPr>
        <p:txBody>
          <a:bodyPr wrap="none">
            <a:spAutoFit/>
          </a:bodyPr>
          <a:lstStyle/>
          <a:p>
            <a:r>
              <a:rPr lang="pt-PT" sz="2800" b="1" dirty="0" smtClean="0">
                <a:solidFill>
                  <a:srgbClr val="00B050"/>
                </a:solidFill>
              </a:rPr>
              <a:t>A organização da Tabela Periódica</a:t>
            </a:r>
            <a:endParaRPr lang="pt-PT" sz="2800" dirty="0">
              <a:solidFill>
                <a:srgbClr val="00B050"/>
              </a:solidFill>
            </a:endParaRPr>
          </a:p>
        </p:txBody>
      </p:sp>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2" name="CaixaDeTexto 11"/>
          <p:cNvSpPr txBox="1"/>
          <p:nvPr/>
        </p:nvSpPr>
        <p:spPr>
          <a:xfrm>
            <a:off x="755576" y="1556792"/>
            <a:ext cx="7344816" cy="707886"/>
          </a:xfrm>
          <a:prstGeom prst="rect">
            <a:avLst/>
          </a:prstGeom>
          <a:noFill/>
        </p:spPr>
        <p:txBody>
          <a:bodyPr wrap="square" rtlCol="0">
            <a:spAutoFit/>
          </a:bodyPr>
          <a:lstStyle/>
          <a:p>
            <a:r>
              <a:rPr lang="pt-PT" sz="2000" dirty="0" smtClean="0"/>
              <a:t>Os </a:t>
            </a:r>
            <a:r>
              <a:rPr lang="pt-PT" sz="2000" b="1" dirty="0" smtClean="0">
                <a:solidFill>
                  <a:srgbClr val="00B050"/>
                </a:solidFill>
              </a:rPr>
              <a:t>7 períodos</a:t>
            </a:r>
            <a:r>
              <a:rPr lang="pt-PT" sz="2000" dirty="0" smtClean="0">
                <a:solidFill>
                  <a:srgbClr val="00B050"/>
                </a:solidFill>
              </a:rPr>
              <a:t> </a:t>
            </a:r>
            <a:r>
              <a:rPr lang="pt-PT" sz="2000" dirty="0" smtClean="0"/>
              <a:t>da Tabela Periódica </a:t>
            </a:r>
            <a:r>
              <a:rPr lang="pt-PT" sz="2000" b="1" dirty="0" smtClean="0">
                <a:solidFill>
                  <a:srgbClr val="00B050"/>
                </a:solidFill>
              </a:rPr>
              <a:t>não são constituídos</a:t>
            </a:r>
            <a:r>
              <a:rPr lang="pt-PT" sz="2000" dirty="0" smtClean="0">
                <a:solidFill>
                  <a:srgbClr val="00B050"/>
                </a:solidFill>
              </a:rPr>
              <a:t> </a:t>
            </a:r>
            <a:r>
              <a:rPr lang="pt-PT" sz="2000" b="1" dirty="0" smtClean="0">
                <a:solidFill>
                  <a:srgbClr val="00B050"/>
                </a:solidFill>
              </a:rPr>
              <a:t>pelo mesmo número de elementos</a:t>
            </a:r>
            <a:r>
              <a:rPr lang="pt-PT" sz="2000" dirty="0" smtClean="0"/>
              <a:t>. Assim:</a:t>
            </a:r>
          </a:p>
        </p:txBody>
      </p:sp>
      <p:sp>
        <p:nvSpPr>
          <p:cNvPr id="16" name="CaixaDeTexto 15"/>
          <p:cNvSpPr txBox="1"/>
          <p:nvPr/>
        </p:nvSpPr>
        <p:spPr>
          <a:xfrm>
            <a:off x="3203848" y="3933056"/>
            <a:ext cx="184731" cy="369332"/>
          </a:xfrm>
          <a:prstGeom prst="rect">
            <a:avLst/>
          </a:prstGeom>
          <a:noFill/>
        </p:spPr>
        <p:txBody>
          <a:bodyPr wrap="none" rtlCol="0">
            <a:spAutoFit/>
          </a:bodyPr>
          <a:lstStyle/>
          <a:p>
            <a:endParaRPr lang="pt-PT" dirty="0"/>
          </a:p>
        </p:txBody>
      </p:sp>
      <p:pic>
        <p:nvPicPr>
          <p:cNvPr id="3" name="Picture 2" descr="F:\DPA9\PowerPoints\PowerPoints_Química\Imagens_PPT_Classificação_materiais\M23\20145768_cont_dd035.png"/>
          <p:cNvPicPr>
            <a:picLocks noChangeAspect="1" noChangeArrowheads="1"/>
          </p:cNvPicPr>
          <p:nvPr/>
        </p:nvPicPr>
        <p:blipFill>
          <a:blip r:embed="rId4" cstate="print"/>
          <a:srcRect/>
          <a:stretch>
            <a:fillRect/>
          </a:stretch>
        </p:blipFill>
        <p:spPr bwMode="auto">
          <a:xfrm>
            <a:off x="3779912" y="2420888"/>
            <a:ext cx="5065713" cy="3074987"/>
          </a:xfrm>
          <a:prstGeom prst="rect">
            <a:avLst/>
          </a:prstGeom>
          <a:noFill/>
        </p:spPr>
      </p:pic>
      <p:sp>
        <p:nvSpPr>
          <p:cNvPr id="18" name="CaixaDeTexto 17"/>
          <p:cNvSpPr txBox="1"/>
          <p:nvPr/>
        </p:nvSpPr>
        <p:spPr>
          <a:xfrm>
            <a:off x="827584" y="2564904"/>
            <a:ext cx="2952328" cy="2554545"/>
          </a:xfrm>
          <a:prstGeom prst="rect">
            <a:avLst/>
          </a:prstGeom>
          <a:noFill/>
        </p:spPr>
        <p:txBody>
          <a:bodyPr wrap="square" rtlCol="0">
            <a:spAutoFit/>
          </a:bodyPr>
          <a:lstStyle/>
          <a:p>
            <a:pPr marL="173038" indent="-173038"/>
            <a:r>
              <a:rPr lang="pt-PT" sz="2000" dirty="0" smtClean="0">
                <a:solidFill>
                  <a:srgbClr val="00B050"/>
                </a:solidFill>
              </a:rPr>
              <a:t>• </a:t>
            </a:r>
            <a:r>
              <a:rPr lang="pt-PT" sz="2000" b="1" dirty="0" smtClean="0">
                <a:solidFill>
                  <a:srgbClr val="00B050"/>
                </a:solidFill>
              </a:rPr>
              <a:t>1.° período</a:t>
            </a:r>
            <a:r>
              <a:rPr lang="pt-PT" sz="2000" dirty="0" smtClean="0">
                <a:solidFill>
                  <a:srgbClr val="00B050"/>
                </a:solidFill>
              </a:rPr>
              <a:t> </a:t>
            </a:r>
            <a:r>
              <a:rPr lang="pt-PT" sz="2000" dirty="0" smtClean="0"/>
              <a:t>– tem apenas </a:t>
            </a:r>
            <a:r>
              <a:rPr lang="pt-PT" sz="2000" b="1" dirty="0" smtClean="0">
                <a:solidFill>
                  <a:srgbClr val="00B050"/>
                </a:solidFill>
              </a:rPr>
              <a:t>2 elementos</a:t>
            </a:r>
            <a:r>
              <a:rPr lang="pt-PT" sz="2000" dirty="0" smtClean="0"/>
              <a:t>;</a:t>
            </a:r>
          </a:p>
          <a:p>
            <a:pPr marL="173038" indent="-173038"/>
            <a:r>
              <a:rPr lang="pt-PT" sz="2000" dirty="0" smtClean="0">
                <a:solidFill>
                  <a:srgbClr val="00B050"/>
                </a:solidFill>
              </a:rPr>
              <a:t>• </a:t>
            </a:r>
            <a:r>
              <a:rPr lang="pt-PT" sz="2000" b="1" dirty="0" smtClean="0">
                <a:solidFill>
                  <a:srgbClr val="00B050"/>
                </a:solidFill>
              </a:rPr>
              <a:t>2.°</a:t>
            </a:r>
            <a:r>
              <a:rPr lang="pt-PT" sz="2000" dirty="0" smtClean="0"/>
              <a:t> e </a:t>
            </a:r>
            <a:r>
              <a:rPr lang="pt-PT" sz="2000" b="1" dirty="0" smtClean="0">
                <a:solidFill>
                  <a:srgbClr val="00B050"/>
                </a:solidFill>
              </a:rPr>
              <a:t>3.° períodos</a:t>
            </a:r>
            <a:r>
              <a:rPr lang="pt-PT" sz="2000" dirty="0" smtClean="0">
                <a:solidFill>
                  <a:srgbClr val="00B050"/>
                </a:solidFill>
              </a:rPr>
              <a:t> </a:t>
            </a:r>
            <a:r>
              <a:rPr lang="pt-PT" sz="2000" dirty="0" smtClean="0"/>
              <a:t>– têm </a:t>
            </a:r>
            <a:r>
              <a:rPr lang="pt-PT" sz="2000" b="1" dirty="0" smtClean="0">
                <a:solidFill>
                  <a:srgbClr val="00B050"/>
                </a:solidFill>
              </a:rPr>
              <a:t>8 elementos</a:t>
            </a:r>
            <a:r>
              <a:rPr lang="pt-PT" sz="2000" dirty="0" smtClean="0">
                <a:solidFill>
                  <a:srgbClr val="00B050"/>
                </a:solidFill>
              </a:rPr>
              <a:t> </a:t>
            </a:r>
            <a:r>
              <a:rPr lang="pt-PT" sz="2000" dirty="0" smtClean="0"/>
              <a:t>cada um;</a:t>
            </a:r>
          </a:p>
          <a:p>
            <a:pPr marL="173038" indent="-173038"/>
            <a:r>
              <a:rPr lang="pt-PT" sz="2000" dirty="0" smtClean="0">
                <a:solidFill>
                  <a:srgbClr val="00B050"/>
                </a:solidFill>
              </a:rPr>
              <a:t>•</a:t>
            </a:r>
            <a:r>
              <a:rPr lang="pt-PT" sz="2000" b="1" dirty="0" smtClean="0">
                <a:solidFill>
                  <a:srgbClr val="00B050"/>
                </a:solidFill>
              </a:rPr>
              <a:t> 4.° </a:t>
            </a:r>
            <a:r>
              <a:rPr lang="pt-PT" sz="2000" dirty="0" smtClean="0"/>
              <a:t>e </a:t>
            </a:r>
            <a:r>
              <a:rPr lang="pt-PT" sz="2000" b="1" dirty="0" smtClean="0">
                <a:solidFill>
                  <a:srgbClr val="00B050"/>
                </a:solidFill>
              </a:rPr>
              <a:t>5.° períodos </a:t>
            </a:r>
            <a:r>
              <a:rPr lang="pt-PT" sz="2000" dirty="0" smtClean="0"/>
              <a:t>– têm </a:t>
            </a:r>
            <a:r>
              <a:rPr lang="pt-PT" sz="2000" b="1" dirty="0" smtClean="0">
                <a:solidFill>
                  <a:srgbClr val="00B050"/>
                </a:solidFill>
              </a:rPr>
              <a:t>18 elementos</a:t>
            </a:r>
            <a:r>
              <a:rPr lang="pt-PT" sz="2000" dirty="0" smtClean="0">
                <a:solidFill>
                  <a:srgbClr val="00B050"/>
                </a:solidFill>
              </a:rPr>
              <a:t> </a:t>
            </a:r>
            <a:r>
              <a:rPr lang="pt-PT" sz="2000" dirty="0" smtClean="0"/>
              <a:t>cada um;</a:t>
            </a:r>
          </a:p>
          <a:p>
            <a:pPr marL="173038" indent="-173038"/>
            <a:r>
              <a:rPr lang="pt-PT" sz="2000" dirty="0" smtClean="0">
                <a:solidFill>
                  <a:srgbClr val="00B050"/>
                </a:solidFill>
              </a:rPr>
              <a:t>• </a:t>
            </a:r>
            <a:r>
              <a:rPr lang="pt-PT" sz="2000" b="1" dirty="0" smtClean="0">
                <a:solidFill>
                  <a:srgbClr val="00B050"/>
                </a:solidFill>
              </a:rPr>
              <a:t>6.° </a:t>
            </a:r>
            <a:r>
              <a:rPr lang="pt-PT" sz="2000" dirty="0" smtClean="0"/>
              <a:t>e</a:t>
            </a:r>
            <a:r>
              <a:rPr lang="pt-PT" sz="2000" b="1" dirty="0" smtClean="0">
                <a:solidFill>
                  <a:srgbClr val="00B050"/>
                </a:solidFill>
              </a:rPr>
              <a:t> 7.° períodos</a:t>
            </a:r>
            <a:r>
              <a:rPr lang="pt-PT" sz="2000" dirty="0" smtClean="0">
                <a:solidFill>
                  <a:srgbClr val="00B050"/>
                </a:solidFill>
              </a:rPr>
              <a:t> </a:t>
            </a:r>
            <a:r>
              <a:rPr lang="pt-PT" sz="2000" dirty="0" smtClean="0"/>
              <a:t>– têm </a:t>
            </a:r>
            <a:r>
              <a:rPr lang="pt-PT" sz="2000" b="1" dirty="0" smtClean="0">
                <a:solidFill>
                  <a:srgbClr val="00B050"/>
                </a:solidFill>
              </a:rPr>
              <a:t>32 elementos</a:t>
            </a:r>
            <a:r>
              <a:rPr lang="pt-PT" sz="2000" dirty="0" smtClean="0">
                <a:solidFill>
                  <a:srgbClr val="00B050"/>
                </a:solidFill>
              </a:rPr>
              <a:t> </a:t>
            </a:r>
            <a:r>
              <a:rPr lang="pt-PT" sz="2000" dirty="0" smtClean="0"/>
              <a:t>cada um.</a:t>
            </a:r>
            <a:endParaRPr lang="pt-PT"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
        <p:nvSpPr>
          <p:cNvPr id="7" name="Rectângulo 6"/>
          <p:cNvSpPr/>
          <p:nvPr/>
        </p:nvSpPr>
        <p:spPr>
          <a:xfrm>
            <a:off x="1907704" y="764704"/>
            <a:ext cx="5223674" cy="523220"/>
          </a:xfrm>
          <a:prstGeom prst="rect">
            <a:avLst/>
          </a:prstGeom>
        </p:spPr>
        <p:txBody>
          <a:bodyPr wrap="none">
            <a:spAutoFit/>
          </a:bodyPr>
          <a:lstStyle/>
          <a:p>
            <a:r>
              <a:rPr lang="pt-PT" sz="2800" b="1" dirty="0" smtClean="0">
                <a:solidFill>
                  <a:srgbClr val="00B050"/>
                </a:solidFill>
              </a:rPr>
              <a:t>A organização da Tabela Periódica</a:t>
            </a:r>
            <a:endParaRPr lang="pt-PT" sz="2800" dirty="0">
              <a:solidFill>
                <a:srgbClr val="00B050"/>
              </a:solidFill>
            </a:endParaRPr>
          </a:p>
        </p:txBody>
      </p:sp>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6" name="CaixaDeTexto 15"/>
          <p:cNvSpPr txBox="1"/>
          <p:nvPr/>
        </p:nvSpPr>
        <p:spPr>
          <a:xfrm>
            <a:off x="3203848" y="3933056"/>
            <a:ext cx="184731" cy="369332"/>
          </a:xfrm>
          <a:prstGeom prst="rect">
            <a:avLst/>
          </a:prstGeom>
          <a:noFill/>
        </p:spPr>
        <p:txBody>
          <a:bodyPr wrap="none" rtlCol="0">
            <a:spAutoFit/>
          </a:bodyPr>
          <a:lstStyle/>
          <a:p>
            <a:endParaRPr lang="pt-PT" dirty="0"/>
          </a:p>
        </p:txBody>
      </p:sp>
      <p:pic>
        <p:nvPicPr>
          <p:cNvPr id="3" name="Picture 2" descr="F:\DPA9\PowerPoints\PowerPoints_Química\Imagens_PPT_Classificação_materiais\M23\20145768_cont_dd035.png"/>
          <p:cNvPicPr>
            <a:picLocks noChangeAspect="1" noChangeArrowheads="1"/>
          </p:cNvPicPr>
          <p:nvPr/>
        </p:nvPicPr>
        <p:blipFill>
          <a:blip r:embed="rId4" cstate="print"/>
          <a:srcRect/>
          <a:stretch>
            <a:fillRect/>
          </a:stretch>
        </p:blipFill>
        <p:spPr bwMode="auto">
          <a:xfrm>
            <a:off x="1835696" y="1340768"/>
            <a:ext cx="5425753" cy="3293538"/>
          </a:xfrm>
          <a:prstGeom prst="rect">
            <a:avLst/>
          </a:prstGeom>
          <a:noFill/>
        </p:spPr>
      </p:pic>
      <p:sp>
        <p:nvSpPr>
          <p:cNvPr id="18" name="CaixaDeTexto 17"/>
          <p:cNvSpPr txBox="1"/>
          <p:nvPr/>
        </p:nvSpPr>
        <p:spPr>
          <a:xfrm>
            <a:off x="539552" y="4653136"/>
            <a:ext cx="8136904" cy="1631216"/>
          </a:xfrm>
          <a:prstGeom prst="rect">
            <a:avLst/>
          </a:prstGeom>
          <a:noFill/>
        </p:spPr>
        <p:txBody>
          <a:bodyPr wrap="square" rtlCol="0">
            <a:spAutoFit/>
          </a:bodyPr>
          <a:lstStyle/>
          <a:p>
            <a:pPr marL="173038" indent="-173038"/>
            <a:r>
              <a:rPr lang="pt-PT" sz="2000" dirty="0" smtClean="0">
                <a:solidFill>
                  <a:srgbClr val="00B050"/>
                </a:solidFill>
              </a:rPr>
              <a:t>• </a:t>
            </a:r>
            <a:r>
              <a:rPr lang="pt-PT" sz="2000" dirty="0" smtClean="0"/>
              <a:t>Os elementos que constituem os </a:t>
            </a:r>
            <a:r>
              <a:rPr lang="pt-PT" sz="2000" b="1" dirty="0" smtClean="0">
                <a:solidFill>
                  <a:srgbClr val="00B050"/>
                </a:solidFill>
              </a:rPr>
              <a:t>grupos 1 </a:t>
            </a:r>
            <a:r>
              <a:rPr lang="pt-PT" sz="2000" dirty="0" smtClean="0"/>
              <a:t>e</a:t>
            </a:r>
            <a:r>
              <a:rPr lang="pt-PT" sz="2000" b="1" dirty="0" smtClean="0">
                <a:solidFill>
                  <a:srgbClr val="00B050"/>
                </a:solidFill>
              </a:rPr>
              <a:t> 2</a:t>
            </a:r>
            <a:r>
              <a:rPr lang="pt-PT" sz="2000" dirty="0" smtClean="0">
                <a:solidFill>
                  <a:srgbClr val="00B050"/>
                </a:solidFill>
              </a:rPr>
              <a:t> </a:t>
            </a:r>
            <a:r>
              <a:rPr lang="pt-PT" sz="2000" dirty="0" smtClean="0"/>
              <a:t>e os </a:t>
            </a:r>
            <a:r>
              <a:rPr lang="pt-PT" sz="2000" b="1" dirty="0" smtClean="0">
                <a:solidFill>
                  <a:srgbClr val="00B050"/>
                </a:solidFill>
              </a:rPr>
              <a:t>grupos 13 </a:t>
            </a:r>
            <a:r>
              <a:rPr lang="pt-PT" sz="2000" dirty="0" smtClean="0"/>
              <a:t>a </a:t>
            </a:r>
            <a:r>
              <a:rPr lang="pt-PT" sz="2000" b="1" dirty="0" smtClean="0">
                <a:solidFill>
                  <a:srgbClr val="00B050"/>
                </a:solidFill>
              </a:rPr>
              <a:t>18</a:t>
            </a:r>
            <a:r>
              <a:rPr lang="pt-PT" sz="2000" dirty="0" smtClean="0">
                <a:solidFill>
                  <a:srgbClr val="00B050"/>
                </a:solidFill>
              </a:rPr>
              <a:t> </a:t>
            </a:r>
            <a:r>
              <a:rPr lang="pt-PT" sz="2000" dirty="0" smtClean="0"/>
              <a:t>designam-se por </a:t>
            </a:r>
            <a:r>
              <a:rPr lang="pt-PT" sz="2000" b="1" dirty="0" smtClean="0">
                <a:solidFill>
                  <a:srgbClr val="00B050"/>
                </a:solidFill>
              </a:rPr>
              <a:t>elementos representativos</a:t>
            </a:r>
            <a:r>
              <a:rPr lang="pt-PT" sz="2000" dirty="0" smtClean="0"/>
              <a:t>.</a:t>
            </a:r>
          </a:p>
          <a:p>
            <a:r>
              <a:rPr lang="pt-PT" sz="2000" dirty="0" smtClean="0">
                <a:solidFill>
                  <a:srgbClr val="00B050"/>
                </a:solidFill>
              </a:rPr>
              <a:t>• </a:t>
            </a:r>
            <a:r>
              <a:rPr lang="pt-PT" sz="2000" dirty="0" smtClean="0"/>
              <a:t>Os elementos dos </a:t>
            </a:r>
            <a:r>
              <a:rPr lang="pt-PT" sz="2000" b="1" dirty="0" smtClean="0">
                <a:solidFill>
                  <a:srgbClr val="00B050"/>
                </a:solidFill>
              </a:rPr>
              <a:t>grupos 3 </a:t>
            </a:r>
            <a:r>
              <a:rPr lang="pt-PT" sz="2000" dirty="0" smtClean="0"/>
              <a:t>a</a:t>
            </a:r>
            <a:r>
              <a:rPr lang="pt-PT" sz="2000" b="1" dirty="0" smtClean="0">
                <a:solidFill>
                  <a:srgbClr val="00B050"/>
                </a:solidFill>
              </a:rPr>
              <a:t> 12</a:t>
            </a:r>
            <a:r>
              <a:rPr lang="pt-PT" sz="2000" dirty="0" smtClean="0">
                <a:solidFill>
                  <a:srgbClr val="00B050"/>
                </a:solidFill>
              </a:rPr>
              <a:t> </a:t>
            </a:r>
            <a:r>
              <a:rPr lang="pt-PT" sz="2000" dirty="0" smtClean="0"/>
              <a:t>designam-se por </a:t>
            </a:r>
            <a:r>
              <a:rPr lang="pt-PT" sz="2000" b="1" dirty="0" smtClean="0">
                <a:solidFill>
                  <a:srgbClr val="00B050"/>
                </a:solidFill>
              </a:rPr>
              <a:t>elementos</a:t>
            </a:r>
            <a:r>
              <a:rPr lang="pt-PT" sz="2000" dirty="0" smtClean="0">
                <a:solidFill>
                  <a:srgbClr val="00B050"/>
                </a:solidFill>
              </a:rPr>
              <a:t> </a:t>
            </a:r>
            <a:r>
              <a:rPr lang="pt-PT" sz="2000" b="1" dirty="0" smtClean="0">
                <a:solidFill>
                  <a:srgbClr val="00B050"/>
                </a:solidFill>
              </a:rPr>
              <a:t>de transição</a:t>
            </a:r>
            <a:r>
              <a:rPr lang="pt-PT" sz="2000" dirty="0" smtClean="0"/>
              <a:t>.</a:t>
            </a:r>
          </a:p>
          <a:p>
            <a:pPr marL="173038" indent="-173038"/>
            <a:r>
              <a:rPr lang="pt-PT" sz="2000" dirty="0" smtClean="0">
                <a:solidFill>
                  <a:srgbClr val="00B050"/>
                </a:solidFill>
              </a:rPr>
              <a:t>• </a:t>
            </a:r>
            <a:r>
              <a:rPr lang="pt-PT" sz="2000" dirty="0" smtClean="0"/>
              <a:t>Na parte inferior da Tabela Periódica encontram-se os elementos que constituem as </a:t>
            </a:r>
            <a:r>
              <a:rPr lang="pt-PT" sz="2000" b="1" dirty="0" smtClean="0">
                <a:solidFill>
                  <a:srgbClr val="00B050"/>
                </a:solidFill>
              </a:rPr>
              <a:t>famílias dos lantanídeos </a:t>
            </a:r>
            <a:r>
              <a:rPr lang="pt-PT" sz="2000" dirty="0" smtClean="0"/>
              <a:t>e</a:t>
            </a:r>
            <a:r>
              <a:rPr lang="pt-PT" sz="2000" b="1" dirty="0" smtClean="0"/>
              <a:t> </a:t>
            </a:r>
            <a:r>
              <a:rPr lang="pt-PT" sz="2000" b="1" dirty="0" smtClean="0">
                <a:solidFill>
                  <a:srgbClr val="00B050"/>
                </a:solidFill>
              </a:rPr>
              <a:t>dos actinídeos</a:t>
            </a:r>
            <a:r>
              <a:rPr lang="pt-PT" sz="2000" dirty="0" smtClean="0"/>
              <a:t>.</a:t>
            </a:r>
            <a:endParaRPr lang="pt-PT"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7" name="Rectângulo 6"/>
              <p:cNvSpPr/>
              <p:nvPr/>
            </p:nvSpPr>
            <p:spPr>
              <a:xfrm>
                <a:off x="539552" y="1196752"/>
                <a:ext cx="7985328" cy="954107"/>
              </a:xfrm>
              <a:prstGeom prst="rect">
                <a:avLst/>
              </a:prstGeom>
            </p:spPr>
            <p:txBody>
              <a:bodyPr wrap="none">
                <a:spAutoFit/>
              </a:bodyPr>
              <a:lstStyle/>
              <a:p>
                <a:r>
                  <a:rPr lang="pt-PT" sz="2800" b="1" dirty="0" smtClean="0">
                    <a:solidFill>
                      <a:srgbClr val="00B050"/>
                    </a:solidFill>
                  </a:rPr>
                  <a:t>Distribuições eletrónicas dos átomos dos elementos </a:t>
                </a:r>
              </a:p>
              <a:p>
                <a:r>
                  <a:rPr lang="pt-PT" sz="2800" b="1" dirty="0" smtClean="0">
                    <a:solidFill>
                      <a:srgbClr val="00B050"/>
                    </a:solidFill>
                  </a:rPr>
                  <a:t>e sua posição na Tabela Periódica </a:t>
                </a:r>
                <a:r>
                  <a:rPr lang="pt-PT" sz="2800" b="1" dirty="0" smtClean="0">
                    <a:solidFill>
                      <a:srgbClr val="00B050"/>
                    </a:solidFill>
                  </a:rPr>
                  <a:t>(</a:t>
                </a:r>
                <a14:m>
                  <m:oMath xmlns:m="http://schemas.openxmlformats.org/officeDocument/2006/math">
                    <m:r>
                      <a:rPr lang="pt-PT" sz="2800" b="1" i="1" smtClean="0">
                        <a:solidFill>
                          <a:srgbClr val="00B050"/>
                        </a:solidFill>
                        <a:latin typeface="Cambria Math" panose="02040503050406030204" pitchFamily="18" charset="0"/>
                      </a:rPr>
                      <m:t>𝒁</m:t>
                    </m:r>
                    <m:r>
                      <a:rPr lang="pt-PT" sz="2800" b="1" i="1" smtClean="0">
                        <a:solidFill>
                          <a:srgbClr val="00B050"/>
                        </a:solidFill>
                        <a:latin typeface="Cambria Math" panose="02040503050406030204" pitchFamily="18" charset="0"/>
                        <a:ea typeface="Cambria Math" panose="02040503050406030204" pitchFamily="18" charset="0"/>
                      </a:rPr>
                      <m:t>≤</m:t>
                    </m:r>
                    <m:r>
                      <a:rPr lang="pt-PT" sz="2800" b="1" i="1" smtClean="0">
                        <a:solidFill>
                          <a:srgbClr val="00B050"/>
                        </a:solidFill>
                        <a:latin typeface="Cambria Math" panose="02040503050406030204" pitchFamily="18" charset="0"/>
                        <a:ea typeface="Cambria Math" panose="02040503050406030204" pitchFamily="18" charset="0"/>
                      </a:rPr>
                      <m:t>𝟐𝟎</m:t>
                    </m:r>
                  </m:oMath>
                </a14:m>
                <a:r>
                  <a:rPr lang="pt-PT" sz="2800" b="1" dirty="0" smtClean="0">
                    <a:solidFill>
                      <a:srgbClr val="00B050"/>
                    </a:solidFill>
                  </a:rPr>
                  <a:t>)</a:t>
                </a:r>
                <a:endParaRPr lang="pt-PT" sz="2800" dirty="0">
                  <a:solidFill>
                    <a:srgbClr val="00B050"/>
                  </a:solidFill>
                </a:endParaRPr>
              </a:p>
            </p:txBody>
          </p:sp>
        </mc:Choice>
        <mc:Fallback>
          <p:sp>
            <p:nvSpPr>
              <p:cNvPr id="7" name="Rectângulo 6"/>
              <p:cNvSpPr>
                <a:spLocks noRot="1" noChangeAspect="1" noMove="1" noResize="1" noEditPoints="1" noAdjustHandles="1" noChangeArrowheads="1" noChangeShapeType="1" noTextEdit="1"/>
              </p:cNvSpPr>
              <p:nvPr/>
            </p:nvSpPr>
            <p:spPr>
              <a:xfrm>
                <a:off x="539552" y="1196752"/>
                <a:ext cx="7985328" cy="954107"/>
              </a:xfrm>
              <a:prstGeom prst="rect">
                <a:avLst/>
              </a:prstGeom>
              <a:blipFill rotWithShape="0">
                <a:blip r:embed="rId4"/>
                <a:stretch>
                  <a:fillRect l="-1604" t="-5732" r="-611" b="-17197"/>
                </a:stretch>
              </a:blipFill>
            </p:spPr>
            <p:txBody>
              <a:bodyPr/>
              <a:lstStyle/>
              <a:p>
                <a:r>
                  <a:rPr lang="pt-PT">
                    <a:noFill/>
                  </a:rPr>
                  <a:t> </a:t>
                </a:r>
              </a:p>
            </p:txBody>
          </p:sp>
        </mc:Fallback>
      </mc:AlternateContent>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6" name="CaixaDeTexto 15"/>
          <p:cNvSpPr txBox="1"/>
          <p:nvPr/>
        </p:nvSpPr>
        <p:spPr>
          <a:xfrm>
            <a:off x="3203848" y="3933056"/>
            <a:ext cx="184731" cy="369332"/>
          </a:xfrm>
          <a:prstGeom prst="rect">
            <a:avLst/>
          </a:prstGeom>
          <a:noFill/>
        </p:spPr>
        <p:txBody>
          <a:bodyPr wrap="none" rtlCol="0">
            <a:spAutoFit/>
          </a:bodyPr>
          <a:lstStyle/>
          <a:p>
            <a:endParaRPr lang="pt-PT" dirty="0"/>
          </a:p>
        </p:txBody>
      </p:sp>
      <p:sp>
        <p:nvSpPr>
          <p:cNvPr id="18" name="CaixaDeTexto 17"/>
          <p:cNvSpPr txBox="1"/>
          <p:nvPr/>
        </p:nvSpPr>
        <p:spPr>
          <a:xfrm>
            <a:off x="899592" y="2492896"/>
            <a:ext cx="7416824" cy="3170099"/>
          </a:xfrm>
          <a:prstGeom prst="rect">
            <a:avLst/>
          </a:prstGeom>
          <a:noFill/>
        </p:spPr>
        <p:txBody>
          <a:bodyPr wrap="square" rtlCol="0">
            <a:spAutoFit/>
          </a:bodyPr>
          <a:lstStyle/>
          <a:p>
            <a:r>
              <a:rPr lang="pt-PT" sz="2000" dirty="0" smtClean="0"/>
              <a:t>O conhecimento do </a:t>
            </a:r>
            <a:r>
              <a:rPr lang="pt-PT" sz="2000" b="1" dirty="0" smtClean="0">
                <a:solidFill>
                  <a:srgbClr val="00B050"/>
                </a:solidFill>
              </a:rPr>
              <a:t>número atómico</a:t>
            </a:r>
            <a:r>
              <a:rPr lang="pt-PT" sz="2000" dirty="0" smtClean="0"/>
              <a:t>, </a:t>
            </a:r>
            <a:r>
              <a:rPr lang="pt-PT" sz="2000" b="1" i="1" dirty="0" smtClean="0">
                <a:solidFill>
                  <a:srgbClr val="00B050"/>
                </a:solidFill>
              </a:rPr>
              <a:t>Z</a:t>
            </a:r>
            <a:r>
              <a:rPr lang="pt-PT" sz="2000" dirty="0" smtClean="0"/>
              <a:t>, </a:t>
            </a:r>
            <a:r>
              <a:rPr lang="pt-PT" sz="2000" dirty="0" smtClean="0">
                <a:solidFill>
                  <a:srgbClr val="00B050"/>
                </a:solidFill>
              </a:rPr>
              <a:t> </a:t>
            </a:r>
            <a:r>
              <a:rPr lang="pt-PT" sz="2000" b="1" dirty="0" smtClean="0">
                <a:solidFill>
                  <a:srgbClr val="00B050"/>
                </a:solidFill>
              </a:rPr>
              <a:t>de um elemento químico</a:t>
            </a:r>
            <a:r>
              <a:rPr lang="pt-PT" sz="2000" dirty="0" smtClean="0"/>
              <a:t>, bem como da </a:t>
            </a:r>
            <a:r>
              <a:rPr lang="pt-PT" sz="2000" b="1" dirty="0" smtClean="0">
                <a:solidFill>
                  <a:srgbClr val="00B050"/>
                </a:solidFill>
              </a:rPr>
              <a:t>distribuição eletrónica dos átomos</a:t>
            </a:r>
            <a:r>
              <a:rPr lang="pt-PT" sz="2000" b="1" dirty="0" smtClean="0"/>
              <a:t>,</a:t>
            </a:r>
            <a:r>
              <a:rPr lang="pt-PT" sz="2000" dirty="0" smtClean="0"/>
              <a:t> veio explicar a organização dos elementos químicos na Tabela Periódica. Assim:</a:t>
            </a:r>
          </a:p>
          <a:p>
            <a:endParaRPr lang="pt-PT" sz="2000" dirty="0" smtClean="0"/>
          </a:p>
          <a:p>
            <a:pPr marL="173038" indent="-173038"/>
            <a:r>
              <a:rPr lang="pt-PT" sz="2000" dirty="0" smtClean="0">
                <a:solidFill>
                  <a:srgbClr val="00B050"/>
                </a:solidFill>
              </a:rPr>
              <a:t>• </a:t>
            </a:r>
            <a:r>
              <a:rPr lang="pt-PT" sz="2000" b="1" dirty="0" smtClean="0">
                <a:solidFill>
                  <a:srgbClr val="00B050"/>
                </a:solidFill>
              </a:rPr>
              <a:t>Cada período inicia-se</a:t>
            </a:r>
            <a:r>
              <a:rPr lang="pt-PT" sz="2000" dirty="0" smtClean="0">
                <a:solidFill>
                  <a:srgbClr val="00B050"/>
                </a:solidFill>
              </a:rPr>
              <a:t> </a:t>
            </a:r>
            <a:r>
              <a:rPr lang="pt-PT" sz="2000" dirty="0" smtClean="0"/>
              <a:t>sempre com um </a:t>
            </a:r>
            <a:r>
              <a:rPr lang="pt-PT" sz="2000" b="1" dirty="0" smtClean="0">
                <a:solidFill>
                  <a:srgbClr val="00B050"/>
                </a:solidFill>
              </a:rPr>
              <a:t>elemento</a:t>
            </a:r>
            <a:r>
              <a:rPr lang="pt-PT" sz="2000" dirty="0" smtClean="0">
                <a:solidFill>
                  <a:srgbClr val="00B050"/>
                </a:solidFill>
              </a:rPr>
              <a:t> </a:t>
            </a:r>
            <a:r>
              <a:rPr lang="pt-PT" sz="2000" dirty="0" smtClean="0"/>
              <a:t>cujos átomos possuem apenas </a:t>
            </a:r>
            <a:r>
              <a:rPr lang="pt-PT" sz="2000" b="1" dirty="0" smtClean="0">
                <a:solidFill>
                  <a:srgbClr val="00B050"/>
                </a:solidFill>
              </a:rPr>
              <a:t>1 eletrão de valência</a:t>
            </a:r>
            <a:r>
              <a:rPr lang="pt-PT" sz="2000" dirty="0" smtClean="0"/>
              <a:t>;</a:t>
            </a:r>
          </a:p>
          <a:p>
            <a:pPr marL="173038" indent="-173038"/>
            <a:endParaRPr lang="pt-PT" sz="2000" dirty="0" smtClean="0"/>
          </a:p>
          <a:p>
            <a:pPr marL="173038" indent="-173038"/>
            <a:r>
              <a:rPr lang="pt-PT" sz="2000" dirty="0" smtClean="0">
                <a:solidFill>
                  <a:srgbClr val="00B050"/>
                </a:solidFill>
              </a:rPr>
              <a:t>• </a:t>
            </a:r>
            <a:r>
              <a:rPr lang="pt-PT" sz="2000" b="1" dirty="0" smtClean="0">
                <a:solidFill>
                  <a:srgbClr val="00B050"/>
                </a:solidFill>
              </a:rPr>
              <a:t>Cada período termina</a:t>
            </a:r>
            <a:r>
              <a:rPr lang="pt-PT" sz="2000" dirty="0" smtClean="0">
                <a:solidFill>
                  <a:srgbClr val="00B050"/>
                </a:solidFill>
              </a:rPr>
              <a:t> </a:t>
            </a:r>
            <a:r>
              <a:rPr lang="pt-PT" sz="2000" b="1" dirty="0" smtClean="0">
                <a:solidFill>
                  <a:srgbClr val="00B050"/>
                </a:solidFill>
              </a:rPr>
              <a:t> </a:t>
            </a:r>
            <a:r>
              <a:rPr lang="pt-PT" sz="2000" dirty="0" smtClean="0"/>
              <a:t>com um </a:t>
            </a:r>
            <a:r>
              <a:rPr lang="pt-PT" sz="2000" b="1" dirty="0" smtClean="0">
                <a:solidFill>
                  <a:srgbClr val="00B050"/>
                </a:solidFill>
              </a:rPr>
              <a:t>elemento</a:t>
            </a:r>
            <a:r>
              <a:rPr lang="pt-PT" sz="2000" dirty="0" smtClean="0">
                <a:solidFill>
                  <a:srgbClr val="00B050"/>
                </a:solidFill>
              </a:rPr>
              <a:t> </a:t>
            </a:r>
            <a:r>
              <a:rPr lang="pt-PT" sz="2000" dirty="0" smtClean="0"/>
              <a:t>cujos átomos possuem</a:t>
            </a:r>
          </a:p>
          <a:p>
            <a:pPr marL="173038" indent="-173038"/>
            <a:r>
              <a:rPr lang="pt-PT" sz="2000" dirty="0" smtClean="0"/>
              <a:t>   </a:t>
            </a:r>
            <a:r>
              <a:rPr lang="pt-PT" sz="2000" b="1" dirty="0" smtClean="0">
                <a:solidFill>
                  <a:srgbClr val="00B050"/>
                </a:solidFill>
              </a:rPr>
              <a:t>8 eletrões de valência</a:t>
            </a:r>
            <a:r>
              <a:rPr lang="pt-PT" sz="2000" dirty="0" smtClean="0">
                <a:solidFill>
                  <a:srgbClr val="00B050"/>
                </a:solidFill>
              </a:rPr>
              <a:t> </a:t>
            </a:r>
            <a:r>
              <a:rPr lang="pt-PT" sz="2000" dirty="0" smtClean="0"/>
              <a:t>(exceto o hélio que só tem 2 eletrões de valência).</a:t>
            </a:r>
            <a:endParaRPr lang="pt-PT"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7" name="Rectângulo 6"/>
              <p:cNvSpPr/>
              <p:nvPr/>
            </p:nvSpPr>
            <p:spPr>
              <a:xfrm>
                <a:off x="539552" y="1196752"/>
                <a:ext cx="7985328" cy="954107"/>
              </a:xfrm>
              <a:prstGeom prst="rect">
                <a:avLst/>
              </a:prstGeom>
            </p:spPr>
            <p:txBody>
              <a:bodyPr wrap="none">
                <a:spAutoFit/>
              </a:bodyPr>
              <a:lstStyle/>
              <a:p>
                <a:r>
                  <a:rPr lang="pt-PT" sz="2800" b="1" dirty="0" smtClean="0">
                    <a:solidFill>
                      <a:srgbClr val="00B050"/>
                    </a:solidFill>
                  </a:rPr>
                  <a:t>Distribuições eletrónicas dos átomos dos elementos </a:t>
                </a:r>
              </a:p>
              <a:p>
                <a:r>
                  <a:rPr lang="pt-PT" sz="2800" b="1" dirty="0" smtClean="0">
                    <a:solidFill>
                      <a:srgbClr val="00B050"/>
                    </a:solidFill>
                  </a:rPr>
                  <a:t>e sua posição na Tabela Periódica (</a:t>
                </a:r>
                <a14:m>
                  <m:oMath xmlns:m="http://schemas.openxmlformats.org/officeDocument/2006/math">
                    <m:r>
                      <a:rPr lang="pt-PT" sz="2800" b="1" i="1">
                        <a:solidFill>
                          <a:srgbClr val="00B050"/>
                        </a:solidFill>
                        <a:latin typeface="Cambria Math" panose="02040503050406030204" pitchFamily="18" charset="0"/>
                      </a:rPr>
                      <m:t>𝒁</m:t>
                    </m:r>
                    <m:r>
                      <a:rPr lang="pt-PT" sz="2800" b="1" i="1">
                        <a:solidFill>
                          <a:srgbClr val="00B050"/>
                        </a:solidFill>
                        <a:latin typeface="Cambria Math" panose="02040503050406030204" pitchFamily="18" charset="0"/>
                        <a:ea typeface="Cambria Math" panose="02040503050406030204" pitchFamily="18" charset="0"/>
                      </a:rPr>
                      <m:t>≤</m:t>
                    </m:r>
                    <m:r>
                      <a:rPr lang="pt-PT" sz="2800" b="1" i="1">
                        <a:solidFill>
                          <a:srgbClr val="00B050"/>
                        </a:solidFill>
                        <a:latin typeface="Cambria Math" panose="02040503050406030204" pitchFamily="18" charset="0"/>
                        <a:ea typeface="Cambria Math" panose="02040503050406030204" pitchFamily="18" charset="0"/>
                      </a:rPr>
                      <m:t>𝟐𝟎</m:t>
                    </m:r>
                  </m:oMath>
                </a14:m>
                <a:r>
                  <a:rPr lang="pt-PT" sz="2800" b="1" dirty="0" smtClean="0">
                    <a:solidFill>
                      <a:srgbClr val="00B050"/>
                    </a:solidFill>
                  </a:rPr>
                  <a:t>)</a:t>
                </a:r>
                <a:endParaRPr lang="pt-PT" sz="2800" dirty="0">
                  <a:solidFill>
                    <a:srgbClr val="00B050"/>
                  </a:solidFill>
                </a:endParaRPr>
              </a:p>
            </p:txBody>
          </p:sp>
        </mc:Choice>
        <mc:Fallback>
          <p:sp>
            <p:nvSpPr>
              <p:cNvPr id="7" name="Rectângulo 6"/>
              <p:cNvSpPr>
                <a:spLocks noRot="1" noChangeAspect="1" noMove="1" noResize="1" noEditPoints="1" noAdjustHandles="1" noChangeArrowheads="1" noChangeShapeType="1" noTextEdit="1"/>
              </p:cNvSpPr>
              <p:nvPr/>
            </p:nvSpPr>
            <p:spPr>
              <a:xfrm>
                <a:off x="539552" y="1196752"/>
                <a:ext cx="7985328" cy="954107"/>
              </a:xfrm>
              <a:prstGeom prst="rect">
                <a:avLst/>
              </a:prstGeom>
              <a:blipFill rotWithShape="0">
                <a:blip r:embed="rId4"/>
                <a:stretch>
                  <a:fillRect l="-1604" t="-5732" r="-611" b="-17197"/>
                </a:stretch>
              </a:blipFill>
            </p:spPr>
            <p:txBody>
              <a:bodyPr/>
              <a:lstStyle/>
              <a:p>
                <a:r>
                  <a:rPr lang="pt-PT">
                    <a:noFill/>
                  </a:rPr>
                  <a:t> </a:t>
                </a:r>
              </a:p>
            </p:txBody>
          </p:sp>
        </mc:Fallback>
      </mc:AlternateContent>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6" name="CaixaDeTexto 15"/>
          <p:cNvSpPr txBox="1"/>
          <p:nvPr/>
        </p:nvSpPr>
        <p:spPr>
          <a:xfrm>
            <a:off x="3203848" y="3933056"/>
            <a:ext cx="184731" cy="369332"/>
          </a:xfrm>
          <a:prstGeom prst="rect">
            <a:avLst/>
          </a:prstGeom>
          <a:noFill/>
        </p:spPr>
        <p:txBody>
          <a:bodyPr wrap="none" rtlCol="0">
            <a:spAutoFit/>
          </a:bodyPr>
          <a:lstStyle/>
          <a:p>
            <a:endParaRPr lang="pt-PT" dirty="0"/>
          </a:p>
        </p:txBody>
      </p:sp>
      <p:pic>
        <p:nvPicPr>
          <p:cNvPr id="43010" name="Picture 2" descr="F:\DPA9\PowerPoints\PowerPoints_Química\Imagens_PPT_Classificação_materiais\M23\20145768_cont_dd037.png"/>
          <p:cNvPicPr>
            <a:picLocks noChangeAspect="1" noChangeArrowheads="1"/>
          </p:cNvPicPr>
          <p:nvPr/>
        </p:nvPicPr>
        <p:blipFill>
          <a:blip r:embed="rId5" cstate="print"/>
          <a:srcRect/>
          <a:stretch>
            <a:fillRect/>
          </a:stretch>
        </p:blipFill>
        <p:spPr bwMode="auto">
          <a:xfrm>
            <a:off x="827584" y="2348880"/>
            <a:ext cx="7774252" cy="367240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7" name="Rectângulo 6"/>
              <p:cNvSpPr/>
              <p:nvPr/>
            </p:nvSpPr>
            <p:spPr>
              <a:xfrm>
                <a:off x="539552" y="1196752"/>
                <a:ext cx="7985328" cy="954107"/>
              </a:xfrm>
              <a:prstGeom prst="rect">
                <a:avLst/>
              </a:prstGeom>
            </p:spPr>
            <p:txBody>
              <a:bodyPr wrap="none">
                <a:spAutoFit/>
              </a:bodyPr>
              <a:lstStyle/>
              <a:p>
                <a:r>
                  <a:rPr lang="pt-PT" sz="2800" b="1" dirty="0" smtClean="0">
                    <a:solidFill>
                      <a:srgbClr val="00B050"/>
                    </a:solidFill>
                  </a:rPr>
                  <a:t>Distribuições eletrónicas dos átomos dos elementos </a:t>
                </a:r>
              </a:p>
              <a:p>
                <a:r>
                  <a:rPr lang="pt-PT" sz="2800" b="1" dirty="0" smtClean="0">
                    <a:solidFill>
                      <a:srgbClr val="00B050"/>
                    </a:solidFill>
                  </a:rPr>
                  <a:t>e sua posição na Tabela Periódica (</a:t>
                </a:r>
                <a14:m>
                  <m:oMath xmlns:m="http://schemas.openxmlformats.org/officeDocument/2006/math">
                    <m:r>
                      <a:rPr lang="pt-PT" sz="2800" b="1" i="1">
                        <a:solidFill>
                          <a:srgbClr val="00B050"/>
                        </a:solidFill>
                        <a:latin typeface="Cambria Math" panose="02040503050406030204" pitchFamily="18" charset="0"/>
                      </a:rPr>
                      <m:t>𝒁</m:t>
                    </m:r>
                    <m:r>
                      <a:rPr lang="pt-PT" sz="2800" b="1" i="1">
                        <a:solidFill>
                          <a:srgbClr val="00B050"/>
                        </a:solidFill>
                        <a:latin typeface="Cambria Math" panose="02040503050406030204" pitchFamily="18" charset="0"/>
                        <a:ea typeface="Cambria Math" panose="02040503050406030204" pitchFamily="18" charset="0"/>
                      </a:rPr>
                      <m:t>≤</m:t>
                    </m:r>
                    <m:r>
                      <a:rPr lang="pt-PT" sz="2800" b="1" i="1">
                        <a:solidFill>
                          <a:srgbClr val="00B050"/>
                        </a:solidFill>
                        <a:latin typeface="Cambria Math" panose="02040503050406030204" pitchFamily="18" charset="0"/>
                        <a:ea typeface="Cambria Math" panose="02040503050406030204" pitchFamily="18" charset="0"/>
                      </a:rPr>
                      <m:t>𝟐𝟎</m:t>
                    </m:r>
                  </m:oMath>
                </a14:m>
                <a:r>
                  <a:rPr lang="pt-PT" sz="2800" b="1" dirty="0" smtClean="0">
                    <a:solidFill>
                      <a:srgbClr val="00B050"/>
                    </a:solidFill>
                  </a:rPr>
                  <a:t>)</a:t>
                </a:r>
                <a:endParaRPr lang="pt-PT" sz="2800" dirty="0">
                  <a:solidFill>
                    <a:srgbClr val="00B050"/>
                  </a:solidFill>
                </a:endParaRPr>
              </a:p>
            </p:txBody>
          </p:sp>
        </mc:Choice>
        <mc:Fallback>
          <p:sp>
            <p:nvSpPr>
              <p:cNvPr id="7" name="Rectângulo 6"/>
              <p:cNvSpPr>
                <a:spLocks noRot="1" noChangeAspect="1" noMove="1" noResize="1" noEditPoints="1" noAdjustHandles="1" noChangeArrowheads="1" noChangeShapeType="1" noTextEdit="1"/>
              </p:cNvSpPr>
              <p:nvPr/>
            </p:nvSpPr>
            <p:spPr>
              <a:xfrm>
                <a:off x="539552" y="1196752"/>
                <a:ext cx="7985328" cy="954107"/>
              </a:xfrm>
              <a:prstGeom prst="rect">
                <a:avLst/>
              </a:prstGeom>
              <a:blipFill rotWithShape="0">
                <a:blip r:embed="rId4"/>
                <a:stretch>
                  <a:fillRect l="-1604" t="-5732" r="-611" b="-17197"/>
                </a:stretch>
              </a:blipFill>
            </p:spPr>
            <p:txBody>
              <a:bodyPr/>
              <a:lstStyle/>
              <a:p>
                <a:r>
                  <a:rPr lang="pt-PT">
                    <a:noFill/>
                  </a:rPr>
                  <a:t> </a:t>
                </a:r>
              </a:p>
            </p:txBody>
          </p:sp>
        </mc:Fallback>
      </mc:AlternateContent>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6" name="CaixaDeTexto 15"/>
          <p:cNvSpPr txBox="1"/>
          <p:nvPr/>
        </p:nvSpPr>
        <p:spPr>
          <a:xfrm>
            <a:off x="3203848" y="3933056"/>
            <a:ext cx="184731" cy="369332"/>
          </a:xfrm>
          <a:prstGeom prst="rect">
            <a:avLst/>
          </a:prstGeom>
          <a:noFill/>
        </p:spPr>
        <p:txBody>
          <a:bodyPr wrap="none" rtlCol="0">
            <a:spAutoFit/>
          </a:bodyPr>
          <a:lstStyle/>
          <a:p>
            <a:endParaRPr lang="pt-PT" dirty="0"/>
          </a:p>
        </p:txBody>
      </p:sp>
      <p:sp>
        <p:nvSpPr>
          <p:cNvPr id="17" name="CaixaDeTexto 16"/>
          <p:cNvSpPr txBox="1"/>
          <p:nvPr/>
        </p:nvSpPr>
        <p:spPr>
          <a:xfrm>
            <a:off x="539552" y="2348880"/>
            <a:ext cx="2016224" cy="461665"/>
          </a:xfrm>
          <a:prstGeom prst="rect">
            <a:avLst/>
          </a:prstGeom>
          <a:noFill/>
        </p:spPr>
        <p:txBody>
          <a:bodyPr wrap="square" rtlCol="0">
            <a:spAutoFit/>
          </a:bodyPr>
          <a:lstStyle/>
          <a:p>
            <a:r>
              <a:rPr lang="pt-PT" sz="2400" b="1" dirty="0" smtClean="0">
                <a:solidFill>
                  <a:srgbClr val="00B050"/>
                </a:solidFill>
              </a:rPr>
              <a:t>Por  exemplo</a:t>
            </a:r>
            <a:r>
              <a:rPr lang="pt-PT" sz="2400" dirty="0" smtClean="0"/>
              <a:t>:</a:t>
            </a:r>
            <a:endParaRPr lang="pt-PT" sz="2400" dirty="0"/>
          </a:p>
        </p:txBody>
      </p:sp>
      <p:pic>
        <p:nvPicPr>
          <p:cNvPr id="53250" name="Picture 2" descr="F:\DPA9\PowerPoints\PowerPoints_Química\Imagens_PPT_Classificação_materiais\M23\20145768_cont_tab_a_pag45.png"/>
          <p:cNvPicPr>
            <a:picLocks noChangeAspect="1" noChangeArrowheads="1"/>
          </p:cNvPicPr>
          <p:nvPr/>
        </p:nvPicPr>
        <p:blipFill>
          <a:blip r:embed="rId5" cstate="print"/>
          <a:srcRect/>
          <a:stretch>
            <a:fillRect/>
          </a:stretch>
        </p:blipFill>
        <p:spPr bwMode="auto">
          <a:xfrm>
            <a:off x="323528" y="3212976"/>
            <a:ext cx="2647922" cy="2195324"/>
          </a:xfrm>
          <a:prstGeom prst="rect">
            <a:avLst/>
          </a:prstGeom>
          <a:noFill/>
        </p:spPr>
      </p:pic>
      <p:pic>
        <p:nvPicPr>
          <p:cNvPr id="53251" name="Picture 3" descr="F:\DPA9\PowerPoints\PowerPoints_Química\Imagens_PPT_Classificação_materiais\M23\20145768_cont_tab_b_pag45.png"/>
          <p:cNvPicPr>
            <a:picLocks noChangeAspect="1" noChangeArrowheads="1"/>
          </p:cNvPicPr>
          <p:nvPr/>
        </p:nvPicPr>
        <p:blipFill>
          <a:blip r:embed="rId6" cstate="print"/>
          <a:srcRect/>
          <a:stretch>
            <a:fillRect/>
          </a:stretch>
        </p:blipFill>
        <p:spPr bwMode="auto">
          <a:xfrm>
            <a:off x="3347864" y="3212976"/>
            <a:ext cx="2649920" cy="1368152"/>
          </a:xfrm>
          <a:prstGeom prst="rect">
            <a:avLst/>
          </a:prstGeom>
          <a:noFill/>
        </p:spPr>
      </p:pic>
      <p:pic>
        <p:nvPicPr>
          <p:cNvPr id="53252" name="Picture 4" descr="F:\DPA9\PowerPoints\PowerPoints_Química\Imagens_PPT_Classificação_materiais\M23\20145768_cont_tab_c_pag45.png"/>
          <p:cNvPicPr>
            <a:picLocks noChangeAspect="1" noChangeArrowheads="1"/>
          </p:cNvPicPr>
          <p:nvPr/>
        </p:nvPicPr>
        <p:blipFill>
          <a:blip r:embed="rId7" cstate="print"/>
          <a:srcRect/>
          <a:stretch>
            <a:fillRect/>
          </a:stretch>
        </p:blipFill>
        <p:spPr bwMode="auto">
          <a:xfrm>
            <a:off x="6300192" y="3212976"/>
            <a:ext cx="2649920" cy="1368152"/>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7" name="Rectângulo 6"/>
              <p:cNvSpPr/>
              <p:nvPr/>
            </p:nvSpPr>
            <p:spPr>
              <a:xfrm>
                <a:off x="539552" y="1196752"/>
                <a:ext cx="7985328" cy="954107"/>
              </a:xfrm>
              <a:prstGeom prst="rect">
                <a:avLst/>
              </a:prstGeom>
            </p:spPr>
            <p:txBody>
              <a:bodyPr wrap="none">
                <a:spAutoFit/>
              </a:bodyPr>
              <a:lstStyle/>
              <a:p>
                <a:r>
                  <a:rPr lang="pt-PT" sz="2800" b="1" dirty="0" smtClean="0">
                    <a:solidFill>
                      <a:srgbClr val="00B050"/>
                    </a:solidFill>
                  </a:rPr>
                  <a:t>Distribuições eletrónicas dos átomos dos elementos </a:t>
                </a:r>
              </a:p>
              <a:p>
                <a:r>
                  <a:rPr lang="pt-PT" sz="2800" b="1" dirty="0" smtClean="0">
                    <a:solidFill>
                      <a:srgbClr val="00B050"/>
                    </a:solidFill>
                  </a:rPr>
                  <a:t>e sua posição na Tabela Periódica (</a:t>
                </a:r>
                <a14:m>
                  <m:oMath xmlns:m="http://schemas.openxmlformats.org/officeDocument/2006/math">
                    <m:r>
                      <a:rPr lang="pt-PT" sz="2800" b="1" i="1">
                        <a:solidFill>
                          <a:srgbClr val="00B050"/>
                        </a:solidFill>
                        <a:latin typeface="Cambria Math" panose="02040503050406030204" pitchFamily="18" charset="0"/>
                      </a:rPr>
                      <m:t>𝒁</m:t>
                    </m:r>
                    <m:r>
                      <a:rPr lang="pt-PT" sz="2800" b="1" i="1">
                        <a:solidFill>
                          <a:srgbClr val="00B050"/>
                        </a:solidFill>
                        <a:latin typeface="Cambria Math" panose="02040503050406030204" pitchFamily="18" charset="0"/>
                        <a:ea typeface="Cambria Math" panose="02040503050406030204" pitchFamily="18" charset="0"/>
                      </a:rPr>
                      <m:t>≤</m:t>
                    </m:r>
                    <m:r>
                      <a:rPr lang="pt-PT" sz="2800" b="1" i="1">
                        <a:solidFill>
                          <a:srgbClr val="00B050"/>
                        </a:solidFill>
                        <a:latin typeface="Cambria Math" panose="02040503050406030204" pitchFamily="18" charset="0"/>
                        <a:ea typeface="Cambria Math" panose="02040503050406030204" pitchFamily="18" charset="0"/>
                      </a:rPr>
                      <m:t>𝟐𝟎</m:t>
                    </m:r>
                  </m:oMath>
                </a14:m>
                <a:r>
                  <a:rPr lang="pt-PT" sz="2800" b="1" dirty="0" smtClean="0">
                    <a:solidFill>
                      <a:srgbClr val="00B050"/>
                    </a:solidFill>
                  </a:rPr>
                  <a:t>)</a:t>
                </a:r>
                <a:endParaRPr lang="pt-PT" sz="2800" dirty="0">
                  <a:solidFill>
                    <a:srgbClr val="00B050"/>
                  </a:solidFill>
                </a:endParaRPr>
              </a:p>
            </p:txBody>
          </p:sp>
        </mc:Choice>
        <mc:Fallback>
          <p:sp>
            <p:nvSpPr>
              <p:cNvPr id="7" name="Rectângulo 6"/>
              <p:cNvSpPr>
                <a:spLocks noRot="1" noChangeAspect="1" noMove="1" noResize="1" noEditPoints="1" noAdjustHandles="1" noChangeArrowheads="1" noChangeShapeType="1" noTextEdit="1"/>
              </p:cNvSpPr>
              <p:nvPr/>
            </p:nvSpPr>
            <p:spPr>
              <a:xfrm>
                <a:off x="539552" y="1196752"/>
                <a:ext cx="7985328" cy="954107"/>
              </a:xfrm>
              <a:prstGeom prst="rect">
                <a:avLst/>
              </a:prstGeom>
              <a:blipFill rotWithShape="0">
                <a:blip r:embed="rId4"/>
                <a:stretch>
                  <a:fillRect l="-1604" t="-5732" r="-611" b="-17197"/>
                </a:stretch>
              </a:blipFill>
            </p:spPr>
            <p:txBody>
              <a:bodyPr/>
              <a:lstStyle/>
              <a:p>
                <a:r>
                  <a:rPr lang="pt-PT">
                    <a:noFill/>
                  </a:rPr>
                  <a:t> </a:t>
                </a:r>
              </a:p>
            </p:txBody>
          </p:sp>
        </mc:Fallback>
      </mc:AlternateContent>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6" name="CaixaDeTexto 15"/>
          <p:cNvSpPr txBox="1"/>
          <p:nvPr/>
        </p:nvSpPr>
        <p:spPr>
          <a:xfrm>
            <a:off x="3203848" y="3933056"/>
            <a:ext cx="184731" cy="369332"/>
          </a:xfrm>
          <a:prstGeom prst="rect">
            <a:avLst/>
          </a:prstGeom>
          <a:noFill/>
        </p:spPr>
        <p:txBody>
          <a:bodyPr wrap="none" rtlCol="0">
            <a:spAutoFit/>
          </a:bodyPr>
          <a:lstStyle/>
          <a:p>
            <a:endParaRPr lang="pt-PT" dirty="0"/>
          </a:p>
        </p:txBody>
      </p:sp>
      <p:sp>
        <p:nvSpPr>
          <p:cNvPr id="17" name="CaixaDeTexto 16"/>
          <p:cNvSpPr txBox="1"/>
          <p:nvPr/>
        </p:nvSpPr>
        <p:spPr>
          <a:xfrm>
            <a:off x="539552" y="2348880"/>
            <a:ext cx="1080120" cy="461665"/>
          </a:xfrm>
          <a:prstGeom prst="rect">
            <a:avLst/>
          </a:prstGeom>
          <a:noFill/>
        </p:spPr>
        <p:txBody>
          <a:bodyPr wrap="square" rtlCol="0">
            <a:spAutoFit/>
          </a:bodyPr>
          <a:lstStyle/>
          <a:p>
            <a:r>
              <a:rPr lang="pt-PT" sz="2400" b="1" dirty="0" smtClean="0">
                <a:solidFill>
                  <a:srgbClr val="00B050"/>
                </a:solidFill>
              </a:rPr>
              <a:t>Assim</a:t>
            </a:r>
            <a:r>
              <a:rPr lang="pt-PT" sz="2400" dirty="0" smtClean="0"/>
              <a:t>:</a:t>
            </a:r>
            <a:endParaRPr lang="pt-PT" sz="2400" dirty="0"/>
          </a:p>
        </p:txBody>
      </p:sp>
      <p:sp>
        <p:nvSpPr>
          <p:cNvPr id="19" name="CaixaDeTexto 18"/>
          <p:cNvSpPr txBox="1"/>
          <p:nvPr/>
        </p:nvSpPr>
        <p:spPr>
          <a:xfrm>
            <a:off x="683568" y="2924944"/>
            <a:ext cx="3679597" cy="1631216"/>
          </a:xfrm>
          <a:prstGeom prst="rect">
            <a:avLst/>
          </a:prstGeom>
          <a:noFill/>
        </p:spPr>
        <p:txBody>
          <a:bodyPr wrap="none" rtlCol="0">
            <a:spAutoFit/>
          </a:bodyPr>
          <a:lstStyle/>
          <a:p>
            <a:r>
              <a:rPr lang="pt-PT" sz="2000" b="1" dirty="0" smtClean="0">
                <a:solidFill>
                  <a:srgbClr val="00B050"/>
                </a:solidFill>
              </a:rPr>
              <a:t>Grupo 1</a:t>
            </a:r>
            <a:r>
              <a:rPr lang="pt-PT" sz="2000" dirty="0" smtClean="0">
                <a:solidFill>
                  <a:srgbClr val="00B050"/>
                </a:solidFill>
              </a:rPr>
              <a:t> </a:t>
            </a:r>
            <a:r>
              <a:rPr lang="pt-PT" sz="2000" dirty="0" smtClean="0"/>
              <a:t>–</a:t>
            </a:r>
            <a:r>
              <a:rPr lang="pt-PT" sz="2000" dirty="0" smtClean="0">
                <a:solidFill>
                  <a:srgbClr val="00B050"/>
                </a:solidFill>
              </a:rPr>
              <a:t> </a:t>
            </a:r>
            <a:r>
              <a:rPr lang="pt-PT" sz="2000" b="1" dirty="0" smtClean="0">
                <a:solidFill>
                  <a:srgbClr val="00B050"/>
                </a:solidFill>
              </a:rPr>
              <a:t>1</a:t>
            </a:r>
            <a:r>
              <a:rPr lang="pt-PT" sz="2000" dirty="0" smtClean="0">
                <a:solidFill>
                  <a:srgbClr val="00B050"/>
                </a:solidFill>
              </a:rPr>
              <a:t> </a:t>
            </a:r>
            <a:r>
              <a:rPr lang="pt-PT" sz="2000" dirty="0" smtClean="0"/>
              <a:t>eletrão de valência </a:t>
            </a:r>
          </a:p>
          <a:p>
            <a:r>
              <a:rPr lang="pt-PT" sz="2000" b="1" dirty="0" smtClean="0">
                <a:solidFill>
                  <a:srgbClr val="00B050"/>
                </a:solidFill>
              </a:rPr>
              <a:t>Grupo 2</a:t>
            </a:r>
            <a:r>
              <a:rPr lang="pt-PT" sz="2000" dirty="0" smtClean="0">
                <a:solidFill>
                  <a:srgbClr val="00B050"/>
                </a:solidFill>
              </a:rPr>
              <a:t> </a:t>
            </a:r>
            <a:r>
              <a:rPr lang="pt-PT" sz="2000" dirty="0" smtClean="0"/>
              <a:t>–</a:t>
            </a:r>
            <a:r>
              <a:rPr lang="pt-PT" sz="2000" dirty="0" smtClean="0">
                <a:solidFill>
                  <a:srgbClr val="00B050"/>
                </a:solidFill>
              </a:rPr>
              <a:t> </a:t>
            </a:r>
            <a:r>
              <a:rPr lang="pt-PT" sz="2000" b="1" dirty="0" smtClean="0">
                <a:solidFill>
                  <a:srgbClr val="00B050"/>
                </a:solidFill>
              </a:rPr>
              <a:t>2</a:t>
            </a:r>
            <a:r>
              <a:rPr lang="pt-PT" sz="2000" dirty="0" smtClean="0">
                <a:solidFill>
                  <a:srgbClr val="00B050"/>
                </a:solidFill>
              </a:rPr>
              <a:t> </a:t>
            </a:r>
            <a:r>
              <a:rPr lang="pt-PT" sz="2000" dirty="0" smtClean="0"/>
              <a:t>eletrões de valência</a:t>
            </a:r>
          </a:p>
          <a:p>
            <a:r>
              <a:rPr lang="pt-PT" sz="2000" b="1" dirty="0" smtClean="0">
                <a:solidFill>
                  <a:srgbClr val="00B050"/>
                </a:solidFill>
              </a:rPr>
              <a:t>Grupo 13 </a:t>
            </a:r>
            <a:r>
              <a:rPr lang="pt-PT" sz="2000" dirty="0" smtClean="0"/>
              <a:t>– </a:t>
            </a:r>
            <a:r>
              <a:rPr lang="pt-PT" sz="2000" b="1" dirty="0" smtClean="0">
                <a:solidFill>
                  <a:srgbClr val="00B050"/>
                </a:solidFill>
              </a:rPr>
              <a:t>3</a:t>
            </a:r>
            <a:r>
              <a:rPr lang="pt-PT" sz="2000" dirty="0" smtClean="0">
                <a:solidFill>
                  <a:srgbClr val="00B050"/>
                </a:solidFill>
              </a:rPr>
              <a:t> </a:t>
            </a:r>
            <a:r>
              <a:rPr lang="pt-PT" sz="2000" dirty="0" smtClean="0"/>
              <a:t>eletrões de valência</a:t>
            </a:r>
          </a:p>
          <a:p>
            <a:r>
              <a:rPr lang="pt-PT" sz="2000" b="1" dirty="0" smtClean="0">
                <a:solidFill>
                  <a:srgbClr val="00B050"/>
                </a:solidFill>
              </a:rPr>
              <a:t>Grupo 14</a:t>
            </a:r>
            <a:r>
              <a:rPr lang="pt-PT" sz="2000" dirty="0" smtClean="0"/>
              <a:t> – </a:t>
            </a:r>
            <a:r>
              <a:rPr lang="pt-PT" sz="2000" b="1" dirty="0" smtClean="0">
                <a:solidFill>
                  <a:srgbClr val="00B050"/>
                </a:solidFill>
              </a:rPr>
              <a:t>4</a:t>
            </a:r>
            <a:r>
              <a:rPr lang="pt-PT" sz="2000" dirty="0" smtClean="0">
                <a:solidFill>
                  <a:srgbClr val="00B050"/>
                </a:solidFill>
              </a:rPr>
              <a:t> </a:t>
            </a:r>
            <a:r>
              <a:rPr lang="pt-PT" sz="2000" dirty="0" smtClean="0"/>
              <a:t>eletrões de valência</a:t>
            </a:r>
          </a:p>
          <a:p>
            <a:r>
              <a:rPr lang="pt-PT" sz="2000" dirty="0" smtClean="0"/>
              <a:t> </a:t>
            </a:r>
            <a:endParaRPr lang="pt-PT" sz="2000" dirty="0"/>
          </a:p>
        </p:txBody>
      </p:sp>
      <p:sp>
        <p:nvSpPr>
          <p:cNvPr id="20" name="CaixaDeTexto 19"/>
          <p:cNvSpPr txBox="1"/>
          <p:nvPr/>
        </p:nvSpPr>
        <p:spPr>
          <a:xfrm>
            <a:off x="4788024" y="2924944"/>
            <a:ext cx="3666773" cy="1323439"/>
          </a:xfrm>
          <a:prstGeom prst="rect">
            <a:avLst/>
          </a:prstGeom>
          <a:noFill/>
        </p:spPr>
        <p:txBody>
          <a:bodyPr wrap="none" rtlCol="0">
            <a:spAutoFit/>
          </a:bodyPr>
          <a:lstStyle/>
          <a:p>
            <a:r>
              <a:rPr lang="pt-PT" sz="2000" b="1" dirty="0" smtClean="0">
                <a:solidFill>
                  <a:srgbClr val="00B050"/>
                </a:solidFill>
              </a:rPr>
              <a:t>Grupo 15</a:t>
            </a:r>
            <a:r>
              <a:rPr lang="pt-PT" sz="2000" dirty="0" smtClean="0">
                <a:solidFill>
                  <a:srgbClr val="00B050"/>
                </a:solidFill>
              </a:rPr>
              <a:t> </a:t>
            </a:r>
            <a:r>
              <a:rPr lang="pt-PT" sz="2000" dirty="0" smtClean="0"/>
              <a:t>– </a:t>
            </a:r>
            <a:r>
              <a:rPr lang="pt-PT" sz="2000" b="1" dirty="0" smtClean="0">
                <a:solidFill>
                  <a:srgbClr val="00B050"/>
                </a:solidFill>
              </a:rPr>
              <a:t>5</a:t>
            </a:r>
            <a:r>
              <a:rPr lang="pt-PT" sz="2000" dirty="0" smtClean="0">
                <a:solidFill>
                  <a:srgbClr val="00B050"/>
                </a:solidFill>
              </a:rPr>
              <a:t> </a:t>
            </a:r>
            <a:r>
              <a:rPr lang="pt-PT" sz="2000" dirty="0" smtClean="0"/>
              <a:t>eletrões de valência</a:t>
            </a:r>
          </a:p>
          <a:p>
            <a:r>
              <a:rPr lang="pt-PT" sz="2000" b="1" dirty="0" smtClean="0">
                <a:solidFill>
                  <a:srgbClr val="00B050"/>
                </a:solidFill>
              </a:rPr>
              <a:t>Grupo 16</a:t>
            </a:r>
            <a:r>
              <a:rPr lang="pt-PT" sz="2000" dirty="0" smtClean="0">
                <a:solidFill>
                  <a:srgbClr val="00B050"/>
                </a:solidFill>
              </a:rPr>
              <a:t> </a:t>
            </a:r>
            <a:r>
              <a:rPr lang="pt-PT" sz="2000" dirty="0" smtClean="0"/>
              <a:t>– </a:t>
            </a:r>
            <a:r>
              <a:rPr lang="pt-PT" sz="2000" b="1" dirty="0" smtClean="0">
                <a:solidFill>
                  <a:srgbClr val="00B050"/>
                </a:solidFill>
              </a:rPr>
              <a:t>6</a:t>
            </a:r>
            <a:r>
              <a:rPr lang="pt-PT" sz="2000" dirty="0" smtClean="0">
                <a:solidFill>
                  <a:srgbClr val="00B050"/>
                </a:solidFill>
              </a:rPr>
              <a:t> </a:t>
            </a:r>
            <a:r>
              <a:rPr lang="pt-PT" sz="2000" dirty="0" smtClean="0"/>
              <a:t>eletrões de valência</a:t>
            </a:r>
          </a:p>
          <a:p>
            <a:r>
              <a:rPr lang="pt-PT" sz="2000" b="1" dirty="0" smtClean="0">
                <a:solidFill>
                  <a:srgbClr val="00B050"/>
                </a:solidFill>
              </a:rPr>
              <a:t>Grupo</a:t>
            </a:r>
            <a:r>
              <a:rPr lang="pt-PT" sz="2000" dirty="0" smtClean="0">
                <a:solidFill>
                  <a:srgbClr val="00B050"/>
                </a:solidFill>
              </a:rPr>
              <a:t> </a:t>
            </a:r>
            <a:r>
              <a:rPr lang="pt-PT" sz="2000" b="1" dirty="0" smtClean="0">
                <a:solidFill>
                  <a:srgbClr val="00B050"/>
                </a:solidFill>
              </a:rPr>
              <a:t>17</a:t>
            </a:r>
            <a:r>
              <a:rPr lang="pt-PT" sz="2000" dirty="0" smtClean="0">
                <a:solidFill>
                  <a:srgbClr val="00B050"/>
                </a:solidFill>
              </a:rPr>
              <a:t> </a:t>
            </a:r>
            <a:r>
              <a:rPr lang="pt-PT" sz="2000" dirty="0" smtClean="0"/>
              <a:t>–</a:t>
            </a:r>
            <a:r>
              <a:rPr lang="pt-PT" sz="2000" dirty="0" smtClean="0">
                <a:solidFill>
                  <a:srgbClr val="00B050"/>
                </a:solidFill>
              </a:rPr>
              <a:t> </a:t>
            </a:r>
            <a:r>
              <a:rPr lang="pt-PT" sz="2000" b="1" dirty="0" smtClean="0">
                <a:solidFill>
                  <a:srgbClr val="00B050"/>
                </a:solidFill>
              </a:rPr>
              <a:t>7</a:t>
            </a:r>
            <a:r>
              <a:rPr lang="pt-PT" sz="2000" dirty="0" smtClean="0">
                <a:solidFill>
                  <a:srgbClr val="00B050"/>
                </a:solidFill>
              </a:rPr>
              <a:t> </a:t>
            </a:r>
            <a:r>
              <a:rPr lang="pt-PT" sz="2000" dirty="0" smtClean="0"/>
              <a:t>eletrões de valência</a:t>
            </a:r>
          </a:p>
          <a:p>
            <a:r>
              <a:rPr lang="pt-PT" sz="2000" b="1" dirty="0" smtClean="0">
                <a:solidFill>
                  <a:srgbClr val="00B050"/>
                </a:solidFill>
              </a:rPr>
              <a:t>Grupo</a:t>
            </a:r>
            <a:r>
              <a:rPr lang="pt-PT" sz="2000" dirty="0" smtClean="0">
                <a:solidFill>
                  <a:srgbClr val="00B050"/>
                </a:solidFill>
              </a:rPr>
              <a:t> </a:t>
            </a:r>
            <a:r>
              <a:rPr lang="pt-PT" sz="2000" b="1" dirty="0" smtClean="0">
                <a:solidFill>
                  <a:srgbClr val="00B050"/>
                </a:solidFill>
              </a:rPr>
              <a:t>18</a:t>
            </a:r>
            <a:r>
              <a:rPr lang="pt-PT" sz="2000" dirty="0" smtClean="0">
                <a:solidFill>
                  <a:srgbClr val="00B050"/>
                </a:solidFill>
              </a:rPr>
              <a:t> </a:t>
            </a:r>
            <a:r>
              <a:rPr lang="pt-PT" sz="2000" dirty="0" smtClean="0"/>
              <a:t>–</a:t>
            </a:r>
            <a:r>
              <a:rPr lang="pt-PT" sz="2000" dirty="0" smtClean="0">
                <a:solidFill>
                  <a:srgbClr val="00B050"/>
                </a:solidFill>
              </a:rPr>
              <a:t> </a:t>
            </a:r>
            <a:r>
              <a:rPr lang="pt-PT" sz="2000" b="1" dirty="0" smtClean="0">
                <a:solidFill>
                  <a:srgbClr val="00B050"/>
                </a:solidFill>
              </a:rPr>
              <a:t>8</a:t>
            </a:r>
            <a:r>
              <a:rPr lang="pt-PT" sz="2000" dirty="0" smtClean="0">
                <a:solidFill>
                  <a:srgbClr val="00B050"/>
                </a:solidFill>
              </a:rPr>
              <a:t> </a:t>
            </a:r>
            <a:r>
              <a:rPr lang="pt-PT" sz="2000" dirty="0" smtClean="0"/>
              <a:t>eletrões de valência</a:t>
            </a:r>
            <a:endParaRPr lang="pt-PT" sz="2000" dirty="0"/>
          </a:p>
        </p:txBody>
      </p:sp>
      <p:sp>
        <p:nvSpPr>
          <p:cNvPr id="21" name="CaixaDeTexto 20"/>
          <p:cNvSpPr txBox="1"/>
          <p:nvPr/>
        </p:nvSpPr>
        <p:spPr>
          <a:xfrm>
            <a:off x="611560" y="4581128"/>
            <a:ext cx="7870490" cy="1015663"/>
          </a:xfrm>
          <a:prstGeom prst="rect">
            <a:avLst/>
          </a:prstGeom>
          <a:noFill/>
        </p:spPr>
        <p:txBody>
          <a:bodyPr wrap="square" rtlCol="0">
            <a:spAutoFit/>
          </a:bodyPr>
          <a:lstStyle/>
          <a:p>
            <a:r>
              <a:rPr lang="pt-PT" sz="2000" b="1" dirty="0" smtClean="0">
                <a:solidFill>
                  <a:srgbClr val="00B050"/>
                </a:solidFill>
              </a:rPr>
              <a:t>Nos elementos representativos, o algarismo das unidades do número do grupo, na Tabela Periódica a que o elemento pertence, é igual ao número de eletrões de valência dos seus átomos.</a:t>
            </a:r>
            <a:endParaRPr lang="pt-PT" sz="2000" b="1" dirty="0">
              <a:solidFill>
                <a:srgbClr val="00B05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7" name="Rectângulo 6"/>
              <p:cNvSpPr/>
              <p:nvPr/>
            </p:nvSpPr>
            <p:spPr>
              <a:xfrm>
                <a:off x="539552" y="1196752"/>
                <a:ext cx="7985328" cy="954107"/>
              </a:xfrm>
              <a:prstGeom prst="rect">
                <a:avLst/>
              </a:prstGeom>
            </p:spPr>
            <p:txBody>
              <a:bodyPr wrap="none">
                <a:spAutoFit/>
              </a:bodyPr>
              <a:lstStyle/>
              <a:p>
                <a:r>
                  <a:rPr lang="pt-PT" sz="2800" b="1" dirty="0" smtClean="0">
                    <a:solidFill>
                      <a:srgbClr val="00B050"/>
                    </a:solidFill>
                  </a:rPr>
                  <a:t>Distribuições eletrónicas dos átomos dos elementos </a:t>
                </a:r>
              </a:p>
              <a:p>
                <a:r>
                  <a:rPr lang="pt-PT" sz="2800" b="1" dirty="0" smtClean="0">
                    <a:solidFill>
                      <a:srgbClr val="00B050"/>
                    </a:solidFill>
                  </a:rPr>
                  <a:t>e sua posição na Tabela Periódica (</a:t>
                </a:r>
                <a14:m>
                  <m:oMath xmlns:m="http://schemas.openxmlformats.org/officeDocument/2006/math">
                    <m:r>
                      <a:rPr lang="pt-PT" sz="2800" b="1" i="1">
                        <a:solidFill>
                          <a:srgbClr val="00B050"/>
                        </a:solidFill>
                        <a:latin typeface="Cambria Math" panose="02040503050406030204" pitchFamily="18" charset="0"/>
                      </a:rPr>
                      <m:t>𝒁</m:t>
                    </m:r>
                    <m:r>
                      <a:rPr lang="pt-PT" sz="2800" b="1" i="1">
                        <a:solidFill>
                          <a:srgbClr val="00B050"/>
                        </a:solidFill>
                        <a:latin typeface="Cambria Math" panose="02040503050406030204" pitchFamily="18" charset="0"/>
                        <a:ea typeface="Cambria Math" panose="02040503050406030204" pitchFamily="18" charset="0"/>
                      </a:rPr>
                      <m:t>≤</m:t>
                    </m:r>
                    <m:r>
                      <a:rPr lang="pt-PT" sz="2800" b="1" i="1">
                        <a:solidFill>
                          <a:srgbClr val="00B050"/>
                        </a:solidFill>
                        <a:latin typeface="Cambria Math" panose="02040503050406030204" pitchFamily="18" charset="0"/>
                        <a:ea typeface="Cambria Math" panose="02040503050406030204" pitchFamily="18" charset="0"/>
                      </a:rPr>
                      <m:t>𝟐𝟎</m:t>
                    </m:r>
                  </m:oMath>
                </a14:m>
                <a:r>
                  <a:rPr lang="pt-PT" sz="2800" b="1" dirty="0" smtClean="0">
                    <a:solidFill>
                      <a:srgbClr val="00B050"/>
                    </a:solidFill>
                  </a:rPr>
                  <a:t>)</a:t>
                </a:r>
                <a:endParaRPr lang="pt-PT" sz="2800" dirty="0">
                  <a:solidFill>
                    <a:srgbClr val="00B050"/>
                  </a:solidFill>
                </a:endParaRPr>
              </a:p>
            </p:txBody>
          </p:sp>
        </mc:Choice>
        <mc:Fallback>
          <p:sp>
            <p:nvSpPr>
              <p:cNvPr id="7" name="Rectângulo 6"/>
              <p:cNvSpPr>
                <a:spLocks noRot="1" noChangeAspect="1" noMove="1" noResize="1" noEditPoints="1" noAdjustHandles="1" noChangeArrowheads="1" noChangeShapeType="1" noTextEdit="1"/>
              </p:cNvSpPr>
              <p:nvPr/>
            </p:nvSpPr>
            <p:spPr>
              <a:xfrm>
                <a:off x="539552" y="1196752"/>
                <a:ext cx="7985328" cy="954107"/>
              </a:xfrm>
              <a:prstGeom prst="rect">
                <a:avLst/>
              </a:prstGeom>
              <a:blipFill rotWithShape="0">
                <a:blip r:embed="rId4"/>
                <a:stretch>
                  <a:fillRect l="-1604" t="-5732" r="-611" b="-17197"/>
                </a:stretch>
              </a:blipFill>
            </p:spPr>
            <p:txBody>
              <a:bodyPr/>
              <a:lstStyle/>
              <a:p>
                <a:r>
                  <a:rPr lang="pt-PT">
                    <a:noFill/>
                  </a:rPr>
                  <a:t> </a:t>
                </a:r>
              </a:p>
            </p:txBody>
          </p:sp>
        </mc:Fallback>
      </mc:AlternateContent>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6" name="CaixaDeTexto 15"/>
          <p:cNvSpPr txBox="1"/>
          <p:nvPr/>
        </p:nvSpPr>
        <p:spPr>
          <a:xfrm>
            <a:off x="3203848" y="3933056"/>
            <a:ext cx="184731" cy="369332"/>
          </a:xfrm>
          <a:prstGeom prst="rect">
            <a:avLst/>
          </a:prstGeom>
          <a:noFill/>
        </p:spPr>
        <p:txBody>
          <a:bodyPr wrap="none" rtlCol="0">
            <a:spAutoFit/>
          </a:bodyPr>
          <a:lstStyle/>
          <a:p>
            <a:endParaRPr lang="pt-PT" dirty="0"/>
          </a:p>
        </p:txBody>
      </p:sp>
      <p:sp>
        <p:nvSpPr>
          <p:cNvPr id="17" name="CaixaDeTexto 16"/>
          <p:cNvSpPr txBox="1"/>
          <p:nvPr/>
        </p:nvSpPr>
        <p:spPr>
          <a:xfrm>
            <a:off x="539552" y="2348880"/>
            <a:ext cx="8064896" cy="400110"/>
          </a:xfrm>
          <a:prstGeom prst="rect">
            <a:avLst/>
          </a:prstGeom>
          <a:noFill/>
        </p:spPr>
        <p:txBody>
          <a:bodyPr wrap="square" rtlCol="0">
            <a:spAutoFit/>
          </a:bodyPr>
          <a:lstStyle/>
          <a:p>
            <a:r>
              <a:rPr lang="pt-PT" sz="2000" b="1" dirty="0" smtClean="0">
                <a:solidFill>
                  <a:srgbClr val="00B050"/>
                </a:solidFill>
              </a:rPr>
              <a:t>Por análise </a:t>
            </a:r>
            <a:r>
              <a:rPr lang="pt-PT" sz="2000" dirty="0" smtClean="0"/>
              <a:t>do </a:t>
            </a:r>
            <a:r>
              <a:rPr lang="pt-PT" sz="2000" b="1" dirty="0" smtClean="0">
                <a:solidFill>
                  <a:srgbClr val="00B050"/>
                </a:solidFill>
              </a:rPr>
              <a:t>extrato </a:t>
            </a:r>
            <a:r>
              <a:rPr lang="pt-PT" sz="2000" dirty="0" smtClean="0"/>
              <a:t>seguinte</a:t>
            </a:r>
            <a:r>
              <a:rPr lang="pt-PT" sz="2000" b="1" dirty="0" smtClean="0">
                <a:solidFill>
                  <a:srgbClr val="00B050"/>
                </a:solidFill>
              </a:rPr>
              <a:t> da Tabela Periódica</a:t>
            </a:r>
            <a:r>
              <a:rPr lang="pt-PT" sz="2000" dirty="0" smtClean="0"/>
              <a:t>, podemos concluir  que:</a:t>
            </a:r>
            <a:endParaRPr lang="pt-PT" sz="2000" dirty="0"/>
          </a:p>
        </p:txBody>
      </p:sp>
      <p:pic>
        <p:nvPicPr>
          <p:cNvPr id="45058" name="Picture 2" descr="F:\DPA9\PowerPoints\PowerPoints_Química\Imagens_PPT_Classificação_materiais\M23\20145768_cont_tab_period_pag45.png"/>
          <p:cNvPicPr>
            <a:picLocks noChangeAspect="1" noChangeArrowheads="1"/>
          </p:cNvPicPr>
          <p:nvPr/>
        </p:nvPicPr>
        <p:blipFill>
          <a:blip r:embed="rId5" cstate="print"/>
          <a:srcRect/>
          <a:stretch>
            <a:fillRect/>
          </a:stretch>
        </p:blipFill>
        <p:spPr bwMode="auto">
          <a:xfrm>
            <a:off x="1115616" y="2708920"/>
            <a:ext cx="6754356" cy="2159297"/>
          </a:xfrm>
          <a:prstGeom prst="rect">
            <a:avLst/>
          </a:prstGeom>
          <a:noFill/>
        </p:spPr>
      </p:pic>
      <p:sp>
        <p:nvSpPr>
          <p:cNvPr id="20" name="CaixaDeTexto 19"/>
          <p:cNvSpPr txBox="1"/>
          <p:nvPr/>
        </p:nvSpPr>
        <p:spPr>
          <a:xfrm>
            <a:off x="683568" y="5013176"/>
            <a:ext cx="7848872" cy="1015663"/>
          </a:xfrm>
          <a:prstGeom prst="rect">
            <a:avLst/>
          </a:prstGeom>
          <a:noFill/>
        </p:spPr>
        <p:txBody>
          <a:bodyPr wrap="square" rtlCol="0">
            <a:spAutoFit/>
          </a:bodyPr>
          <a:lstStyle/>
          <a:p>
            <a:pPr marL="173038" indent="-173038"/>
            <a:r>
              <a:rPr lang="pt-PT" sz="2000" dirty="0" smtClean="0">
                <a:solidFill>
                  <a:srgbClr val="00B050"/>
                </a:solidFill>
              </a:rPr>
              <a:t>•</a:t>
            </a:r>
            <a:r>
              <a:rPr lang="pt-PT" sz="2000" dirty="0" smtClean="0">
                <a:solidFill>
                  <a:schemeClr val="tx2"/>
                </a:solidFill>
              </a:rPr>
              <a:t> </a:t>
            </a:r>
            <a:r>
              <a:rPr lang="pt-PT" sz="2000" dirty="0" smtClean="0"/>
              <a:t>Os átomos dos </a:t>
            </a:r>
            <a:r>
              <a:rPr lang="pt-PT" sz="2000" b="1" dirty="0" smtClean="0">
                <a:solidFill>
                  <a:srgbClr val="00B050"/>
                </a:solidFill>
              </a:rPr>
              <a:t>elementos de um mesmo período</a:t>
            </a:r>
            <a:r>
              <a:rPr lang="pt-PT" sz="2000" dirty="0" smtClean="0">
                <a:solidFill>
                  <a:srgbClr val="00B050"/>
                </a:solidFill>
              </a:rPr>
              <a:t> </a:t>
            </a:r>
            <a:r>
              <a:rPr lang="pt-PT" sz="2000" dirty="0" smtClean="0"/>
              <a:t>têm sucessivamente mais um protão e os eletrões encontram-se distribuídos pelo </a:t>
            </a:r>
            <a:r>
              <a:rPr lang="pt-PT" sz="2000" b="1" dirty="0" smtClean="0">
                <a:solidFill>
                  <a:srgbClr val="00B050"/>
                </a:solidFill>
              </a:rPr>
              <a:t>mesmo</a:t>
            </a:r>
            <a:r>
              <a:rPr lang="pt-PT" sz="2000" dirty="0" smtClean="0">
                <a:solidFill>
                  <a:srgbClr val="00B050"/>
                </a:solidFill>
              </a:rPr>
              <a:t> </a:t>
            </a:r>
            <a:r>
              <a:rPr lang="pt-PT" sz="2000" b="1" dirty="0" smtClean="0">
                <a:solidFill>
                  <a:srgbClr val="00B050"/>
                </a:solidFill>
              </a:rPr>
              <a:t>número de níveis de energia</a:t>
            </a:r>
            <a:r>
              <a:rPr lang="pt-PT" sz="2000" dirty="0" smtClean="0"/>
              <a:t>.</a:t>
            </a:r>
            <a:endParaRPr lang="pt-PT"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7" name="Rectângulo 6"/>
              <p:cNvSpPr/>
              <p:nvPr/>
            </p:nvSpPr>
            <p:spPr>
              <a:xfrm>
                <a:off x="539552" y="1196752"/>
                <a:ext cx="7985328" cy="954107"/>
              </a:xfrm>
              <a:prstGeom prst="rect">
                <a:avLst/>
              </a:prstGeom>
            </p:spPr>
            <p:txBody>
              <a:bodyPr wrap="none">
                <a:spAutoFit/>
              </a:bodyPr>
              <a:lstStyle/>
              <a:p>
                <a:r>
                  <a:rPr lang="pt-PT" sz="2800" b="1" dirty="0" smtClean="0">
                    <a:solidFill>
                      <a:srgbClr val="00B050"/>
                    </a:solidFill>
                  </a:rPr>
                  <a:t>Distribuições eletrónicas dos átomos dos elementos </a:t>
                </a:r>
              </a:p>
              <a:p>
                <a:r>
                  <a:rPr lang="pt-PT" sz="2800" b="1" dirty="0" smtClean="0">
                    <a:solidFill>
                      <a:srgbClr val="00B050"/>
                    </a:solidFill>
                  </a:rPr>
                  <a:t>e sua posição na Tabela Periódica (</a:t>
                </a:r>
                <a14:m>
                  <m:oMath xmlns:m="http://schemas.openxmlformats.org/officeDocument/2006/math">
                    <m:r>
                      <a:rPr lang="pt-PT" sz="2800" b="1" i="1">
                        <a:solidFill>
                          <a:srgbClr val="00B050"/>
                        </a:solidFill>
                        <a:latin typeface="Cambria Math" panose="02040503050406030204" pitchFamily="18" charset="0"/>
                      </a:rPr>
                      <m:t>𝒁</m:t>
                    </m:r>
                    <m:r>
                      <a:rPr lang="pt-PT" sz="2800" b="1" i="1">
                        <a:solidFill>
                          <a:srgbClr val="00B050"/>
                        </a:solidFill>
                        <a:latin typeface="Cambria Math" panose="02040503050406030204" pitchFamily="18" charset="0"/>
                        <a:ea typeface="Cambria Math" panose="02040503050406030204" pitchFamily="18" charset="0"/>
                      </a:rPr>
                      <m:t>≤</m:t>
                    </m:r>
                    <m:r>
                      <a:rPr lang="pt-PT" sz="2800" b="1" i="1">
                        <a:solidFill>
                          <a:srgbClr val="00B050"/>
                        </a:solidFill>
                        <a:latin typeface="Cambria Math" panose="02040503050406030204" pitchFamily="18" charset="0"/>
                        <a:ea typeface="Cambria Math" panose="02040503050406030204" pitchFamily="18" charset="0"/>
                      </a:rPr>
                      <m:t>𝟐𝟎</m:t>
                    </m:r>
                  </m:oMath>
                </a14:m>
                <a:r>
                  <a:rPr lang="pt-PT" sz="2800" b="1" dirty="0" smtClean="0">
                    <a:solidFill>
                      <a:srgbClr val="00B050"/>
                    </a:solidFill>
                  </a:rPr>
                  <a:t>)</a:t>
                </a:r>
                <a:endParaRPr lang="pt-PT" sz="2800" dirty="0">
                  <a:solidFill>
                    <a:srgbClr val="00B050"/>
                  </a:solidFill>
                </a:endParaRPr>
              </a:p>
            </p:txBody>
          </p:sp>
        </mc:Choice>
        <mc:Fallback>
          <p:sp>
            <p:nvSpPr>
              <p:cNvPr id="7" name="Rectângulo 6"/>
              <p:cNvSpPr>
                <a:spLocks noRot="1" noChangeAspect="1" noMove="1" noResize="1" noEditPoints="1" noAdjustHandles="1" noChangeArrowheads="1" noChangeShapeType="1" noTextEdit="1"/>
              </p:cNvSpPr>
              <p:nvPr/>
            </p:nvSpPr>
            <p:spPr>
              <a:xfrm>
                <a:off x="539552" y="1196752"/>
                <a:ext cx="7985328" cy="954107"/>
              </a:xfrm>
              <a:prstGeom prst="rect">
                <a:avLst/>
              </a:prstGeom>
              <a:blipFill rotWithShape="0">
                <a:blip r:embed="rId4"/>
                <a:stretch>
                  <a:fillRect l="-1604" t="-5732" r="-611" b="-17197"/>
                </a:stretch>
              </a:blipFill>
            </p:spPr>
            <p:txBody>
              <a:bodyPr/>
              <a:lstStyle/>
              <a:p>
                <a:r>
                  <a:rPr lang="pt-PT">
                    <a:noFill/>
                  </a:rPr>
                  <a:t> </a:t>
                </a:r>
              </a:p>
            </p:txBody>
          </p:sp>
        </mc:Fallback>
      </mc:AlternateContent>
      <p:sp>
        <p:nvSpPr>
          <p:cNvPr id="8" name="Rectângulo 7"/>
          <p:cNvSpPr/>
          <p:nvPr/>
        </p:nvSpPr>
        <p:spPr>
          <a:xfrm>
            <a:off x="899592" y="1844824"/>
            <a:ext cx="7344816" cy="461665"/>
          </a:xfrm>
          <a:prstGeom prst="rect">
            <a:avLst/>
          </a:prstGeom>
        </p:spPr>
        <p:txBody>
          <a:bodyPr wrap="square">
            <a:spAutoFit/>
          </a:bodyPr>
          <a:lstStyle/>
          <a:p>
            <a:endParaRPr lang="pt-PT" sz="2400" b="1" dirty="0">
              <a:solidFill>
                <a:srgbClr val="00B050"/>
              </a:solidFill>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PT"/>
          </a:p>
        </p:txBody>
      </p:sp>
      <p:sp>
        <p:nvSpPr>
          <p:cNvPr id="15" name="CaixaDeTexto 14"/>
          <p:cNvSpPr txBox="1"/>
          <p:nvPr/>
        </p:nvSpPr>
        <p:spPr>
          <a:xfrm>
            <a:off x="6012160" y="3356992"/>
            <a:ext cx="184731" cy="369332"/>
          </a:xfrm>
          <a:prstGeom prst="rect">
            <a:avLst/>
          </a:prstGeom>
          <a:noFill/>
        </p:spPr>
        <p:txBody>
          <a:bodyPr wrap="none" rtlCol="0">
            <a:spAutoFit/>
          </a:bodyPr>
          <a:lstStyle/>
          <a:p>
            <a:endParaRPr lang="pt-PT" dirty="0"/>
          </a:p>
        </p:txBody>
      </p:sp>
      <p:sp>
        <p:nvSpPr>
          <p:cNvPr id="16" name="CaixaDeTexto 15"/>
          <p:cNvSpPr txBox="1"/>
          <p:nvPr/>
        </p:nvSpPr>
        <p:spPr>
          <a:xfrm>
            <a:off x="3203848" y="3933056"/>
            <a:ext cx="184731" cy="369332"/>
          </a:xfrm>
          <a:prstGeom prst="rect">
            <a:avLst/>
          </a:prstGeom>
          <a:noFill/>
        </p:spPr>
        <p:txBody>
          <a:bodyPr wrap="none" rtlCol="0">
            <a:spAutoFit/>
          </a:bodyPr>
          <a:lstStyle/>
          <a:p>
            <a:endParaRPr lang="pt-PT" dirty="0"/>
          </a:p>
        </p:txBody>
      </p:sp>
      <p:sp>
        <p:nvSpPr>
          <p:cNvPr id="17" name="CaixaDeTexto 16"/>
          <p:cNvSpPr txBox="1"/>
          <p:nvPr/>
        </p:nvSpPr>
        <p:spPr>
          <a:xfrm>
            <a:off x="539552" y="2348880"/>
            <a:ext cx="1080120" cy="461665"/>
          </a:xfrm>
          <a:prstGeom prst="rect">
            <a:avLst/>
          </a:prstGeom>
          <a:noFill/>
        </p:spPr>
        <p:txBody>
          <a:bodyPr wrap="square" rtlCol="0">
            <a:spAutoFit/>
          </a:bodyPr>
          <a:lstStyle/>
          <a:p>
            <a:r>
              <a:rPr lang="pt-PT" sz="2400" b="1" dirty="0" smtClean="0">
                <a:solidFill>
                  <a:srgbClr val="00B050"/>
                </a:solidFill>
              </a:rPr>
              <a:t>Assim</a:t>
            </a:r>
            <a:r>
              <a:rPr lang="pt-PT" sz="2400" dirty="0" smtClean="0"/>
              <a:t>:</a:t>
            </a:r>
            <a:endParaRPr lang="pt-PT" sz="2400" dirty="0"/>
          </a:p>
        </p:txBody>
      </p:sp>
      <p:sp>
        <p:nvSpPr>
          <p:cNvPr id="19" name="CaixaDeTexto 18"/>
          <p:cNvSpPr txBox="1"/>
          <p:nvPr/>
        </p:nvSpPr>
        <p:spPr>
          <a:xfrm>
            <a:off x="683568" y="2924944"/>
            <a:ext cx="3524106" cy="1631216"/>
          </a:xfrm>
          <a:prstGeom prst="rect">
            <a:avLst/>
          </a:prstGeom>
          <a:noFill/>
        </p:spPr>
        <p:txBody>
          <a:bodyPr wrap="none" rtlCol="0">
            <a:spAutoFit/>
          </a:bodyPr>
          <a:lstStyle/>
          <a:p>
            <a:r>
              <a:rPr lang="pt-PT" sz="2000" b="1" dirty="0" smtClean="0">
                <a:solidFill>
                  <a:srgbClr val="00B050"/>
                </a:solidFill>
              </a:rPr>
              <a:t>1.° período </a:t>
            </a:r>
            <a:r>
              <a:rPr lang="pt-PT" sz="2000" dirty="0" smtClean="0"/>
              <a:t>–</a:t>
            </a:r>
            <a:r>
              <a:rPr lang="pt-PT" sz="2000" b="1" dirty="0" smtClean="0">
                <a:solidFill>
                  <a:srgbClr val="00B050"/>
                </a:solidFill>
              </a:rPr>
              <a:t> 1 </a:t>
            </a:r>
            <a:r>
              <a:rPr lang="pt-PT" sz="2000" dirty="0" smtClean="0"/>
              <a:t>nível de energia</a:t>
            </a:r>
          </a:p>
          <a:p>
            <a:r>
              <a:rPr lang="pt-PT" sz="2000" b="1" dirty="0" smtClean="0">
                <a:solidFill>
                  <a:srgbClr val="00B050"/>
                </a:solidFill>
              </a:rPr>
              <a:t>2.° período </a:t>
            </a:r>
            <a:r>
              <a:rPr lang="pt-PT" sz="2000" dirty="0" smtClean="0"/>
              <a:t>–</a:t>
            </a:r>
            <a:r>
              <a:rPr lang="pt-PT" sz="2000" b="1" dirty="0" smtClean="0">
                <a:solidFill>
                  <a:srgbClr val="00B050"/>
                </a:solidFill>
              </a:rPr>
              <a:t> 2 </a:t>
            </a:r>
            <a:r>
              <a:rPr lang="pt-PT" sz="2000" dirty="0" smtClean="0"/>
              <a:t>níveis de energia</a:t>
            </a:r>
          </a:p>
          <a:p>
            <a:r>
              <a:rPr lang="pt-PT" sz="2000" b="1" dirty="0" smtClean="0">
                <a:solidFill>
                  <a:srgbClr val="00B050"/>
                </a:solidFill>
              </a:rPr>
              <a:t>3.° período </a:t>
            </a:r>
            <a:r>
              <a:rPr lang="pt-PT" sz="2000" dirty="0" smtClean="0"/>
              <a:t>– </a:t>
            </a:r>
            <a:r>
              <a:rPr lang="pt-PT" sz="2000" b="1" dirty="0" smtClean="0">
                <a:solidFill>
                  <a:srgbClr val="00B050"/>
                </a:solidFill>
              </a:rPr>
              <a:t>3 </a:t>
            </a:r>
            <a:r>
              <a:rPr lang="pt-PT" sz="2000" dirty="0" smtClean="0"/>
              <a:t>níveis de energia</a:t>
            </a:r>
          </a:p>
          <a:p>
            <a:r>
              <a:rPr lang="pt-PT" sz="2000" b="1" dirty="0" smtClean="0">
                <a:solidFill>
                  <a:srgbClr val="00B050"/>
                </a:solidFill>
              </a:rPr>
              <a:t>4.° período</a:t>
            </a:r>
            <a:r>
              <a:rPr lang="pt-PT" sz="2000" dirty="0" smtClean="0"/>
              <a:t> – </a:t>
            </a:r>
            <a:r>
              <a:rPr lang="pt-PT" sz="2000" b="1" dirty="0" smtClean="0">
                <a:solidFill>
                  <a:srgbClr val="00B050"/>
                </a:solidFill>
              </a:rPr>
              <a:t>4 </a:t>
            </a:r>
            <a:r>
              <a:rPr lang="pt-PT" sz="2000" dirty="0" smtClean="0"/>
              <a:t>níveis de energia</a:t>
            </a:r>
          </a:p>
          <a:p>
            <a:r>
              <a:rPr lang="pt-PT" sz="2000" dirty="0" smtClean="0"/>
              <a:t> </a:t>
            </a:r>
            <a:endParaRPr lang="pt-PT" sz="2000" dirty="0"/>
          </a:p>
        </p:txBody>
      </p:sp>
      <p:sp>
        <p:nvSpPr>
          <p:cNvPr id="20" name="CaixaDeTexto 19"/>
          <p:cNvSpPr txBox="1"/>
          <p:nvPr/>
        </p:nvSpPr>
        <p:spPr>
          <a:xfrm>
            <a:off x="4788024" y="2924944"/>
            <a:ext cx="3524106" cy="1015663"/>
          </a:xfrm>
          <a:prstGeom prst="rect">
            <a:avLst/>
          </a:prstGeom>
          <a:noFill/>
        </p:spPr>
        <p:txBody>
          <a:bodyPr wrap="none" rtlCol="0">
            <a:spAutoFit/>
          </a:bodyPr>
          <a:lstStyle/>
          <a:p>
            <a:r>
              <a:rPr lang="pt-PT" sz="2000" b="1" dirty="0" smtClean="0">
                <a:solidFill>
                  <a:srgbClr val="00B050"/>
                </a:solidFill>
              </a:rPr>
              <a:t>5.° período</a:t>
            </a:r>
            <a:r>
              <a:rPr lang="pt-PT" sz="2000" dirty="0" smtClean="0"/>
              <a:t> – </a:t>
            </a:r>
            <a:r>
              <a:rPr lang="pt-PT" sz="2000" b="1" dirty="0" smtClean="0">
                <a:solidFill>
                  <a:srgbClr val="00B050"/>
                </a:solidFill>
              </a:rPr>
              <a:t>5 </a:t>
            </a:r>
            <a:r>
              <a:rPr lang="pt-PT" sz="2000" dirty="0" smtClean="0"/>
              <a:t>níveis de energia</a:t>
            </a:r>
          </a:p>
          <a:p>
            <a:r>
              <a:rPr lang="pt-PT" sz="2000" b="1" dirty="0" smtClean="0">
                <a:solidFill>
                  <a:srgbClr val="00B050"/>
                </a:solidFill>
              </a:rPr>
              <a:t>6.° período </a:t>
            </a:r>
            <a:r>
              <a:rPr lang="pt-PT" sz="2000" dirty="0" smtClean="0"/>
              <a:t>–</a:t>
            </a:r>
            <a:r>
              <a:rPr lang="pt-PT" sz="2000" b="1" dirty="0" smtClean="0">
                <a:solidFill>
                  <a:srgbClr val="00B050"/>
                </a:solidFill>
              </a:rPr>
              <a:t> 6 </a:t>
            </a:r>
            <a:r>
              <a:rPr lang="pt-PT" sz="2000" dirty="0" smtClean="0"/>
              <a:t>níveis de energia</a:t>
            </a:r>
          </a:p>
          <a:p>
            <a:r>
              <a:rPr lang="pt-PT" sz="2000" b="1" dirty="0" smtClean="0">
                <a:solidFill>
                  <a:srgbClr val="00B050"/>
                </a:solidFill>
              </a:rPr>
              <a:t>7.° período</a:t>
            </a:r>
            <a:r>
              <a:rPr lang="pt-PT" sz="2000" dirty="0" smtClean="0"/>
              <a:t> – </a:t>
            </a:r>
            <a:r>
              <a:rPr lang="pt-PT" sz="2000" b="1" dirty="0" smtClean="0">
                <a:solidFill>
                  <a:srgbClr val="00B050"/>
                </a:solidFill>
              </a:rPr>
              <a:t>7 </a:t>
            </a:r>
            <a:r>
              <a:rPr lang="pt-PT" sz="2000" dirty="0" smtClean="0"/>
              <a:t>níveis de energia</a:t>
            </a:r>
            <a:endParaRPr lang="pt-PT" sz="2000" dirty="0"/>
          </a:p>
        </p:txBody>
      </p:sp>
      <p:sp>
        <p:nvSpPr>
          <p:cNvPr id="21" name="CaixaDeTexto 20"/>
          <p:cNvSpPr txBox="1"/>
          <p:nvPr/>
        </p:nvSpPr>
        <p:spPr>
          <a:xfrm>
            <a:off x="611560" y="4581128"/>
            <a:ext cx="7870490" cy="1015663"/>
          </a:xfrm>
          <a:prstGeom prst="rect">
            <a:avLst/>
          </a:prstGeom>
          <a:noFill/>
        </p:spPr>
        <p:txBody>
          <a:bodyPr wrap="square" rtlCol="0">
            <a:spAutoFit/>
          </a:bodyPr>
          <a:lstStyle/>
          <a:p>
            <a:r>
              <a:rPr lang="pt-PT" sz="2000" b="1" dirty="0" smtClean="0">
                <a:solidFill>
                  <a:srgbClr val="00B050"/>
                </a:solidFill>
              </a:rPr>
              <a:t>O número do período em que um elemento se encontra na Tabela Periódica é igual ao número de níveis de energia pelos quais se distribuem os seus eletrões.</a:t>
            </a:r>
            <a:endParaRPr lang="pt-PT" sz="2000" b="1" dirty="0">
              <a:solidFill>
                <a:srgbClr val="00B05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PT"/>
          </a:p>
        </p:txBody>
      </p:sp>
      <p:pic>
        <p:nvPicPr>
          <p:cNvPr id="4" name="Content Placeholder 3" descr="Parte1_SLIDE2A.jp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9" name="CaixaDeTexto 8"/>
          <p:cNvSpPr txBox="1"/>
          <p:nvPr/>
        </p:nvSpPr>
        <p:spPr>
          <a:xfrm>
            <a:off x="1907704" y="836712"/>
            <a:ext cx="5688632" cy="523220"/>
          </a:xfrm>
          <a:prstGeom prst="rect">
            <a:avLst/>
          </a:prstGeom>
          <a:noFill/>
        </p:spPr>
        <p:txBody>
          <a:bodyPr wrap="square" rtlCol="0">
            <a:spAutoFit/>
          </a:bodyPr>
          <a:lstStyle/>
          <a:p>
            <a:pPr algn="ctr"/>
            <a:r>
              <a:rPr lang="pt-PT" sz="2800" b="1" dirty="0" smtClean="0">
                <a:solidFill>
                  <a:srgbClr val="00B050"/>
                </a:solidFill>
              </a:rPr>
              <a:t>Síntese de conteúdos</a:t>
            </a:r>
            <a:endParaRPr lang="pt-PT" sz="2800" b="1" dirty="0">
              <a:solidFill>
                <a:srgbClr val="00B050"/>
              </a:solidFill>
            </a:endParaRPr>
          </a:p>
        </p:txBody>
      </p:sp>
      <p:sp>
        <p:nvSpPr>
          <p:cNvPr id="12" name="Freeform 5"/>
          <p:cNvSpPr/>
          <p:nvPr/>
        </p:nvSpPr>
        <p:spPr>
          <a:xfrm>
            <a:off x="467544" y="1340768"/>
            <a:ext cx="8208912" cy="4824536"/>
          </a:xfrm>
          <a:custGeom>
            <a:avLst/>
            <a:gdLst>
              <a:gd name="connsiteX0" fmla="*/ 0 w 1744972"/>
              <a:gd name="connsiteY0" fmla="*/ 110806 h 1108057"/>
              <a:gd name="connsiteX1" fmla="*/ 110806 w 1744972"/>
              <a:gd name="connsiteY1" fmla="*/ 0 h 1108057"/>
              <a:gd name="connsiteX2" fmla="*/ 1634166 w 1744972"/>
              <a:gd name="connsiteY2" fmla="*/ 0 h 1108057"/>
              <a:gd name="connsiteX3" fmla="*/ 1744972 w 1744972"/>
              <a:gd name="connsiteY3" fmla="*/ 110806 h 1108057"/>
              <a:gd name="connsiteX4" fmla="*/ 1744972 w 1744972"/>
              <a:gd name="connsiteY4" fmla="*/ 997251 h 1108057"/>
              <a:gd name="connsiteX5" fmla="*/ 1634166 w 1744972"/>
              <a:gd name="connsiteY5" fmla="*/ 1108057 h 1108057"/>
              <a:gd name="connsiteX6" fmla="*/ 110806 w 1744972"/>
              <a:gd name="connsiteY6" fmla="*/ 1108057 h 1108057"/>
              <a:gd name="connsiteX7" fmla="*/ 0 w 1744972"/>
              <a:gd name="connsiteY7" fmla="*/ 997251 h 1108057"/>
              <a:gd name="connsiteX8" fmla="*/ 0 w 1744972"/>
              <a:gd name="connsiteY8" fmla="*/ 110806 h 110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4972" h="1108057">
                <a:moveTo>
                  <a:pt x="0" y="110806"/>
                </a:moveTo>
                <a:cubicBezTo>
                  <a:pt x="0" y="49610"/>
                  <a:pt x="49610" y="0"/>
                  <a:pt x="110806" y="0"/>
                </a:cubicBezTo>
                <a:lnTo>
                  <a:pt x="1634166" y="0"/>
                </a:lnTo>
                <a:cubicBezTo>
                  <a:pt x="1695362" y="0"/>
                  <a:pt x="1744972" y="49610"/>
                  <a:pt x="1744972" y="110806"/>
                </a:cubicBezTo>
                <a:lnTo>
                  <a:pt x="1744972" y="997251"/>
                </a:lnTo>
                <a:cubicBezTo>
                  <a:pt x="1744972" y="1058447"/>
                  <a:pt x="1695362" y="1108057"/>
                  <a:pt x="1634166" y="1108057"/>
                </a:cubicBezTo>
                <a:lnTo>
                  <a:pt x="110806" y="1108057"/>
                </a:lnTo>
                <a:cubicBezTo>
                  <a:pt x="49610" y="1108057"/>
                  <a:pt x="0" y="1058447"/>
                  <a:pt x="0" y="997251"/>
                </a:cubicBezTo>
                <a:lnTo>
                  <a:pt x="0" y="110806"/>
                </a:lnTo>
                <a:close/>
              </a:path>
            </a:pathLst>
          </a:custGeom>
          <a:solidFill>
            <a:schemeClr val="tx2">
              <a:lumMod val="20000"/>
              <a:lumOff val="80000"/>
            </a:schemeClr>
          </a:solidFill>
          <a:ln>
            <a:solidFill>
              <a:schemeClr val="accent1">
                <a:lumMod val="60000"/>
                <a:lumOff val="40000"/>
              </a:schemeClr>
            </a:solidFill>
          </a:ln>
          <a:effectLst/>
        </p:spPr>
        <p:style>
          <a:lnRef idx="2">
            <a:schemeClr val="dk1"/>
          </a:lnRef>
          <a:fillRef idx="1">
            <a:schemeClr val="lt1"/>
          </a:fillRef>
          <a:effectRef idx="0">
            <a:schemeClr val="dk1"/>
          </a:effectRef>
          <a:fontRef idx="minor">
            <a:schemeClr val="dk1"/>
          </a:fontRef>
        </p:style>
        <p:txBody>
          <a:bodyPr spcFirstLastPara="0" vert="horz" wrap="square" lIns="215334" tIns="215334" rIns="215334" bIns="215334" numCol="1" spcCol="1270" anchor="ctr" anchorCtr="0">
            <a:noAutofit/>
          </a:bodyPr>
          <a:lstStyle/>
          <a:p>
            <a:pPr marL="284400"/>
            <a:endParaRPr lang="pt-PT" dirty="0" smtClean="0">
              <a:solidFill>
                <a:schemeClr val="tx2"/>
              </a:solidFill>
            </a:endParaRPr>
          </a:p>
          <a:p>
            <a:pPr lvl="0"/>
            <a:endParaRPr lang="pt-PT" dirty="0" smtClean="0"/>
          </a:p>
          <a:p>
            <a:pPr lvl="0"/>
            <a:endParaRPr lang="pt-PT" dirty="0" smtClean="0"/>
          </a:p>
          <a:p>
            <a:pPr lvl="0"/>
            <a:endParaRPr lang="pt-PT" sz="2000" dirty="0" smtClean="0">
              <a:solidFill>
                <a:schemeClr val="tx1"/>
              </a:solidFill>
            </a:endParaRPr>
          </a:p>
          <a:p>
            <a:pPr lvl="0"/>
            <a:endParaRPr lang="pt-PT" sz="2000" dirty="0" smtClean="0">
              <a:solidFill>
                <a:schemeClr val="tx1"/>
              </a:solidFill>
            </a:endParaRPr>
          </a:p>
          <a:p>
            <a:pPr marL="268288" lvl="0" indent="-268288"/>
            <a:r>
              <a:rPr lang="pt-PT" sz="2000" dirty="0" smtClean="0"/>
              <a:t> </a:t>
            </a:r>
            <a:r>
              <a:rPr lang="pt-PT" sz="2000" dirty="0" smtClean="0">
                <a:solidFill>
                  <a:srgbClr val="00B050"/>
                </a:solidFill>
              </a:rPr>
              <a:t>• </a:t>
            </a:r>
            <a:r>
              <a:rPr lang="pt-PT" sz="2000" dirty="0" smtClean="0"/>
              <a:t>A </a:t>
            </a:r>
            <a:r>
              <a:rPr lang="pt-PT" sz="2000" b="1" dirty="0" smtClean="0">
                <a:solidFill>
                  <a:srgbClr val="00B050"/>
                </a:solidFill>
              </a:rPr>
              <a:t>Tabela Periódica </a:t>
            </a:r>
            <a:r>
              <a:rPr lang="pt-PT" sz="2000" dirty="0" smtClean="0"/>
              <a:t>atual resultou do </a:t>
            </a:r>
            <a:r>
              <a:rPr lang="pt-PT" sz="2000" b="1" dirty="0" smtClean="0">
                <a:solidFill>
                  <a:srgbClr val="00B050"/>
                </a:solidFill>
              </a:rPr>
              <a:t>contributo de vários cientistas</a:t>
            </a:r>
            <a:r>
              <a:rPr lang="pt-PT" sz="2000" dirty="0" smtClean="0">
                <a:solidFill>
                  <a:srgbClr val="00B050"/>
                </a:solidFill>
              </a:rPr>
              <a:t> </a:t>
            </a:r>
            <a:r>
              <a:rPr lang="pt-PT" sz="2000" dirty="0" smtClean="0"/>
              <a:t>ao longo dos tempos, com especial destaque para </a:t>
            </a:r>
            <a:r>
              <a:rPr lang="pt-PT" sz="2000" b="1" dirty="0" smtClean="0">
                <a:solidFill>
                  <a:srgbClr val="00B050"/>
                </a:solidFill>
              </a:rPr>
              <a:t>Mendeleev</a:t>
            </a:r>
            <a:r>
              <a:rPr lang="pt-PT" sz="2000" dirty="0" smtClean="0">
                <a:solidFill>
                  <a:schemeClr val="tx1"/>
                </a:solidFill>
              </a:rPr>
              <a:t>.</a:t>
            </a:r>
          </a:p>
          <a:p>
            <a:pPr lvl="0">
              <a:buFont typeface="Arial" pitchFamily="34" charset="0"/>
              <a:buChar char="•"/>
            </a:pPr>
            <a:endParaRPr lang="pt-PT" sz="2000" dirty="0" smtClean="0"/>
          </a:p>
          <a:p>
            <a:pPr marL="173038" lvl="0" indent="-173038"/>
            <a:r>
              <a:rPr lang="pt-PT" sz="2000" dirty="0" smtClean="0">
                <a:solidFill>
                  <a:srgbClr val="00B050"/>
                </a:solidFill>
              </a:rPr>
              <a:t>•</a:t>
            </a:r>
            <a:r>
              <a:rPr lang="pt-PT" sz="2000" dirty="0" smtClean="0">
                <a:solidFill>
                  <a:schemeClr val="tx2"/>
                </a:solidFill>
              </a:rPr>
              <a:t> </a:t>
            </a:r>
            <a:r>
              <a:rPr lang="pt-PT" sz="2000" dirty="0" smtClean="0">
                <a:solidFill>
                  <a:schemeClr val="tx1"/>
                </a:solidFill>
              </a:rPr>
              <a:t>Na </a:t>
            </a:r>
            <a:r>
              <a:rPr lang="pt-PT" sz="2000" dirty="0" smtClean="0"/>
              <a:t>Tabela Periódica atual, os </a:t>
            </a:r>
            <a:r>
              <a:rPr lang="pt-PT" sz="2000" b="1" dirty="0" smtClean="0">
                <a:solidFill>
                  <a:srgbClr val="00B050"/>
                </a:solidFill>
              </a:rPr>
              <a:t>elementos químicos</a:t>
            </a:r>
            <a:r>
              <a:rPr lang="pt-PT" sz="2000" dirty="0" smtClean="0">
                <a:solidFill>
                  <a:srgbClr val="00B050"/>
                </a:solidFill>
              </a:rPr>
              <a:t> </a:t>
            </a:r>
            <a:r>
              <a:rPr lang="pt-PT" sz="2000" dirty="0" smtClean="0"/>
              <a:t>encontram-se </a:t>
            </a:r>
            <a:r>
              <a:rPr lang="pt-PT" sz="2000" b="1" dirty="0" smtClean="0">
                <a:solidFill>
                  <a:srgbClr val="00B050"/>
                </a:solidFill>
              </a:rPr>
              <a:t>dispostos</a:t>
            </a:r>
            <a:r>
              <a:rPr lang="pt-PT" sz="2000" dirty="0" smtClean="0">
                <a:solidFill>
                  <a:schemeClr val="tx2"/>
                </a:solidFill>
              </a:rPr>
              <a:t> </a:t>
            </a:r>
            <a:r>
              <a:rPr lang="pt-PT" sz="2000" dirty="0" smtClean="0"/>
              <a:t>por </a:t>
            </a:r>
            <a:r>
              <a:rPr lang="pt-PT" sz="2000" b="1" dirty="0" smtClean="0">
                <a:solidFill>
                  <a:srgbClr val="00B050"/>
                </a:solidFill>
              </a:rPr>
              <a:t>ordem crescente do número atómico</a:t>
            </a:r>
            <a:r>
              <a:rPr lang="pt-PT" sz="2000" dirty="0" smtClean="0">
                <a:solidFill>
                  <a:schemeClr val="tx1"/>
                </a:solidFill>
              </a:rPr>
              <a:t>.</a:t>
            </a:r>
          </a:p>
          <a:p>
            <a:pPr lvl="0"/>
            <a:endParaRPr lang="pt-PT" sz="2000" dirty="0" smtClean="0"/>
          </a:p>
          <a:p>
            <a:pPr marL="173038" lvl="0" indent="-173038"/>
            <a:r>
              <a:rPr lang="pt-PT" sz="2000" dirty="0" smtClean="0">
                <a:solidFill>
                  <a:srgbClr val="00B050"/>
                </a:solidFill>
              </a:rPr>
              <a:t>• </a:t>
            </a:r>
            <a:r>
              <a:rPr lang="pt-PT" sz="2000" dirty="0" smtClean="0">
                <a:solidFill>
                  <a:schemeClr val="tx1"/>
                </a:solidFill>
              </a:rPr>
              <a:t>Na</a:t>
            </a:r>
            <a:r>
              <a:rPr lang="pt-PT" sz="2000" dirty="0" smtClean="0"/>
              <a:t> </a:t>
            </a:r>
            <a:r>
              <a:rPr lang="pt-PT" sz="2000" b="1" dirty="0" smtClean="0">
                <a:solidFill>
                  <a:srgbClr val="00B050"/>
                </a:solidFill>
              </a:rPr>
              <a:t>Tabela Periódica</a:t>
            </a:r>
            <a:r>
              <a:rPr lang="pt-PT" sz="2000" b="1" dirty="0" smtClean="0">
                <a:solidFill>
                  <a:schemeClr val="tx1"/>
                </a:solidFill>
              </a:rPr>
              <a:t>,</a:t>
            </a:r>
            <a:r>
              <a:rPr lang="pt-PT" sz="2000" dirty="0" smtClean="0">
                <a:solidFill>
                  <a:schemeClr val="tx1"/>
                </a:solidFill>
              </a:rPr>
              <a:t> </a:t>
            </a:r>
            <a:r>
              <a:rPr lang="pt-PT" sz="2000" dirty="0" smtClean="0"/>
              <a:t>os elementos químicos estão organizados em </a:t>
            </a:r>
            <a:r>
              <a:rPr lang="pt-PT" sz="2000" b="1" dirty="0" smtClean="0">
                <a:solidFill>
                  <a:srgbClr val="00B050"/>
                </a:solidFill>
              </a:rPr>
              <a:t>18 grupos</a:t>
            </a:r>
            <a:r>
              <a:rPr lang="pt-PT" sz="2000" dirty="0" smtClean="0">
                <a:solidFill>
                  <a:srgbClr val="00B050"/>
                </a:solidFill>
              </a:rPr>
              <a:t>  </a:t>
            </a:r>
            <a:r>
              <a:rPr lang="pt-PT" sz="2000" dirty="0" smtClean="0"/>
              <a:t>numerados de </a:t>
            </a:r>
            <a:r>
              <a:rPr lang="pt-PT" sz="2000" b="1" dirty="0" smtClean="0">
                <a:solidFill>
                  <a:srgbClr val="00B050"/>
                </a:solidFill>
              </a:rPr>
              <a:t>1 a 18</a:t>
            </a:r>
            <a:r>
              <a:rPr lang="pt-PT" sz="2000" dirty="0" smtClean="0">
                <a:solidFill>
                  <a:srgbClr val="00B050"/>
                </a:solidFill>
              </a:rPr>
              <a:t> </a:t>
            </a:r>
            <a:r>
              <a:rPr lang="pt-PT" sz="2000" dirty="0" smtClean="0"/>
              <a:t>e em </a:t>
            </a:r>
            <a:r>
              <a:rPr lang="pt-PT" sz="2000" b="1" dirty="0" smtClean="0">
                <a:solidFill>
                  <a:srgbClr val="00B050"/>
                </a:solidFill>
              </a:rPr>
              <a:t>7 períodos</a:t>
            </a:r>
            <a:r>
              <a:rPr lang="pt-PT" sz="2000" dirty="0" smtClean="0">
                <a:solidFill>
                  <a:srgbClr val="00B050"/>
                </a:solidFill>
              </a:rPr>
              <a:t>  </a:t>
            </a:r>
            <a:r>
              <a:rPr lang="pt-PT" sz="2000" dirty="0" smtClean="0"/>
              <a:t>numerados de  </a:t>
            </a:r>
            <a:r>
              <a:rPr lang="pt-PT" sz="2000" b="1" dirty="0" smtClean="0">
                <a:solidFill>
                  <a:srgbClr val="00B050"/>
                </a:solidFill>
              </a:rPr>
              <a:t>1 a 7</a:t>
            </a:r>
            <a:r>
              <a:rPr lang="pt-PT" sz="2000" dirty="0" smtClean="0"/>
              <a:t>.</a:t>
            </a:r>
          </a:p>
          <a:p>
            <a:pPr>
              <a:buFont typeface="Arial" pitchFamily="34" charset="0"/>
              <a:buChar char="•"/>
            </a:pPr>
            <a:endParaRPr lang="pt-PT" sz="2000" dirty="0" smtClean="0"/>
          </a:p>
          <a:p>
            <a:pPr marL="173038" lvl="0" indent="-173038"/>
            <a:r>
              <a:rPr lang="pt-PT" sz="2000" dirty="0" smtClean="0">
                <a:solidFill>
                  <a:srgbClr val="00B050"/>
                </a:solidFill>
              </a:rPr>
              <a:t>•</a:t>
            </a:r>
            <a:r>
              <a:rPr lang="pt-PT" sz="2000" dirty="0" smtClean="0">
                <a:solidFill>
                  <a:schemeClr val="tx1"/>
                </a:solidFill>
              </a:rPr>
              <a:t>Os </a:t>
            </a:r>
            <a:r>
              <a:rPr lang="pt-PT" sz="2000" b="1" dirty="0" smtClean="0">
                <a:solidFill>
                  <a:srgbClr val="00B050"/>
                </a:solidFill>
              </a:rPr>
              <a:t>átomos</a:t>
            </a:r>
            <a:r>
              <a:rPr lang="pt-PT" sz="2000" dirty="0" smtClean="0">
                <a:solidFill>
                  <a:srgbClr val="00B050"/>
                </a:solidFill>
              </a:rPr>
              <a:t> </a:t>
            </a:r>
            <a:r>
              <a:rPr lang="pt-PT" sz="2000" dirty="0" smtClean="0"/>
              <a:t>dos </a:t>
            </a:r>
            <a:r>
              <a:rPr lang="pt-PT" sz="2000" b="1" dirty="0" smtClean="0">
                <a:solidFill>
                  <a:srgbClr val="00B050"/>
                </a:solidFill>
              </a:rPr>
              <a:t>elementos de um mesmo grupo</a:t>
            </a:r>
            <a:r>
              <a:rPr lang="pt-PT" sz="2000" dirty="0" smtClean="0">
                <a:solidFill>
                  <a:srgbClr val="00B050"/>
                </a:solidFill>
              </a:rPr>
              <a:t> </a:t>
            </a:r>
            <a:r>
              <a:rPr lang="pt-PT" sz="2000" dirty="0" smtClean="0"/>
              <a:t>têm </a:t>
            </a:r>
            <a:r>
              <a:rPr lang="pt-PT" sz="2000" b="1" dirty="0" smtClean="0">
                <a:solidFill>
                  <a:srgbClr val="00B050"/>
                </a:solidFill>
              </a:rPr>
              <a:t>igual número de eletrões</a:t>
            </a:r>
            <a:r>
              <a:rPr lang="pt-PT" sz="2000" dirty="0" smtClean="0">
                <a:solidFill>
                  <a:srgbClr val="00B050"/>
                </a:solidFill>
              </a:rPr>
              <a:t> </a:t>
            </a:r>
            <a:r>
              <a:rPr lang="pt-PT" sz="2000" b="1" dirty="0" smtClean="0">
                <a:solidFill>
                  <a:srgbClr val="00B050"/>
                </a:solidFill>
              </a:rPr>
              <a:t>de valência</a:t>
            </a:r>
            <a:r>
              <a:rPr lang="pt-PT" sz="2000" dirty="0" smtClean="0">
                <a:solidFill>
                  <a:schemeClr val="tx1"/>
                </a:solidFill>
              </a:rPr>
              <a:t>.</a:t>
            </a:r>
          </a:p>
          <a:p>
            <a:pPr lvl="0"/>
            <a:endParaRPr lang="pt-PT" sz="2000" dirty="0" smtClean="0"/>
          </a:p>
          <a:p>
            <a:pPr marL="173038" lvl="0" indent="-173038"/>
            <a:r>
              <a:rPr lang="pt-PT" sz="2000" dirty="0" smtClean="0">
                <a:solidFill>
                  <a:srgbClr val="00B050"/>
                </a:solidFill>
              </a:rPr>
              <a:t>•</a:t>
            </a:r>
            <a:r>
              <a:rPr lang="pt-PT" sz="2000" dirty="0" smtClean="0">
                <a:solidFill>
                  <a:schemeClr val="tx2"/>
                </a:solidFill>
              </a:rPr>
              <a:t> </a:t>
            </a:r>
            <a:r>
              <a:rPr lang="pt-PT" sz="2000" dirty="0" smtClean="0">
                <a:solidFill>
                  <a:schemeClr val="tx1"/>
                </a:solidFill>
              </a:rPr>
              <a:t>Os</a:t>
            </a:r>
            <a:r>
              <a:rPr lang="pt-PT" sz="2000" dirty="0" smtClean="0"/>
              <a:t> </a:t>
            </a:r>
            <a:r>
              <a:rPr lang="pt-PT" sz="2000" b="1" dirty="0" smtClean="0">
                <a:solidFill>
                  <a:srgbClr val="00B050"/>
                </a:solidFill>
              </a:rPr>
              <a:t>átomos</a:t>
            </a:r>
            <a:r>
              <a:rPr lang="pt-PT" sz="2000" dirty="0" smtClean="0">
                <a:solidFill>
                  <a:srgbClr val="00B050"/>
                </a:solidFill>
              </a:rPr>
              <a:t> de </a:t>
            </a:r>
            <a:r>
              <a:rPr lang="pt-PT" sz="2000" b="1" dirty="0" smtClean="0">
                <a:solidFill>
                  <a:srgbClr val="00B050"/>
                </a:solidFill>
              </a:rPr>
              <a:t>elementos de um mesmo período</a:t>
            </a:r>
            <a:r>
              <a:rPr lang="pt-PT" sz="2000" dirty="0" smtClean="0">
                <a:solidFill>
                  <a:srgbClr val="00B050"/>
                </a:solidFill>
              </a:rPr>
              <a:t> </a:t>
            </a:r>
            <a:r>
              <a:rPr lang="pt-PT" sz="2000" b="1" dirty="0" smtClean="0">
                <a:solidFill>
                  <a:srgbClr val="00B050"/>
                </a:solidFill>
              </a:rPr>
              <a:t>têm sucessivamente</a:t>
            </a:r>
            <a:r>
              <a:rPr lang="pt-PT" sz="2000" dirty="0" smtClean="0">
                <a:solidFill>
                  <a:srgbClr val="00B050"/>
                </a:solidFill>
              </a:rPr>
              <a:t> </a:t>
            </a:r>
            <a:r>
              <a:rPr lang="pt-PT" sz="2000" b="1" dirty="0" smtClean="0">
                <a:solidFill>
                  <a:srgbClr val="00B050"/>
                </a:solidFill>
              </a:rPr>
              <a:t>mais um  protão </a:t>
            </a:r>
            <a:r>
              <a:rPr lang="pt-PT" sz="2000" dirty="0" smtClean="0"/>
              <a:t>e os</a:t>
            </a:r>
            <a:r>
              <a:rPr lang="pt-PT" sz="2000" dirty="0" smtClean="0">
                <a:solidFill>
                  <a:srgbClr val="00B050"/>
                </a:solidFill>
              </a:rPr>
              <a:t> </a:t>
            </a:r>
            <a:r>
              <a:rPr lang="pt-PT" sz="2000" b="1" dirty="0" smtClean="0">
                <a:solidFill>
                  <a:srgbClr val="00B050"/>
                </a:solidFill>
              </a:rPr>
              <a:t>eletrões</a:t>
            </a:r>
            <a:r>
              <a:rPr lang="pt-PT" sz="2000" dirty="0" smtClean="0">
                <a:solidFill>
                  <a:srgbClr val="00B050"/>
                </a:solidFill>
              </a:rPr>
              <a:t> </a:t>
            </a:r>
            <a:r>
              <a:rPr lang="pt-PT" sz="2000" dirty="0" smtClean="0"/>
              <a:t>encontram-se </a:t>
            </a:r>
            <a:r>
              <a:rPr lang="pt-PT" sz="2000" b="1" dirty="0" smtClean="0">
                <a:solidFill>
                  <a:srgbClr val="00B050"/>
                </a:solidFill>
              </a:rPr>
              <a:t>distribuídos pelo mesmo número de níveis de  energia</a:t>
            </a:r>
            <a:r>
              <a:rPr lang="pt-PT" sz="2000" dirty="0" smtClean="0">
                <a:solidFill>
                  <a:schemeClr val="tx1"/>
                </a:solidFill>
              </a:rPr>
              <a:t>.</a:t>
            </a:r>
          </a:p>
          <a:p>
            <a:pPr lvl="0"/>
            <a:endParaRPr lang="pt-PT" dirty="0" smtClean="0">
              <a:solidFill>
                <a:schemeClr val="tx2"/>
              </a:solidFill>
            </a:endParaRPr>
          </a:p>
          <a:p>
            <a:pPr lvl="0"/>
            <a:endParaRPr lang="pt-PT" dirty="0" smtClean="0"/>
          </a:p>
          <a:p>
            <a:pPr marL="284400"/>
            <a:endParaRPr lang="pt-PT" b="1" dirty="0" smtClean="0">
              <a:solidFill>
                <a:schemeClr val="tx2"/>
              </a:solidFill>
            </a:endParaRPr>
          </a:p>
          <a:p>
            <a:pPr marL="284400"/>
            <a:endParaRPr lang="pt-PT" b="1" dirty="0" smtClean="0">
              <a:solidFill>
                <a:schemeClr val="tx2"/>
              </a:solidFill>
            </a:endParaRPr>
          </a:p>
          <a:p>
            <a:pPr marL="284400"/>
            <a:endParaRPr lang="pt-BR" b="1" dirty="0">
              <a:solidFill>
                <a:srgbClr val="1F497D">
                  <a:lumMod val="20000"/>
                  <a:lumOff val="80000"/>
                </a:srgbClr>
              </a:solidFill>
            </a:endParaRPr>
          </a:p>
        </p:txBody>
      </p:sp>
      <p:sp>
        <p:nvSpPr>
          <p:cNvPr id="14" name="TextBox 4"/>
          <p:cNvSpPr>
            <a:spLocks noChangeArrowheads="1"/>
          </p:cNvSpPr>
          <p:nvPr/>
        </p:nvSpPr>
        <p:spPr bwMode="auto">
          <a:xfrm>
            <a:off x="8115971" y="6264176"/>
            <a:ext cx="658564" cy="361267"/>
          </a:xfrm>
          <a:prstGeom prst="roundRect">
            <a:avLst>
              <a:gd name="adj" fmla="val 16667"/>
            </a:avLst>
          </a:prstGeom>
          <a:solidFill>
            <a:srgbClr val="FF0000"/>
          </a:solidFill>
          <a:ln w="9525">
            <a:solidFill>
              <a:srgbClr val="FF0000"/>
            </a:solidFill>
            <a:round/>
            <a:headEnd/>
            <a:tailEnd/>
          </a:ln>
        </p:spPr>
        <p:txBody>
          <a:bodyPr lIns="64291" tIns="32146" rIns="64291" bIns="32146">
            <a:spAutoFit/>
          </a:bodyPr>
          <a:lstStyle/>
          <a:p>
            <a:pPr algn="ctr"/>
            <a:r>
              <a:rPr lang="pt-PT" altLang="pt-PT" sz="1700" dirty="0" smtClean="0">
                <a:solidFill>
                  <a:prstClr val="white"/>
                </a:solidFill>
                <a:latin typeface="Arial" panose="020B0604020202020204" pitchFamily="34" charset="0"/>
                <a:cs typeface="Arial" panose="020B0604020202020204" pitchFamily="34" charset="0"/>
              </a:rPr>
              <a:t>M23</a:t>
            </a:r>
            <a:endParaRPr lang="pt-PT" altLang="pt-PT" sz="1700" dirty="0">
              <a:solidFill>
                <a:prstClr val="white"/>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Trek</Template>
  <TotalTime>994</TotalTime>
  <Words>1399</Words>
  <Application>Microsoft Office PowerPoint</Application>
  <PresentationFormat>On-screen Show (4:3)</PresentationFormat>
  <Paragraphs>166</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Cambria</vt:lpstr>
      <vt:lpstr>Cambria Math</vt:lpstr>
      <vt:lpstr>Times New Roman</vt:lpstr>
      <vt:lpstr>Tema do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Utilizador</dc:creator>
  <cp:lastModifiedBy>Rui Filipe Ferreira</cp:lastModifiedBy>
  <cp:revision>137</cp:revision>
  <dcterms:created xsi:type="dcterms:W3CDTF">2012-02-14T20:37:36Z</dcterms:created>
  <dcterms:modified xsi:type="dcterms:W3CDTF">2015-08-14T16:09:35Z</dcterms:modified>
</cp:coreProperties>
</file>