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88" r:id="rId2"/>
    <p:sldId id="296" r:id="rId3"/>
    <p:sldId id="298" r:id="rId4"/>
    <p:sldId id="300" r:id="rId5"/>
    <p:sldId id="302" r:id="rId6"/>
    <p:sldId id="304" r:id="rId7"/>
    <p:sldId id="306" r:id="rId8"/>
    <p:sldId id="308" r:id="rId9"/>
    <p:sldId id="310" r:id="rId10"/>
    <p:sldId id="312" r:id="rId11"/>
    <p:sldId id="314" r:id="rId12"/>
    <p:sldId id="316" r:id="rId13"/>
    <p:sldId id="318" r:id="rId14"/>
    <p:sldId id="320" r:id="rId15"/>
    <p:sldId id="322" r:id="rId16"/>
    <p:sldId id="290" r:id="rId17"/>
    <p:sldId id="292" r:id="rId18"/>
    <p:sldId id="294" r:id="rId1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376092"/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76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931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7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058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49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541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519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86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10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03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369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223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82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765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106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796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345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44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1043608" y="3429000"/>
            <a:ext cx="7488832" cy="716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2.2.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00B050"/>
                </a:solidFill>
              </a:rPr>
              <a:t>Metais e não metais    </a:t>
            </a:r>
            <a:endParaRPr lang="pt-PT" sz="4800" b="1" dirty="0">
              <a:solidFill>
                <a:srgbClr val="00B050"/>
              </a:solidFill>
            </a:endParaRPr>
          </a:p>
        </p:txBody>
      </p:sp>
      <p:sp>
        <p:nvSpPr>
          <p:cNvPr id="6" name="TextBox 4"/>
          <p:cNvSpPr>
            <a:spLocks noChangeArrowheads="1"/>
          </p:cNvSpPr>
          <p:nvPr/>
        </p:nvSpPr>
        <p:spPr bwMode="auto">
          <a:xfrm>
            <a:off x="8028385" y="6237312"/>
            <a:ext cx="746150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square"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979712" y="908720"/>
            <a:ext cx="52236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A organização da Tabela Periódica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55576" y="1556792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Vimos que os elementos químicos podem ser classificados em </a:t>
            </a:r>
            <a:r>
              <a:rPr lang="pt-PT" sz="2000" b="1" dirty="0" smtClean="0">
                <a:solidFill>
                  <a:srgbClr val="00B050"/>
                </a:solidFill>
              </a:rPr>
              <a:t>elementos representativos </a:t>
            </a:r>
            <a:r>
              <a:rPr lang="pt-PT" sz="2000" dirty="0" smtClean="0"/>
              <a:t>e </a:t>
            </a:r>
            <a:r>
              <a:rPr lang="pt-PT" sz="2000" b="1" dirty="0" smtClean="0">
                <a:solidFill>
                  <a:srgbClr val="00B050"/>
                </a:solidFill>
              </a:rPr>
              <a:t>elementos de transição</a:t>
            </a:r>
            <a:r>
              <a:rPr lang="pt-PT" sz="2000" dirty="0" smtClean="0"/>
              <a:t>. </a:t>
            </a:r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1026" name="Picture 2" descr="F:\DPA9\PowerPoints\PowerPoints_Química\Imagens_PPT_Classificação_materiais\M24\20145768_cont_dd0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2276872"/>
            <a:ext cx="6815627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059832" y="1052736"/>
            <a:ext cx="31976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Metais e não metais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971600" y="1772816"/>
            <a:ext cx="71287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elementos químicos</a:t>
            </a:r>
            <a:r>
              <a:rPr lang="pt-PT" sz="2000" dirty="0" smtClean="0"/>
              <a:t> podem também ser </a:t>
            </a:r>
            <a:r>
              <a:rPr lang="pt-PT" sz="2000" b="1" dirty="0" smtClean="0">
                <a:solidFill>
                  <a:srgbClr val="00B050"/>
                </a:solidFill>
              </a:rPr>
              <a:t>classificados</a:t>
            </a:r>
            <a:r>
              <a:rPr lang="pt-PT" sz="2000" dirty="0" smtClean="0"/>
              <a:t> em:</a:t>
            </a:r>
          </a:p>
          <a:p>
            <a:endParaRPr lang="pt-PT" sz="2000" dirty="0" smtClean="0"/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b="1" dirty="0" smtClean="0">
                <a:solidFill>
                  <a:srgbClr val="00B050"/>
                </a:solidFill>
              </a:rPr>
              <a:t>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– elementos </a:t>
            </a:r>
            <a:r>
              <a:rPr lang="pt-PT" sz="2000" b="1" dirty="0" smtClean="0">
                <a:solidFill>
                  <a:srgbClr val="00B050"/>
                </a:solidFill>
              </a:rPr>
              <a:t>localizados à esquerda </a:t>
            </a:r>
            <a:r>
              <a:rPr lang="pt-PT" sz="2000" dirty="0" smtClean="0"/>
              <a:t>na Tabela Periódica. A maioria dos elementos são elementos metálicos.</a:t>
            </a:r>
          </a:p>
          <a:p>
            <a:endParaRPr lang="pt-PT" sz="2000" dirty="0" smtClean="0"/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b="1" dirty="0" smtClean="0">
                <a:solidFill>
                  <a:srgbClr val="00B050"/>
                </a:solidFill>
              </a:rPr>
              <a:t>Não 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– elementos </a:t>
            </a:r>
            <a:r>
              <a:rPr lang="pt-PT" sz="2000" b="1" dirty="0" smtClean="0">
                <a:solidFill>
                  <a:srgbClr val="00B050"/>
                </a:solidFill>
              </a:rPr>
              <a:t>localizados à direita </a:t>
            </a:r>
            <a:r>
              <a:rPr lang="pt-PT" sz="2000" dirty="0" smtClean="0"/>
              <a:t>na Tabela Periódica. O hidrogénio é o único não metal que se encontra localizado à esquerda na Tabela Periódica.</a:t>
            </a:r>
          </a:p>
          <a:p>
            <a:endParaRPr lang="pt-PT" sz="2000" dirty="0" smtClean="0"/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b="1" dirty="0" smtClean="0">
                <a:solidFill>
                  <a:srgbClr val="00B050"/>
                </a:solidFill>
              </a:rPr>
              <a:t>Semimetais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– elementos localizados na Tabela Periódica </a:t>
            </a:r>
            <a:r>
              <a:rPr lang="pt-PT" sz="2000" b="1" dirty="0" smtClean="0">
                <a:solidFill>
                  <a:srgbClr val="00B050"/>
                </a:solidFill>
              </a:rPr>
              <a:t>entre os metais e os não metais</a:t>
            </a:r>
            <a:r>
              <a:rPr lang="pt-PT" sz="2000" dirty="0" smtClean="0"/>
              <a:t>, como, por exemplo, o silício, Si, e o germânio, Ge. </a:t>
            </a:r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059832" y="980728"/>
            <a:ext cx="31976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Metais e não metais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971600" y="162880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elementos químicos</a:t>
            </a:r>
            <a:r>
              <a:rPr lang="pt-PT" sz="2000" dirty="0" smtClean="0"/>
              <a:t> podem ser </a:t>
            </a:r>
            <a:r>
              <a:rPr lang="pt-PT" sz="2000" b="1" dirty="0" smtClean="0">
                <a:solidFill>
                  <a:srgbClr val="00B050"/>
                </a:solidFill>
              </a:rPr>
              <a:t>classificados</a:t>
            </a:r>
            <a:r>
              <a:rPr lang="pt-PT" sz="2000" dirty="0" smtClean="0"/>
              <a:t> em </a:t>
            </a:r>
            <a:r>
              <a:rPr lang="pt-PT" sz="2000" b="1" dirty="0" smtClean="0">
                <a:solidFill>
                  <a:srgbClr val="00B050"/>
                </a:solidFill>
              </a:rPr>
              <a:t>metais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não metais</a:t>
            </a:r>
            <a:r>
              <a:rPr lang="pt-PT" sz="2000" dirty="0" smtClean="0"/>
              <a:t> e </a:t>
            </a:r>
            <a:r>
              <a:rPr lang="pt-PT" sz="2000" b="1" dirty="0" smtClean="0">
                <a:solidFill>
                  <a:srgbClr val="00B050"/>
                </a:solidFill>
              </a:rPr>
              <a:t>semimetais</a:t>
            </a:r>
            <a:r>
              <a:rPr lang="pt-PT" sz="2000" dirty="0" smtClean="0"/>
              <a:t>: 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050" name="Picture 2" descr="F:\DPA9\PowerPoints\PowerPoints_Química\Imagens_PPT_Classificação_materiais\M24\20145768_cont_dd04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492896"/>
            <a:ext cx="6543946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611560" y="1052736"/>
            <a:ext cx="716446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Propriedades dos elementos e das substâncias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elementares na Tabela Periódica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206084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Há Tabelas Periódicas que trazem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informação</a:t>
            </a:r>
            <a:r>
              <a:rPr lang="pt-PT" sz="2000" dirty="0" smtClean="0"/>
              <a:t> relativa aos </a:t>
            </a:r>
            <a:r>
              <a:rPr lang="pt-PT" sz="2000" b="1" dirty="0" smtClean="0">
                <a:solidFill>
                  <a:srgbClr val="00B050"/>
                </a:solidFill>
              </a:rPr>
              <a:t>elementos químicos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 e também às </a:t>
            </a:r>
            <a:r>
              <a:rPr lang="pt-PT" sz="2000" b="1" dirty="0" smtClean="0">
                <a:solidFill>
                  <a:srgbClr val="00B050"/>
                </a:solidFill>
              </a:rPr>
              <a:t>substâncias elementares</a:t>
            </a:r>
            <a:r>
              <a:rPr lang="pt-PT" sz="2000" dirty="0" smtClean="0"/>
              <a:t> correspondentes.</a:t>
            </a:r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3" name="Picture 2" descr="F:\DPA9\PowerPoints\PowerPoints_Química\Imagens_PPT_Classificação_materiais\M24\20145768_cont_dd04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56543" y="3501008"/>
            <a:ext cx="5987457" cy="2160240"/>
          </a:xfrm>
          <a:prstGeom prst="rect">
            <a:avLst/>
          </a:prstGeom>
          <a:noFill/>
        </p:spPr>
      </p:pic>
      <p:sp>
        <p:nvSpPr>
          <p:cNvPr id="17" name="CaixaDeTexto 16"/>
          <p:cNvSpPr txBox="1"/>
          <p:nvPr/>
        </p:nvSpPr>
        <p:spPr>
          <a:xfrm>
            <a:off x="971600" y="3284984"/>
            <a:ext cx="30243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PT" dirty="0" smtClean="0"/>
              <a:t> Informações que constam na Tabela Periódica,  como, </a:t>
            </a:r>
            <a:r>
              <a:rPr lang="pt-PT" b="1" dirty="0" smtClean="0">
                <a:solidFill>
                  <a:srgbClr val="00B050"/>
                </a:solidFill>
              </a:rPr>
              <a:t>número atómico</a:t>
            </a:r>
            <a:r>
              <a:rPr lang="pt-PT" dirty="0" smtClean="0"/>
              <a:t>, </a:t>
            </a:r>
            <a:r>
              <a:rPr lang="pt-PT" b="1" dirty="0" smtClean="0">
                <a:solidFill>
                  <a:srgbClr val="00B050"/>
                </a:solidFill>
              </a:rPr>
              <a:t>massa atómica relativa</a:t>
            </a:r>
            <a:r>
              <a:rPr lang="pt-PT" dirty="0" smtClean="0"/>
              <a:t>, </a:t>
            </a:r>
            <a:r>
              <a:rPr lang="pt-PT" b="1" dirty="0" smtClean="0">
                <a:solidFill>
                  <a:srgbClr val="00B050"/>
                </a:solidFill>
              </a:rPr>
              <a:t>raio atómico </a:t>
            </a:r>
            <a:r>
              <a:rPr lang="pt-PT" dirty="0" smtClean="0"/>
              <a:t>e </a:t>
            </a:r>
            <a:r>
              <a:rPr lang="pt-PT" b="1" dirty="0" smtClean="0">
                <a:solidFill>
                  <a:srgbClr val="00B050"/>
                </a:solidFill>
              </a:rPr>
              <a:t>distribuição eletrónica</a:t>
            </a:r>
            <a:r>
              <a:rPr lang="pt-PT" dirty="0" smtClean="0"/>
              <a:t>, </a:t>
            </a:r>
          </a:p>
          <a:p>
            <a:pPr lvl="0"/>
            <a:r>
              <a:rPr lang="pt-PT" dirty="0" smtClean="0"/>
              <a:t>dizem respeito ao elemento químico.  São </a:t>
            </a:r>
            <a:r>
              <a:rPr lang="pt-PT" b="1" dirty="0" smtClean="0">
                <a:solidFill>
                  <a:srgbClr val="00B050"/>
                </a:solidFill>
              </a:rPr>
              <a:t>propriedades atómicas do</a:t>
            </a:r>
          </a:p>
          <a:p>
            <a:pPr lvl="0"/>
            <a:r>
              <a:rPr lang="pt-PT" b="1" dirty="0" smtClean="0">
                <a:solidFill>
                  <a:srgbClr val="00B050"/>
                </a:solidFill>
              </a:rPr>
              <a:t> elemento</a:t>
            </a:r>
            <a:r>
              <a:rPr lang="pt-PT" dirty="0" smtClean="0"/>
              <a:t>.</a:t>
            </a:r>
          </a:p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827584" y="2996952"/>
            <a:ext cx="8171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PT" dirty="0" smtClean="0">
                <a:solidFill>
                  <a:srgbClr val="00B050"/>
                </a:solidFill>
              </a:rPr>
              <a:t>• </a:t>
            </a:r>
            <a:r>
              <a:rPr lang="pt-PT" dirty="0" smtClean="0"/>
              <a:t>Um </a:t>
            </a:r>
            <a:r>
              <a:rPr lang="pt-PT" b="1" dirty="0" smtClean="0">
                <a:solidFill>
                  <a:srgbClr val="00B050"/>
                </a:solidFill>
              </a:rPr>
              <a:t>elemento químico </a:t>
            </a:r>
            <a:r>
              <a:rPr lang="pt-PT" dirty="0" smtClean="0"/>
              <a:t>é caracterizado por </a:t>
            </a:r>
            <a:r>
              <a:rPr lang="pt-PT" b="1" dirty="0" smtClean="0">
                <a:solidFill>
                  <a:srgbClr val="00B050"/>
                </a:solidFill>
              </a:rPr>
              <a:t>átomos </a:t>
            </a:r>
            <a:r>
              <a:rPr lang="pt-PT" dirty="0" smtClean="0"/>
              <a:t>com o </a:t>
            </a:r>
            <a:r>
              <a:rPr lang="pt-PT" b="1" dirty="0" smtClean="0">
                <a:solidFill>
                  <a:srgbClr val="00B050"/>
                </a:solidFill>
              </a:rPr>
              <a:t>mesmo número atómico</a:t>
            </a:r>
            <a:r>
              <a:rPr lang="pt-PT" dirty="0" smtClean="0"/>
              <a:t>. 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611560" y="1052736"/>
            <a:ext cx="716446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Propriedades dos elementos e das substâncias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elementares na Tabela Periódica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206084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755576" y="2132856"/>
            <a:ext cx="77768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lvl="0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Uma </a:t>
            </a:r>
            <a:r>
              <a:rPr lang="pt-PT" sz="2000" b="1" dirty="0" smtClean="0">
                <a:solidFill>
                  <a:srgbClr val="00B050"/>
                </a:solidFill>
              </a:rPr>
              <a:t>substância elementar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é uma substância formada por átomos de um só elemento. Informações que constam na Tabela Periódica, como, por exemplo, </a:t>
            </a:r>
            <a:r>
              <a:rPr lang="pt-PT" sz="2000" b="1" dirty="0" smtClean="0">
                <a:solidFill>
                  <a:srgbClr val="00B050"/>
                </a:solidFill>
              </a:rPr>
              <a:t>ponto de fusão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ponto de ebulição </a:t>
            </a:r>
            <a:r>
              <a:rPr lang="pt-PT" sz="2000" dirty="0" smtClean="0"/>
              <a:t>e </a:t>
            </a:r>
            <a:r>
              <a:rPr lang="pt-PT" sz="2000" b="1" dirty="0" smtClean="0">
                <a:solidFill>
                  <a:srgbClr val="00B050"/>
                </a:solidFill>
              </a:rPr>
              <a:t>massa volúmica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propriedades físicas das  substâncias elementares correspondentes. </a:t>
            </a:r>
            <a:endParaRPr lang="pt-PT" b="1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Noémia Maciel\Desktop\DPA9\PowerPoints\PowerPoints_Química\Imagens_PPT_Classificação_materiais\M24\20145768_cont_dd04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717032"/>
            <a:ext cx="6332976" cy="2456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555776" y="1052736"/>
            <a:ext cx="40231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Propriedades dos metais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206084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755576" y="1772816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No dia a dia, quando falamos em </a:t>
            </a:r>
            <a:r>
              <a:rPr lang="pt-PT" sz="2000" b="1" dirty="0" smtClean="0">
                <a:solidFill>
                  <a:srgbClr val="00B050"/>
                </a:solidFill>
              </a:rPr>
              <a:t>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referimo-nos às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substâncias elementares</a:t>
            </a:r>
            <a:r>
              <a:rPr lang="pt-PT" sz="2000" b="1" dirty="0" smtClean="0"/>
              <a:t> </a:t>
            </a:r>
            <a:r>
              <a:rPr lang="pt-PT" sz="2000" dirty="0" smtClean="0"/>
              <a:t>formadas por </a:t>
            </a:r>
            <a:r>
              <a:rPr lang="pt-PT" sz="2000" b="1" dirty="0" smtClean="0">
                <a:solidFill>
                  <a:srgbClr val="00B050"/>
                </a:solidFill>
              </a:rPr>
              <a:t>um só elemento metálico</a:t>
            </a:r>
            <a:r>
              <a:rPr lang="pt-PT" sz="2000" dirty="0" smtClean="0"/>
              <a:t>. </a:t>
            </a:r>
          </a:p>
          <a:p>
            <a:r>
              <a:rPr lang="pt-PT" sz="2000" dirty="0" smtClean="0"/>
              <a:t>Nestas substâncias, os átomos organizam-se em estruturas gigantes de átomos.</a:t>
            </a:r>
          </a:p>
          <a:p>
            <a:r>
              <a:rPr lang="pt-PT" sz="2000" dirty="0" smtClean="0"/>
              <a:t>Na figura, podemos ver alguns </a:t>
            </a:r>
            <a:r>
              <a:rPr lang="pt-PT" sz="2000" b="1" dirty="0" smtClean="0">
                <a:solidFill>
                  <a:srgbClr val="00B050"/>
                </a:solidFill>
              </a:rPr>
              <a:t>metais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pic>
        <p:nvPicPr>
          <p:cNvPr id="2050" name="Picture 2" descr="C:\Users\Noémia Maciel\Desktop\DPA9\PowerPoints\PowerPoints_Química\Imagens_PPT_Classificação_materiais\M24\20145768_cont_f02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573016"/>
            <a:ext cx="2459037" cy="1801813"/>
          </a:xfrm>
          <a:prstGeom prst="rect">
            <a:avLst/>
          </a:prstGeom>
          <a:noFill/>
        </p:spPr>
      </p:pic>
      <p:pic>
        <p:nvPicPr>
          <p:cNvPr id="2052" name="Picture 4" descr="C:\Users\Noémia Maciel\Desktop\DPA9\PowerPoints\PowerPoints_Química\Imagens_PPT_Classificação_materiais\M24\20145768_cont_f02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3429000"/>
            <a:ext cx="2160587" cy="1504950"/>
          </a:xfrm>
          <a:prstGeom prst="rect">
            <a:avLst/>
          </a:prstGeom>
          <a:noFill/>
        </p:spPr>
      </p:pic>
      <p:pic>
        <p:nvPicPr>
          <p:cNvPr id="2053" name="Picture 5" descr="C:\Users\Noémia Maciel\Desktop\DPA9\PowerPoints\PowerPoints_Química\Imagens_PPT_Classificação_materiais\M24\20145768_cont_f028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3140968"/>
            <a:ext cx="2160587" cy="1676400"/>
          </a:xfrm>
          <a:prstGeom prst="rect">
            <a:avLst/>
          </a:prstGeom>
          <a:noFill/>
        </p:spPr>
      </p:pic>
      <p:pic>
        <p:nvPicPr>
          <p:cNvPr id="2054" name="Picture 6" descr="C:\Users\Noémia Maciel\Desktop\DPA9\PowerPoints\PowerPoints_Química\Imagens_PPT_Classificação_materiais\M24\20145768_cont_f029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23728" y="5013176"/>
            <a:ext cx="2739649" cy="1512168"/>
          </a:xfrm>
          <a:prstGeom prst="rect">
            <a:avLst/>
          </a:prstGeom>
          <a:noFill/>
        </p:spPr>
      </p:pic>
      <p:pic>
        <p:nvPicPr>
          <p:cNvPr id="2055" name="Picture 7" descr="C:\Users\Noémia Maciel\Desktop\DPA9\PowerPoints\PowerPoints_Química\Imagens_PPT_Classificação_materiais\M24\20145768_cont_f030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20072" y="4941168"/>
            <a:ext cx="2534667" cy="16980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381837" y="1052736"/>
            <a:ext cx="63710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Algumas propriedades físicas dos metais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206084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1043608" y="2060848"/>
            <a:ext cx="705678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PT" sz="2400" b="1" dirty="0" smtClean="0">
                <a:solidFill>
                  <a:srgbClr val="00B050"/>
                </a:solidFill>
              </a:rPr>
              <a:t>Propriedades físicas</a:t>
            </a:r>
          </a:p>
          <a:p>
            <a:endParaRPr lang="pt-PT" sz="2000" dirty="0" smtClean="0"/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São quase todos </a:t>
            </a:r>
            <a:r>
              <a:rPr lang="pt-PT" sz="2000" b="1" dirty="0" smtClean="0">
                <a:solidFill>
                  <a:srgbClr val="00B050"/>
                </a:solidFill>
              </a:rPr>
              <a:t>sólidos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à temperatura ambiente. O</a:t>
            </a:r>
            <a:r>
              <a:rPr lang="pt-PT" sz="2000" b="1" dirty="0" smtClean="0">
                <a:solidFill>
                  <a:srgbClr val="00B050"/>
                </a:solidFill>
              </a:rPr>
              <a:t> mercúrio </a:t>
            </a:r>
            <a:r>
              <a:rPr lang="pt-PT" sz="2000" dirty="0" smtClean="0"/>
              <a:t>é, por exemplo, uma exceção;</a:t>
            </a:r>
          </a:p>
          <a:p>
            <a:pPr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Têm </a:t>
            </a:r>
            <a:r>
              <a:rPr lang="pt-PT" sz="2000" b="1" dirty="0" smtClean="0">
                <a:solidFill>
                  <a:srgbClr val="00B050"/>
                </a:solidFill>
              </a:rPr>
              <a:t>densidades</a:t>
            </a:r>
            <a:r>
              <a:rPr lang="pt-PT" sz="2000" dirty="0" smtClean="0"/>
              <a:t> relativamente altas;</a:t>
            </a:r>
          </a:p>
          <a:p>
            <a:pPr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Têm </a:t>
            </a:r>
            <a:r>
              <a:rPr lang="pt-PT" sz="2000" b="1" dirty="0" smtClean="0">
                <a:solidFill>
                  <a:srgbClr val="00B050"/>
                </a:solidFill>
              </a:rPr>
              <a:t>brilho metálico</a:t>
            </a:r>
            <a:r>
              <a:rPr lang="pt-PT" sz="2000" dirty="0" smtClean="0"/>
              <a:t> (quando não oxidados);</a:t>
            </a:r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Apresentam </a:t>
            </a:r>
            <a:r>
              <a:rPr lang="pt-PT" sz="2000" b="1" dirty="0" smtClean="0">
                <a:solidFill>
                  <a:srgbClr val="00B050"/>
                </a:solidFill>
              </a:rPr>
              <a:t>elevada condutividade elétrica</a:t>
            </a:r>
            <a:r>
              <a:rPr lang="pt-PT" sz="2000" dirty="0" smtClean="0"/>
              <a:t>, sendo, portanto</a:t>
            </a:r>
            <a:r>
              <a:rPr lang="pt-PT" sz="2000" dirty="0" smtClean="0">
                <a:solidFill>
                  <a:srgbClr val="00B050"/>
                </a:solidFill>
              </a:rPr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bons condutores da corrente elétrica</a:t>
            </a:r>
            <a:r>
              <a:rPr lang="pt-PT" sz="2000" dirty="0" smtClean="0"/>
              <a:t>;</a:t>
            </a:r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Apresentam </a:t>
            </a:r>
            <a:r>
              <a:rPr lang="pt-PT" sz="2000" b="1" dirty="0" smtClean="0">
                <a:solidFill>
                  <a:srgbClr val="00B050"/>
                </a:solidFill>
              </a:rPr>
              <a:t>elevada condutividade térmica</a:t>
            </a:r>
            <a:r>
              <a:rPr lang="pt-PT" sz="2000" dirty="0" smtClean="0"/>
              <a:t>, sendo, portanto, </a:t>
            </a:r>
            <a:r>
              <a:rPr lang="pt-PT" sz="2000" b="1" dirty="0" smtClean="0">
                <a:solidFill>
                  <a:srgbClr val="00B050"/>
                </a:solidFill>
              </a:rPr>
              <a:t>bons condutores térmicos</a:t>
            </a:r>
            <a:r>
              <a:rPr lang="pt-PT" sz="2000" dirty="0" smtClean="0"/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381837" y="1052736"/>
            <a:ext cx="63710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Algumas propriedades físicas dos metais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206084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755576" y="1772816"/>
            <a:ext cx="763284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PT" sz="2400" b="1" dirty="0" smtClean="0">
                <a:solidFill>
                  <a:srgbClr val="00B050"/>
                </a:solidFill>
              </a:rPr>
              <a:t>Propriedades físicas</a:t>
            </a:r>
          </a:p>
          <a:p>
            <a:endParaRPr lang="pt-PT" sz="2000" dirty="0" smtClean="0"/>
          </a:p>
          <a:p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Têm </a:t>
            </a:r>
            <a:r>
              <a:rPr lang="pt-PT" sz="2000" b="1" dirty="0" smtClean="0">
                <a:solidFill>
                  <a:srgbClr val="00B050"/>
                </a:solidFill>
              </a:rPr>
              <a:t>pontos de fusão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de </a:t>
            </a:r>
            <a:r>
              <a:rPr lang="pt-PT" sz="2000" b="1" dirty="0" smtClean="0">
                <a:solidFill>
                  <a:srgbClr val="00B050"/>
                </a:solidFill>
              </a:rPr>
              <a:t>ebulição elevados </a:t>
            </a:r>
            <a:r>
              <a:rPr lang="pt-PT" sz="2000" dirty="0" smtClean="0"/>
              <a:t>(tabela 10);</a:t>
            </a:r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</p:txBody>
      </p:sp>
      <p:pic>
        <p:nvPicPr>
          <p:cNvPr id="3" name="Picture 2" descr="C:\Users\Noémia Maciel\Desktop\DPA9\PowerPoints\PowerPoints_Química\Imagens_PPT_Classificação_materiais\M24\20145768_cont_tab10_pag5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284984"/>
            <a:ext cx="6801580" cy="2808312"/>
          </a:xfrm>
          <a:prstGeom prst="rect">
            <a:avLst/>
          </a:prstGeom>
          <a:noFill/>
        </p:spPr>
      </p:pic>
      <p:sp>
        <p:nvSpPr>
          <p:cNvPr id="19" name="CaixaDeTexto 18"/>
          <p:cNvSpPr txBox="1"/>
          <p:nvPr/>
        </p:nvSpPr>
        <p:spPr>
          <a:xfrm>
            <a:off x="1115616" y="2852936"/>
            <a:ext cx="1090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00B050"/>
                </a:solidFill>
              </a:rPr>
              <a:t>Tabela 10</a:t>
            </a:r>
            <a:endParaRPr lang="pt-PT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381837" y="1052736"/>
            <a:ext cx="63710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Algumas propriedades físicas dos metais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206084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755576" y="1772816"/>
            <a:ext cx="763284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PT" sz="2400" b="1" dirty="0" smtClean="0">
                <a:solidFill>
                  <a:srgbClr val="00B050"/>
                </a:solidFill>
              </a:rPr>
              <a:t>Propriedades físicas</a:t>
            </a:r>
          </a:p>
          <a:p>
            <a:endParaRPr lang="pt-PT" sz="2000" dirty="0" smtClean="0"/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maleáveis </a:t>
            </a:r>
            <a:r>
              <a:rPr lang="pt-PT" sz="2000" dirty="0" smtClean="0"/>
              <a:t>(formam lâminas flexíveis) e </a:t>
            </a:r>
            <a:r>
              <a:rPr lang="pt-PT" sz="2000" b="1" dirty="0" smtClean="0">
                <a:solidFill>
                  <a:srgbClr val="00B050"/>
                </a:solidFill>
              </a:rPr>
              <a:t>dúcteis </a:t>
            </a:r>
            <a:r>
              <a:rPr lang="pt-PT" sz="2000" dirty="0" smtClean="0"/>
              <a:t>(podem ser reduzidos a fios). </a:t>
            </a:r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  <a:p>
            <a:endParaRPr lang="pt-PT" sz="2000" dirty="0" smtClean="0"/>
          </a:p>
        </p:txBody>
      </p:sp>
      <p:pic>
        <p:nvPicPr>
          <p:cNvPr id="4098" name="Picture 2" descr="C:\Users\Noémia Maciel\Desktop\DPA9\PowerPoints\PowerPoints_Química\Imagens_PPT_Classificação_materiais\M24\20145768_cont_f03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645024"/>
            <a:ext cx="3652865" cy="2016224"/>
          </a:xfrm>
          <a:prstGeom prst="rect">
            <a:avLst/>
          </a:prstGeom>
          <a:noFill/>
        </p:spPr>
      </p:pic>
      <p:pic>
        <p:nvPicPr>
          <p:cNvPr id="4099" name="Picture 3" descr="C:\Users\Noémia Maciel\Desktop\DPA9\PowerPoints\PowerPoints_Química\Imagens_PPT_Classificação_materiais\M24\20145768_cont_f03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068960"/>
            <a:ext cx="4237037" cy="2233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171845" y="1052736"/>
            <a:ext cx="6791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Algumas propriedades químicas dos metais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206084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1043608" y="2060848"/>
            <a:ext cx="705678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PT" sz="2400" b="1" dirty="0" smtClean="0">
                <a:solidFill>
                  <a:srgbClr val="00B050"/>
                </a:solidFill>
              </a:rPr>
              <a:t>Propriedades químicas</a:t>
            </a:r>
          </a:p>
          <a:p>
            <a:endParaRPr lang="pt-PT" sz="2000" dirty="0" smtClean="0"/>
          </a:p>
          <a:p>
            <a:pPr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metais</a:t>
            </a:r>
            <a:r>
              <a:rPr lang="pt-PT" sz="2000" dirty="0" smtClean="0"/>
              <a:t> são, em geral, </a:t>
            </a:r>
            <a:r>
              <a:rPr lang="pt-PT" sz="2000" b="1" dirty="0" smtClean="0">
                <a:solidFill>
                  <a:srgbClr val="00B050"/>
                </a:solidFill>
              </a:rPr>
              <a:t>muito reativos</a:t>
            </a:r>
            <a:r>
              <a:rPr lang="pt-PT" sz="2000" dirty="0" smtClean="0"/>
              <a:t>;</a:t>
            </a:r>
          </a:p>
          <a:p>
            <a:pPr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Nas </a:t>
            </a:r>
            <a:r>
              <a:rPr lang="pt-PT" sz="2000" b="1" dirty="0" smtClean="0">
                <a:solidFill>
                  <a:srgbClr val="00B050"/>
                </a:solidFill>
              </a:rPr>
              <a:t>reações de combustão de metais</a:t>
            </a:r>
            <a:r>
              <a:rPr lang="pt-PT" sz="2000" dirty="0" smtClean="0"/>
              <a:t>, formam-se </a:t>
            </a:r>
            <a:r>
              <a:rPr lang="pt-PT" sz="2000" b="1" dirty="0" smtClean="0">
                <a:solidFill>
                  <a:srgbClr val="00B050"/>
                </a:solidFill>
              </a:rPr>
              <a:t>óxidos</a:t>
            </a:r>
            <a:r>
              <a:rPr lang="pt-PT" sz="2000" dirty="0" smtClean="0"/>
              <a:t>;</a:t>
            </a:r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óxidos de 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compostos iónicos</a:t>
            </a:r>
            <a:r>
              <a:rPr lang="pt-PT" sz="2000" dirty="0" smtClean="0"/>
              <a:t>, sólidos à temperatura ambiente;</a:t>
            </a:r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óxidos de 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originam </a:t>
            </a:r>
            <a:r>
              <a:rPr lang="pt-PT" sz="2000" b="1" dirty="0" smtClean="0">
                <a:solidFill>
                  <a:srgbClr val="00B050"/>
                </a:solidFill>
              </a:rPr>
              <a:t>soluções aquosas básicas ou alcalinas</a:t>
            </a:r>
            <a:r>
              <a:rPr lang="pt-PT" sz="2000" dirty="0" smtClean="0"/>
              <a:t>;</a:t>
            </a:r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metais</a:t>
            </a:r>
            <a:r>
              <a:rPr lang="pt-PT" sz="2000" dirty="0" smtClean="0"/>
              <a:t> originam normalmente </a:t>
            </a:r>
            <a:r>
              <a:rPr lang="pt-PT" sz="2000" b="1" dirty="0" smtClean="0">
                <a:solidFill>
                  <a:srgbClr val="00B050"/>
                </a:solidFill>
              </a:rPr>
              <a:t>iões positivos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ou </a:t>
            </a:r>
            <a:r>
              <a:rPr lang="pt-PT" sz="2000" b="1" dirty="0" smtClean="0">
                <a:solidFill>
                  <a:srgbClr val="00B050"/>
                </a:solidFill>
              </a:rPr>
              <a:t>catiões</a:t>
            </a:r>
            <a:r>
              <a:rPr lang="pt-PT" sz="2000" dirty="0" smtClean="0"/>
              <a:t>, mais </a:t>
            </a:r>
            <a:r>
              <a:rPr lang="pt-PT" sz="2000" b="1" dirty="0" smtClean="0">
                <a:solidFill>
                  <a:srgbClr val="00B050"/>
                </a:solidFill>
              </a:rPr>
              <a:t>estáveis</a:t>
            </a:r>
            <a:r>
              <a:rPr lang="pt-PT" sz="2000" dirty="0" smtClean="0"/>
              <a:t> do que os respetivos átomos. 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233573" y="1052736"/>
            <a:ext cx="46675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Propriedades dos não metais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206084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755576" y="1772816"/>
            <a:ext cx="76328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No dia a dia, quando falamos em </a:t>
            </a:r>
            <a:r>
              <a:rPr lang="pt-PT" sz="2000" b="1" dirty="0" smtClean="0">
                <a:solidFill>
                  <a:srgbClr val="00B050"/>
                </a:solidFill>
              </a:rPr>
              <a:t>não metais</a:t>
            </a:r>
            <a:r>
              <a:rPr lang="pt-PT" sz="2000" dirty="0" smtClean="0"/>
              <a:t>,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referimo-nos às </a:t>
            </a:r>
            <a:r>
              <a:rPr lang="pt-PT" sz="2000" b="1" dirty="0" smtClean="0">
                <a:solidFill>
                  <a:srgbClr val="00B050"/>
                </a:solidFill>
              </a:rPr>
              <a:t>substâncias elementares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formadas por </a:t>
            </a:r>
            <a:r>
              <a:rPr lang="pt-PT" sz="2000" b="1" dirty="0" smtClean="0">
                <a:solidFill>
                  <a:srgbClr val="00B050"/>
                </a:solidFill>
              </a:rPr>
              <a:t>um só elemento não metálico</a:t>
            </a:r>
            <a:r>
              <a:rPr lang="pt-PT" sz="2000" dirty="0" smtClean="0"/>
              <a:t>.</a:t>
            </a:r>
          </a:p>
          <a:p>
            <a:r>
              <a:rPr lang="pt-PT" sz="2000" dirty="0" smtClean="0"/>
              <a:t>Há substâncias não metálicas constituídas por </a:t>
            </a:r>
            <a:r>
              <a:rPr lang="pt-PT" sz="2000" b="1" dirty="0" smtClean="0">
                <a:solidFill>
                  <a:srgbClr val="00B050"/>
                </a:solidFill>
              </a:rPr>
              <a:t>átomos isolados</a:t>
            </a:r>
            <a:r>
              <a:rPr lang="pt-PT" sz="2000" dirty="0" smtClean="0"/>
              <a:t>, como, por exemplo, o hélio, outras por </a:t>
            </a:r>
            <a:r>
              <a:rPr lang="pt-PT" sz="2000" b="1" dirty="0" smtClean="0">
                <a:solidFill>
                  <a:srgbClr val="00B050"/>
                </a:solidFill>
              </a:rPr>
              <a:t>átomos em estruturas gigantes</a:t>
            </a:r>
            <a:r>
              <a:rPr lang="pt-PT" sz="2000" dirty="0" smtClean="0"/>
              <a:t>, como o diamante e a grafite, e outras por</a:t>
            </a:r>
            <a:r>
              <a:rPr lang="pt-PT" sz="2000" b="1" dirty="0" smtClean="0">
                <a:solidFill>
                  <a:srgbClr val="00B050"/>
                </a:solidFill>
              </a:rPr>
              <a:t> moléculas</a:t>
            </a:r>
            <a:r>
              <a:rPr lang="pt-PT" sz="2000" dirty="0" smtClean="0"/>
              <a:t>, como o enxofre ou o iodo.  Na figura, podemos ver alguns </a:t>
            </a:r>
            <a:r>
              <a:rPr lang="pt-PT" sz="2000" b="1" dirty="0" smtClean="0">
                <a:solidFill>
                  <a:srgbClr val="00B050"/>
                </a:solidFill>
              </a:rPr>
              <a:t>não metais</a:t>
            </a:r>
            <a:r>
              <a:rPr lang="pt-PT" sz="2000" dirty="0" smtClean="0"/>
              <a:t>. </a:t>
            </a:r>
            <a:endParaRPr lang="pt-PT" sz="2000" dirty="0"/>
          </a:p>
        </p:txBody>
      </p:sp>
      <p:pic>
        <p:nvPicPr>
          <p:cNvPr id="5122" name="Picture 2" descr="C:\Users\Noémia Maciel\Desktop\DPA9\PowerPoints\PowerPoints_Química\Imagens_PPT_Classificação_materiais\M24\20145768_cont_f03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861048"/>
            <a:ext cx="2700337" cy="1801813"/>
          </a:xfrm>
          <a:prstGeom prst="rect">
            <a:avLst/>
          </a:prstGeom>
          <a:noFill/>
        </p:spPr>
      </p:pic>
      <p:pic>
        <p:nvPicPr>
          <p:cNvPr id="5123" name="Picture 3" descr="C:\Users\Noémia Maciel\Desktop\DPA9\PowerPoints\PowerPoints_Química\Imagens_PPT_Classificação_materiais\M24\20145768_cont_f04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3501008"/>
            <a:ext cx="2232248" cy="1673694"/>
          </a:xfrm>
          <a:prstGeom prst="rect">
            <a:avLst/>
          </a:prstGeom>
          <a:noFill/>
        </p:spPr>
      </p:pic>
      <p:pic>
        <p:nvPicPr>
          <p:cNvPr id="5124" name="Picture 4" descr="C:\Users\Noémia Maciel\Desktop\DPA9\PowerPoints\PowerPoints_Química\Imagens_PPT_Classificação_materiais\M24\20145768_cont_f04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4365104"/>
            <a:ext cx="2596102" cy="1728192"/>
          </a:xfrm>
          <a:prstGeom prst="rect">
            <a:avLst/>
          </a:prstGeom>
          <a:noFill/>
        </p:spPr>
      </p:pic>
      <p:sp>
        <p:nvSpPr>
          <p:cNvPr id="25" name="CaixaDeTexto 24"/>
          <p:cNvSpPr txBox="1"/>
          <p:nvPr/>
        </p:nvSpPr>
        <p:spPr>
          <a:xfrm>
            <a:off x="5580112" y="515719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Hélio</a:t>
            </a:r>
            <a:endParaRPr lang="pt-PT" b="1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7380312" y="5013176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/>
              <a:t>Iodo</a:t>
            </a:r>
            <a:endParaRPr lang="pt-PT" b="1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1403648" y="5661248"/>
            <a:ext cx="1200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/>
              <a:t>Nitrogénio</a:t>
            </a:r>
            <a:endParaRPr lang="pt-P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059634" y="1052736"/>
            <a:ext cx="70154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Algumas propriedades físicas dos não metais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206084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971600" y="1844824"/>
            <a:ext cx="705678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PT" sz="2400" b="1" dirty="0" smtClean="0">
                <a:solidFill>
                  <a:srgbClr val="00B050"/>
                </a:solidFill>
              </a:rPr>
              <a:t>Propriedades físicas</a:t>
            </a:r>
          </a:p>
          <a:p>
            <a:endParaRPr lang="pt-PT" sz="2000" dirty="0" smtClean="0"/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À temperatura ambiente, uns são </a:t>
            </a:r>
            <a:r>
              <a:rPr lang="pt-PT" sz="2000" b="1" dirty="0" smtClean="0">
                <a:solidFill>
                  <a:srgbClr val="00B050"/>
                </a:solidFill>
              </a:rPr>
              <a:t>sólidos</a:t>
            </a:r>
            <a:r>
              <a:rPr lang="pt-PT" sz="2000" dirty="0" smtClean="0"/>
              <a:t>, outros</a:t>
            </a:r>
            <a:r>
              <a:rPr lang="pt-PT" sz="2000" b="1" dirty="0" smtClean="0">
                <a:solidFill>
                  <a:srgbClr val="00B050"/>
                </a:solidFill>
              </a:rPr>
              <a:t> líquidos </a:t>
            </a:r>
            <a:r>
              <a:rPr lang="pt-PT" sz="2000" dirty="0" smtClean="0"/>
              <a:t>e outros </a:t>
            </a:r>
            <a:r>
              <a:rPr lang="pt-PT" sz="2000" b="1" dirty="0" smtClean="0">
                <a:solidFill>
                  <a:srgbClr val="00B050"/>
                </a:solidFill>
              </a:rPr>
              <a:t>gases</a:t>
            </a:r>
            <a:r>
              <a:rPr lang="pt-PT" sz="2000" dirty="0" smtClean="0"/>
              <a:t>;</a:t>
            </a:r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Têm </a:t>
            </a:r>
            <a:r>
              <a:rPr lang="pt-PT" sz="2000" b="1" dirty="0" smtClean="0">
                <a:solidFill>
                  <a:srgbClr val="00B050"/>
                </a:solidFill>
              </a:rPr>
              <a:t>densidades muito diferentes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e, em geral, menores do que as densidades dos metais;</a:t>
            </a:r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São, geralmente, </a:t>
            </a:r>
            <a:r>
              <a:rPr lang="pt-PT" sz="2000" b="1" dirty="0" smtClean="0">
                <a:solidFill>
                  <a:srgbClr val="00B050"/>
                </a:solidFill>
              </a:rPr>
              <a:t>maus condutores da corrente elétrica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/>
              <a:t>   (a grafite é uma exceção, pois é boa condutora);</a:t>
            </a:r>
          </a:p>
          <a:p>
            <a:pPr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maus condutores térmicos</a:t>
            </a:r>
            <a:r>
              <a:rPr lang="pt-PT" sz="2000" dirty="0" smtClean="0"/>
              <a:t>;</a:t>
            </a:r>
          </a:p>
          <a:p>
            <a:pPr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Quando se encontram no estado sólido, são </a:t>
            </a:r>
            <a:r>
              <a:rPr lang="pt-PT" sz="2000" b="1" dirty="0" smtClean="0">
                <a:solidFill>
                  <a:srgbClr val="00B050"/>
                </a:solidFill>
              </a:rPr>
              <a:t>quebradiços</a:t>
            </a:r>
            <a:r>
              <a:rPr lang="pt-PT" sz="2000" dirty="0" smtClean="0"/>
              <a:t>;</a:t>
            </a:r>
          </a:p>
          <a:p>
            <a:pPr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Em geral, têm </a:t>
            </a:r>
            <a:r>
              <a:rPr lang="pt-PT" sz="2000" b="1" dirty="0" smtClean="0">
                <a:solidFill>
                  <a:srgbClr val="00B050"/>
                </a:solidFill>
              </a:rPr>
              <a:t>pontos de fusão </a:t>
            </a:r>
            <a:r>
              <a:rPr lang="pt-PT" sz="2000" dirty="0" smtClean="0"/>
              <a:t>e de </a:t>
            </a:r>
            <a:r>
              <a:rPr lang="pt-PT" sz="2000" b="1" dirty="0" smtClean="0">
                <a:solidFill>
                  <a:srgbClr val="00B050"/>
                </a:solidFill>
              </a:rPr>
              <a:t>ebulição baixos</a:t>
            </a:r>
            <a:r>
              <a:rPr lang="pt-PT" sz="2000" dirty="0" smtClean="0"/>
              <a:t>.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059634" y="1052736"/>
            <a:ext cx="70154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Algumas propriedades físicas dos não metais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206084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971600" y="1844824"/>
            <a:ext cx="705678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PT" sz="2400" b="1" dirty="0" smtClean="0">
                <a:solidFill>
                  <a:srgbClr val="00B050"/>
                </a:solidFill>
              </a:rPr>
              <a:t>Propriedades físicas</a:t>
            </a:r>
          </a:p>
          <a:p>
            <a:endParaRPr lang="pt-PT" sz="2000" dirty="0" smtClean="0"/>
          </a:p>
          <a:p>
            <a:pPr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Em geral, têm </a:t>
            </a:r>
            <a:r>
              <a:rPr lang="pt-PT" sz="2000" b="1" dirty="0" smtClean="0">
                <a:solidFill>
                  <a:srgbClr val="00B050"/>
                </a:solidFill>
              </a:rPr>
              <a:t>pontos de fusão </a:t>
            </a:r>
            <a:r>
              <a:rPr lang="pt-PT" sz="2000" dirty="0" smtClean="0"/>
              <a:t>e de </a:t>
            </a:r>
            <a:r>
              <a:rPr lang="pt-PT" sz="2000" b="1" dirty="0" smtClean="0">
                <a:solidFill>
                  <a:srgbClr val="00B050"/>
                </a:solidFill>
              </a:rPr>
              <a:t>ebulição baixos </a:t>
            </a:r>
            <a:r>
              <a:rPr lang="pt-PT" sz="2000" dirty="0" smtClean="0"/>
              <a:t>(tabela 11).</a:t>
            </a:r>
            <a:endParaRPr lang="pt-PT" sz="2000" dirty="0"/>
          </a:p>
        </p:txBody>
      </p:sp>
      <p:pic>
        <p:nvPicPr>
          <p:cNvPr id="1026" name="Picture 2" descr="F:\DPA9\PowerPoints\PowerPoints_Química\Imagens_PPT_Classificação_materiais\M24\20145768_cont_tab11_pag5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3356992"/>
            <a:ext cx="6632531" cy="3024336"/>
          </a:xfrm>
          <a:prstGeom prst="rect">
            <a:avLst/>
          </a:prstGeom>
          <a:noFill/>
        </p:spPr>
      </p:pic>
      <p:sp>
        <p:nvSpPr>
          <p:cNvPr id="19" name="CaixaDeTexto 18"/>
          <p:cNvSpPr txBox="1"/>
          <p:nvPr/>
        </p:nvSpPr>
        <p:spPr>
          <a:xfrm>
            <a:off x="1187624" y="2996952"/>
            <a:ext cx="1090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rgbClr val="00B050"/>
                </a:solidFill>
              </a:rPr>
              <a:t>Tabela 11</a:t>
            </a:r>
            <a:endParaRPr lang="pt-PT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849643" y="1052736"/>
            <a:ext cx="74354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Algumas propriedades químicas dos não metais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206084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755576" y="2204864"/>
            <a:ext cx="48965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Há </a:t>
            </a:r>
            <a:r>
              <a:rPr lang="pt-PT" sz="2000" b="1" dirty="0" smtClean="0">
                <a:solidFill>
                  <a:srgbClr val="00B050"/>
                </a:solidFill>
              </a:rPr>
              <a:t>não 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que são </a:t>
            </a:r>
            <a:r>
              <a:rPr lang="pt-PT" sz="2000" b="1" dirty="0" smtClean="0">
                <a:solidFill>
                  <a:srgbClr val="00B050"/>
                </a:solidFill>
              </a:rPr>
              <a:t>pouco reativos</a:t>
            </a:r>
            <a:r>
              <a:rPr lang="pt-PT" sz="2000" dirty="0" smtClean="0"/>
              <a:t>, mas </a:t>
            </a:r>
            <a:r>
              <a:rPr lang="pt-PT" sz="2000" b="1" dirty="0" smtClean="0">
                <a:solidFill>
                  <a:srgbClr val="00B050"/>
                </a:solidFill>
              </a:rPr>
              <a:t>outros</a:t>
            </a:r>
            <a:r>
              <a:rPr lang="pt-PT" sz="2000" dirty="0" smtClean="0"/>
              <a:t>, como o oxigénio e o cloro, são </a:t>
            </a:r>
            <a:r>
              <a:rPr lang="pt-PT" sz="2000" b="1" dirty="0" smtClean="0">
                <a:solidFill>
                  <a:srgbClr val="00B050"/>
                </a:solidFill>
              </a:rPr>
              <a:t>muito relativos</a:t>
            </a:r>
            <a:r>
              <a:rPr lang="pt-PT" sz="2000" dirty="0" smtClean="0"/>
              <a:t>; </a:t>
            </a:r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Nas reações de </a:t>
            </a:r>
            <a:r>
              <a:rPr lang="pt-PT" sz="2000" b="1" dirty="0" smtClean="0">
                <a:solidFill>
                  <a:srgbClr val="00B050"/>
                </a:solidFill>
              </a:rPr>
              <a:t>combustão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de </a:t>
            </a:r>
            <a:r>
              <a:rPr lang="pt-PT" sz="2000" b="1" dirty="0" smtClean="0">
                <a:solidFill>
                  <a:srgbClr val="00B050"/>
                </a:solidFill>
              </a:rPr>
              <a:t>não 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formam-se </a:t>
            </a:r>
            <a:r>
              <a:rPr lang="pt-PT" sz="2000" b="1" dirty="0" smtClean="0">
                <a:solidFill>
                  <a:srgbClr val="00B050"/>
                </a:solidFill>
              </a:rPr>
              <a:t>óxidos</a:t>
            </a:r>
            <a:r>
              <a:rPr lang="pt-PT" sz="2000" dirty="0" smtClean="0"/>
              <a:t>;</a:t>
            </a:r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óxidos de não 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originam </a:t>
            </a:r>
            <a:r>
              <a:rPr lang="pt-PT" sz="2000" b="1" dirty="0" smtClean="0">
                <a:solidFill>
                  <a:srgbClr val="00B050"/>
                </a:solidFill>
              </a:rPr>
              <a:t>soluções aquosas ácidas</a:t>
            </a:r>
            <a:r>
              <a:rPr lang="pt-PT" sz="2000" dirty="0" smtClean="0"/>
              <a:t>;</a:t>
            </a:r>
          </a:p>
          <a:p>
            <a:pPr marL="173038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não 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originam normalmente </a:t>
            </a:r>
            <a:r>
              <a:rPr lang="pt-PT" sz="2000" b="1" dirty="0" smtClean="0">
                <a:solidFill>
                  <a:srgbClr val="00B050"/>
                </a:solidFill>
              </a:rPr>
              <a:t>iões negativos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ou </a:t>
            </a:r>
            <a:r>
              <a:rPr lang="pt-PT" sz="2000" b="1" dirty="0" smtClean="0">
                <a:solidFill>
                  <a:srgbClr val="00B050"/>
                </a:solidFill>
              </a:rPr>
              <a:t>aniões</a:t>
            </a:r>
            <a:r>
              <a:rPr lang="pt-PT" sz="2000" dirty="0" smtClean="0"/>
              <a:t>, mais </a:t>
            </a:r>
            <a:r>
              <a:rPr lang="pt-PT" sz="2000" b="1" dirty="0" smtClean="0">
                <a:solidFill>
                  <a:srgbClr val="00B050"/>
                </a:solidFill>
              </a:rPr>
              <a:t>estáveis </a:t>
            </a:r>
            <a:r>
              <a:rPr lang="pt-PT" sz="2000" dirty="0" smtClean="0"/>
              <a:t>que os respetivos átomos.</a:t>
            </a:r>
          </a:p>
          <a:p>
            <a:pPr marL="173038" indent="-173038">
              <a:lnSpc>
                <a:spcPct val="120000"/>
              </a:lnSpc>
            </a:pPr>
            <a:endParaRPr lang="pt-PT" sz="2000" dirty="0"/>
          </a:p>
        </p:txBody>
      </p:sp>
      <p:pic>
        <p:nvPicPr>
          <p:cNvPr id="2050" name="Picture 2" descr="F:\DPA9\PowerPoints\PowerPoints_Química\Imagens_PPT_Classificação_materiais\M24\20145768_cont_f04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2204864"/>
            <a:ext cx="2448272" cy="3676644"/>
          </a:xfrm>
          <a:prstGeom prst="rect">
            <a:avLst/>
          </a:prstGeom>
          <a:noFill/>
        </p:spPr>
      </p:pic>
      <p:sp>
        <p:nvSpPr>
          <p:cNvPr id="19" name="CaixaDeTexto 18"/>
          <p:cNvSpPr txBox="1"/>
          <p:nvPr/>
        </p:nvSpPr>
        <p:spPr>
          <a:xfrm>
            <a:off x="755576" y="1772816"/>
            <a:ext cx="3086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pt-PT" sz="2400" b="1" dirty="0" smtClean="0">
                <a:solidFill>
                  <a:srgbClr val="00B050"/>
                </a:solidFill>
              </a:rPr>
              <a:t>Propriedades químicas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84784"/>
            <a:ext cx="8208912" cy="4464496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441325" indent="-157163">
              <a:lnSpc>
                <a:spcPct val="120000"/>
              </a:lnSpc>
            </a:pPr>
            <a:endParaRPr lang="pt-PT" sz="2000" dirty="0" smtClean="0">
              <a:solidFill>
                <a:srgbClr val="00B050"/>
              </a:solidFill>
            </a:endParaRPr>
          </a:p>
          <a:p>
            <a:pPr marL="441325" indent="-157163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elementos químicos podem também ser classificados em </a:t>
            </a:r>
            <a:r>
              <a:rPr lang="pt-PT" sz="2000" b="1" dirty="0" smtClean="0">
                <a:solidFill>
                  <a:srgbClr val="00B050"/>
                </a:solidFill>
              </a:rPr>
              <a:t>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</a:t>
            </a:r>
            <a:r>
              <a:rPr lang="pt-PT" sz="2000" b="1" dirty="0" smtClean="0">
                <a:solidFill>
                  <a:srgbClr val="00B050"/>
                </a:solidFill>
              </a:rPr>
              <a:t>não metais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pPr marL="284400">
              <a:lnSpc>
                <a:spcPct val="120000"/>
              </a:lnSpc>
            </a:pPr>
            <a:endParaRPr lang="pt-PT" sz="2000" dirty="0" smtClean="0"/>
          </a:p>
          <a:p>
            <a:pPr marL="441325" indent="-157163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>
                <a:solidFill>
                  <a:schemeClr val="tx1"/>
                </a:solidFill>
              </a:rPr>
              <a:t>Na</a:t>
            </a:r>
            <a:r>
              <a:rPr lang="pt-PT" sz="2000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Tabela Periódica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encontramos informação relativa aos </a:t>
            </a:r>
            <a:r>
              <a:rPr lang="pt-PT" sz="2000" b="1" dirty="0" smtClean="0">
                <a:solidFill>
                  <a:srgbClr val="00B050"/>
                </a:solidFill>
              </a:rPr>
              <a:t>elementos </a:t>
            </a:r>
            <a:r>
              <a:rPr lang="pt-PT" sz="2000" b="1" smtClean="0">
                <a:solidFill>
                  <a:srgbClr val="00B050"/>
                </a:solidFill>
              </a:rPr>
              <a:t>químicos </a:t>
            </a:r>
            <a:r>
              <a:rPr lang="pt-PT" sz="2000" smtClean="0"/>
              <a:t>e </a:t>
            </a:r>
            <a:r>
              <a:rPr lang="pt-PT" sz="2000" dirty="0" smtClean="0"/>
              <a:t>às </a:t>
            </a:r>
            <a:r>
              <a:rPr lang="pt-PT" sz="2000" b="1" dirty="0" smtClean="0">
                <a:solidFill>
                  <a:srgbClr val="00B050"/>
                </a:solidFill>
              </a:rPr>
              <a:t>substâncias elementares </a:t>
            </a:r>
            <a:r>
              <a:rPr lang="pt-PT" sz="2000" dirty="0" smtClean="0"/>
              <a:t>correspondentes.</a:t>
            </a:r>
          </a:p>
          <a:p>
            <a:pPr marL="284400">
              <a:lnSpc>
                <a:spcPct val="120000"/>
              </a:lnSpc>
            </a:pPr>
            <a:endParaRPr lang="pt-PT" sz="2000" dirty="0" smtClean="0"/>
          </a:p>
          <a:p>
            <a:pPr marL="441325" indent="-173038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O número atómico, a massa atómica relativa, o raio atómico e a distribuição  eletrónica são </a:t>
            </a:r>
            <a:r>
              <a:rPr lang="pt-PT" sz="2000" b="1" dirty="0" smtClean="0">
                <a:solidFill>
                  <a:srgbClr val="00B050"/>
                </a:solidFill>
              </a:rPr>
              <a:t>propriedades atómicas do elemento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pPr marL="284400">
              <a:lnSpc>
                <a:spcPct val="120000"/>
              </a:lnSpc>
            </a:pPr>
            <a:endParaRPr lang="pt-PT" sz="2000" dirty="0" smtClean="0"/>
          </a:p>
          <a:p>
            <a:pPr marL="441325" indent="-157163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O ponto de fusão, o ponto de ebulição e a massa volúmica são </a:t>
            </a:r>
            <a:r>
              <a:rPr lang="pt-PT" sz="2000" b="1" dirty="0" smtClean="0">
                <a:solidFill>
                  <a:srgbClr val="00B050"/>
                </a:solidFill>
              </a:rPr>
              <a:t>propriedades  físicas das substâncias elementares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pPr marL="284400"/>
            <a:endParaRPr lang="pt-PT" dirty="0" smtClean="0"/>
          </a:p>
          <a:p>
            <a:pPr marL="284400" algn="ctr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84784"/>
            <a:ext cx="8208912" cy="4464496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>
              <a:lnSpc>
                <a:spcPct val="120000"/>
              </a:lnSpc>
            </a:pPr>
            <a:endParaRPr lang="pt-PT" sz="2000" dirty="0" smtClean="0">
              <a:solidFill>
                <a:srgbClr val="00B050"/>
              </a:solidFill>
            </a:endParaRPr>
          </a:p>
          <a:p>
            <a:pPr marL="441325" indent="-157163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b="1" dirty="0" smtClean="0">
                <a:solidFill>
                  <a:srgbClr val="00B050"/>
                </a:solidFill>
              </a:rPr>
              <a:t>Propriedades físicas dos metais </a:t>
            </a:r>
            <a:r>
              <a:rPr lang="pt-PT" sz="2000" dirty="0" smtClean="0"/>
              <a:t>– são quase todos sólidos; são bastante  densos; têm brilho metálico; apresentam elevada condutividade elétrica e condutividade térmica; têm pontos de fusão e de ebulição elevados e são maleáveis e dúcteis.</a:t>
            </a:r>
          </a:p>
          <a:p>
            <a:pPr marL="284400">
              <a:lnSpc>
                <a:spcPct val="120000"/>
              </a:lnSpc>
            </a:pPr>
            <a:endParaRPr lang="pt-PT" sz="2000" dirty="0" smtClean="0"/>
          </a:p>
          <a:p>
            <a:pPr marL="284400">
              <a:lnSpc>
                <a:spcPct val="120000"/>
              </a:lnSpc>
            </a:pPr>
            <a:endParaRPr lang="pt-PT" sz="2000" dirty="0" smtClean="0">
              <a:solidFill>
                <a:schemeClr val="tx2"/>
              </a:solidFill>
            </a:endParaRPr>
          </a:p>
          <a:p>
            <a:pPr marL="284400">
              <a:lnSpc>
                <a:spcPct val="120000"/>
              </a:lnSpc>
            </a:pPr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Propriedades químicas dos 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– são, em geral, muito reativos; nas </a:t>
            </a:r>
          </a:p>
          <a:p>
            <a:pPr marL="441325">
              <a:lnSpc>
                <a:spcPct val="120000"/>
              </a:lnSpc>
            </a:pPr>
            <a:r>
              <a:rPr lang="pt-PT" sz="2000" dirty="0" smtClean="0"/>
              <a:t> reações de combustão formam óxidos que originam soluções aquosas básicas  ou alcalinas. Os metais originam também iões positivos mais estáveis do que os respetivos átomos.</a:t>
            </a:r>
          </a:p>
          <a:p>
            <a:pPr marL="284400"/>
            <a:endParaRPr lang="pt-PT" dirty="0" smtClean="0"/>
          </a:p>
          <a:p>
            <a:pPr marL="284400" algn="ctr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84784"/>
            <a:ext cx="8208912" cy="4464496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441325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b="1" dirty="0" smtClean="0">
                <a:solidFill>
                  <a:srgbClr val="00B050"/>
                </a:solidFill>
              </a:rPr>
              <a:t>Propriedades físicas dos não 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– à temperatura ambiente, uns são  sólidos, outros líquidos e outros gases; têm densidades muito diferentes e, em geral, menores do que as dos metais; são maus condutores elétricos, exceto a grafite; são maus condutores térmicos; quando se encontram no estado sólido, são quebradiços e, em geral, têm pontos de fusão e de ebulição baixos.</a:t>
            </a:r>
          </a:p>
          <a:p>
            <a:pPr marL="284400"/>
            <a:endParaRPr lang="pt-PT" sz="2000" dirty="0" smtClean="0"/>
          </a:p>
          <a:p>
            <a:pPr marL="284400"/>
            <a:endParaRPr lang="pt-PT" sz="2000" dirty="0" smtClean="0">
              <a:solidFill>
                <a:schemeClr val="tx2"/>
              </a:solidFill>
            </a:endParaRPr>
          </a:p>
          <a:p>
            <a:pPr marL="441325" indent="-157163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Propriedades químicas dos não metais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– há não metais pouco reativos, mas  outros, como o oxigénio e o cloro, são muito reativos; nas reações de  combustão  formam óxidos que originam soluções aquosas ácidas. Os não metais originam  também iões negativos mais estáveis do que os respetivos átomos.</a:t>
            </a:r>
          </a:p>
          <a:p>
            <a:pPr marL="284400" algn="ctr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851</TotalTime>
  <Words>1107</Words>
  <Application>Microsoft Office PowerPoint</Application>
  <PresentationFormat>On-screen Show (4:3)</PresentationFormat>
  <Paragraphs>165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122</cp:revision>
  <dcterms:created xsi:type="dcterms:W3CDTF">2012-02-14T20:37:36Z</dcterms:created>
  <dcterms:modified xsi:type="dcterms:W3CDTF">2015-08-14T16:10:58Z</dcterms:modified>
</cp:coreProperties>
</file>