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88" r:id="rId2"/>
    <p:sldId id="294" r:id="rId3"/>
    <p:sldId id="296" r:id="rId4"/>
    <p:sldId id="298" r:id="rId5"/>
    <p:sldId id="300" r:id="rId6"/>
    <p:sldId id="302" r:id="rId7"/>
    <p:sldId id="304" r:id="rId8"/>
    <p:sldId id="306" r:id="rId9"/>
    <p:sldId id="308" r:id="rId10"/>
    <p:sldId id="310" r:id="rId11"/>
    <p:sldId id="312" r:id="rId12"/>
    <p:sldId id="314" r:id="rId13"/>
    <p:sldId id="316" r:id="rId14"/>
    <p:sldId id="318" r:id="rId15"/>
    <p:sldId id="320" r:id="rId16"/>
    <p:sldId id="322" r:id="rId17"/>
    <p:sldId id="324" r:id="rId18"/>
    <p:sldId id="326" r:id="rId19"/>
    <p:sldId id="290" r:id="rId20"/>
    <p:sldId id="292" r:id="rId21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376092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17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855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259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152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11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41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892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97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58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54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320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293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9958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175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2127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22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88696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8320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193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47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5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Picture 3" descr="Parte1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Rectângulo 4"/>
          <p:cNvSpPr/>
          <p:nvPr/>
        </p:nvSpPr>
        <p:spPr>
          <a:xfrm>
            <a:off x="539552" y="3284984"/>
            <a:ext cx="7992888" cy="19475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0000"/>
                </a:solidFill>
              </a:rPr>
              <a:t>2.3.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rgbClr val="00B050"/>
                </a:solidFill>
              </a:rPr>
              <a:t>Propriedades químicas de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substâncias elementares </a:t>
            </a:r>
          </a:p>
          <a:p>
            <a:pPr>
              <a:lnSpc>
                <a:spcPts val="4800"/>
              </a:lnSpc>
            </a:pPr>
            <a:r>
              <a:rPr lang="pt-PT" sz="4800" b="1" dirty="0" smtClean="0">
                <a:solidFill>
                  <a:srgbClr val="00B050"/>
                </a:solidFill>
              </a:rPr>
              <a:t>        de metais  </a:t>
            </a:r>
            <a:endParaRPr lang="pt-PT" sz="4800" b="1" dirty="0">
              <a:solidFill>
                <a:srgbClr val="00B050"/>
              </a:solidFill>
            </a:endParaRPr>
          </a:p>
        </p:txBody>
      </p:sp>
      <p:sp>
        <p:nvSpPr>
          <p:cNvPr id="6" name="TextBox 4"/>
          <p:cNvSpPr>
            <a:spLocks noChangeArrowheads="1"/>
          </p:cNvSpPr>
          <p:nvPr/>
        </p:nvSpPr>
        <p:spPr bwMode="auto">
          <a:xfrm>
            <a:off x="8028385" y="6237312"/>
            <a:ext cx="746150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square"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275856" y="1052736"/>
            <a:ext cx="27494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Metais alcalinos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sódio</a:t>
            </a:r>
            <a:r>
              <a:rPr lang="pt-PT" sz="2000" dirty="0" smtClean="0"/>
              <a:t> e o </a:t>
            </a:r>
            <a:r>
              <a:rPr lang="pt-PT" sz="2000" b="1" dirty="0" smtClean="0">
                <a:solidFill>
                  <a:srgbClr val="00B050"/>
                </a:solidFill>
              </a:rPr>
              <a:t>potássio</a:t>
            </a:r>
            <a:r>
              <a:rPr lang="pt-PT" sz="2000" dirty="0" smtClean="0"/>
              <a:t> são dois elementos do </a:t>
            </a:r>
            <a:r>
              <a:rPr lang="pt-PT" sz="2000" b="1" dirty="0" smtClean="0">
                <a:solidFill>
                  <a:srgbClr val="00B050"/>
                </a:solidFill>
              </a:rPr>
              <a:t>grupo dos metais alcalinos </a:t>
            </a:r>
            <a:r>
              <a:rPr lang="pt-PT" sz="2000" dirty="0" smtClean="0"/>
              <a:t>(grupo 1).</a:t>
            </a:r>
          </a:p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As </a:t>
            </a:r>
            <a:r>
              <a:rPr lang="pt-PT" sz="2000" b="1" dirty="0" smtClean="0">
                <a:solidFill>
                  <a:srgbClr val="00B050"/>
                </a:solidFill>
              </a:rPr>
              <a:t>substâncias elementares </a:t>
            </a:r>
            <a:r>
              <a:rPr lang="pt-PT" sz="2000" dirty="0" smtClean="0"/>
              <a:t>correspondentes a estes elementos são </a:t>
            </a:r>
            <a:r>
              <a:rPr lang="pt-PT" sz="2000" b="1" dirty="0" smtClean="0">
                <a:solidFill>
                  <a:srgbClr val="00B050"/>
                </a:solidFill>
              </a:rPr>
              <a:t>metais muito reativos</a:t>
            </a:r>
            <a:r>
              <a:rPr lang="pt-PT" sz="2000" dirty="0" smtClean="0"/>
              <a:t>. 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259632" y="3501008"/>
            <a:ext cx="36004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Como estas substâncias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são muito reativas na presença da água e do ar</a:t>
            </a:r>
            <a:r>
              <a:rPr lang="pt-PT" sz="2000" dirty="0" smtClean="0"/>
              <a:t>,  têm de ser guardadas em frascos, completamente mergulhadas em </a:t>
            </a:r>
            <a:r>
              <a:rPr lang="pt-PT" sz="2000" b="1" dirty="0" smtClean="0">
                <a:solidFill>
                  <a:srgbClr val="00B050"/>
                </a:solidFill>
              </a:rPr>
              <a:t>petróleo</a:t>
            </a:r>
            <a:r>
              <a:rPr lang="pt-PT" sz="2000" dirty="0" smtClean="0"/>
              <a:t>  ou </a:t>
            </a:r>
            <a:r>
              <a:rPr lang="pt-PT" sz="2000" b="1" dirty="0" smtClean="0">
                <a:solidFill>
                  <a:srgbClr val="00B050"/>
                </a:solidFill>
              </a:rPr>
              <a:t>parafina líquida</a:t>
            </a:r>
            <a:r>
              <a:rPr lang="pt-PT" sz="2000" dirty="0" smtClean="0"/>
              <a:t>. </a:t>
            </a:r>
          </a:p>
          <a:p>
            <a:endParaRPr lang="pt-PT" dirty="0"/>
          </a:p>
        </p:txBody>
      </p:sp>
      <p:pic>
        <p:nvPicPr>
          <p:cNvPr id="1026" name="Picture 2" descr="F:\DPA9\PowerPoints\PowerPoints_Química\Imagens_PPT_Classificação_materiais\M25\20145768_cont_f044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5364088" y="2708920"/>
            <a:ext cx="2160000" cy="32419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70177" y="1052736"/>
            <a:ext cx="6760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Estes metais alcalinos,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sódio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potássio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reagem violentamente com a água</a:t>
            </a:r>
            <a:r>
              <a:rPr lang="pt-PT" sz="2000" dirty="0" smtClean="0"/>
              <a:t>.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050" name="Picture 2" descr="F:\DPA9\PowerPoints\PowerPoints_Química\Imagens_PPT_Classificação_materiais\M25\20145768_cont_f04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2132856"/>
            <a:ext cx="1679575" cy="2520950"/>
          </a:xfrm>
          <a:prstGeom prst="rect">
            <a:avLst/>
          </a:prstGeom>
          <a:noFill/>
        </p:spPr>
      </p:pic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051" name="Picture 3" descr="F:\DPA9\PowerPoints\PowerPoints_Química\Imagens_PPT_Classificação_materiais\M25\20145768_cont_f045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2132856"/>
            <a:ext cx="2779713" cy="2879725"/>
          </a:xfrm>
          <a:prstGeom prst="rect">
            <a:avLst/>
          </a:prstGeom>
          <a:noFill/>
        </p:spPr>
      </p:pic>
      <p:sp>
        <p:nvSpPr>
          <p:cNvPr id="21" name="CaixaDeTexto 20"/>
          <p:cNvSpPr txBox="1"/>
          <p:nvPr/>
        </p:nvSpPr>
        <p:spPr>
          <a:xfrm>
            <a:off x="827584" y="2564904"/>
            <a:ext cx="331236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</a:t>
            </a:r>
            <a:r>
              <a:rPr lang="pt-PT" sz="2000" b="1" dirty="0" smtClean="0">
                <a:solidFill>
                  <a:srgbClr val="00B050"/>
                </a:solidFill>
              </a:rPr>
              <a:t> reação do sódio com a água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forma-se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hidróxido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sódio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solução aquosa </a:t>
            </a:r>
            <a:r>
              <a:rPr lang="pt-PT" sz="2000" dirty="0" smtClean="0"/>
              <a:t>é</a:t>
            </a:r>
            <a:r>
              <a:rPr lang="pt-PT" sz="2000" b="1" dirty="0" smtClean="0">
                <a:solidFill>
                  <a:srgbClr val="00B050"/>
                </a:solidFill>
              </a:rPr>
              <a:t> básica </a:t>
            </a:r>
            <a:r>
              <a:rPr lang="pt-PT" sz="2000" dirty="0" smtClean="0"/>
              <a:t>ou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alcalina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 </a:t>
            </a:r>
          </a:p>
          <a:p>
            <a:pPr marL="177800" indent="-177800"/>
            <a:r>
              <a:rPr lang="pt-PT" sz="2000" dirty="0" smtClean="0"/>
              <a:t>    Nesta solução, a </a:t>
            </a:r>
            <a:r>
              <a:rPr lang="pt-PT" sz="2000" b="1" dirty="0" smtClean="0">
                <a:solidFill>
                  <a:srgbClr val="00B050"/>
                </a:solidFill>
              </a:rPr>
              <a:t>cor da fenolftaleína</a:t>
            </a:r>
            <a:r>
              <a:rPr lang="pt-PT" sz="2000" dirty="0" smtClean="0"/>
              <a:t> (incolor) </a:t>
            </a:r>
          </a:p>
          <a:p>
            <a:pPr marL="177800" indent="-177800"/>
            <a:r>
              <a:rPr lang="pt-PT" sz="2000" b="1" dirty="0" smtClean="0">
                <a:solidFill>
                  <a:srgbClr val="00B050"/>
                </a:solidFill>
              </a:rPr>
              <a:t>    muda para carmim </a:t>
            </a:r>
            <a:r>
              <a:rPr lang="pt-PT" sz="2000" dirty="0" smtClean="0"/>
              <a:t>(cor que adquire em meio básico). </a:t>
            </a:r>
          </a:p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2483768" y="5589240"/>
            <a:ext cx="520815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 </a:t>
            </a:r>
            <a:r>
              <a:rPr lang="pt-PT" sz="2000" b="1" dirty="0" smtClean="0"/>
              <a:t>2 </a:t>
            </a:r>
            <a:r>
              <a:rPr lang="pt-PT" sz="2000" b="1" dirty="0" smtClean="0"/>
              <a:t>Na(s</a:t>
            </a:r>
            <a:r>
              <a:rPr lang="pt-PT" sz="2000" b="1" dirty="0" smtClean="0"/>
              <a:t>)   +   2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>
                <a:sym typeface="Wingdings"/>
              </a:rPr>
              <a:t></a:t>
            </a:r>
            <a:r>
              <a:rPr lang="pt-PT" sz="2000" b="1" dirty="0" smtClean="0"/>
              <a:t>   2 </a:t>
            </a:r>
            <a:r>
              <a:rPr lang="pt-PT" sz="2000" b="1" dirty="0" err="1" smtClean="0"/>
              <a:t>NaHO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70177" y="1052736"/>
            <a:ext cx="6760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Estes dois metais alcalinos,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sódio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potássio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reagem violentamente com a água</a:t>
            </a:r>
            <a:r>
              <a:rPr lang="pt-PT" sz="2000" dirty="0" smtClean="0"/>
              <a:t>.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2564904"/>
            <a:ext cx="331236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</a:t>
            </a:r>
            <a:r>
              <a:rPr lang="pt-PT" sz="2000" b="1" dirty="0" smtClean="0">
                <a:solidFill>
                  <a:srgbClr val="00B050"/>
                </a:solidFill>
              </a:rPr>
              <a:t> reação do potássio com a água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forma-se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hidróxido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potássio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solução aquosa </a:t>
            </a:r>
            <a:r>
              <a:rPr lang="pt-PT" sz="2000" dirty="0" smtClean="0"/>
              <a:t>é</a:t>
            </a:r>
            <a:r>
              <a:rPr lang="pt-PT" sz="2000" b="1" dirty="0" smtClean="0">
                <a:solidFill>
                  <a:srgbClr val="00B050"/>
                </a:solidFill>
              </a:rPr>
              <a:t> básica </a:t>
            </a:r>
            <a:r>
              <a:rPr lang="pt-PT" sz="2000" dirty="0" smtClean="0"/>
              <a:t>ou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alcalina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 </a:t>
            </a:r>
          </a:p>
          <a:p>
            <a:pPr marL="177800" indent="-177800"/>
            <a:r>
              <a:rPr lang="pt-PT" sz="2000" dirty="0" smtClean="0"/>
              <a:t>    Nesta solução, a </a:t>
            </a:r>
            <a:r>
              <a:rPr lang="pt-PT" sz="2000" b="1" dirty="0" smtClean="0">
                <a:solidFill>
                  <a:srgbClr val="00B050"/>
                </a:solidFill>
              </a:rPr>
              <a:t>cor da fenolftaleína</a:t>
            </a:r>
            <a:r>
              <a:rPr lang="pt-PT" sz="2000" dirty="0" smtClean="0"/>
              <a:t> (incolor) </a:t>
            </a:r>
          </a:p>
          <a:p>
            <a:pPr marL="177800" indent="-177800"/>
            <a:r>
              <a:rPr lang="pt-PT" sz="2000" b="1" dirty="0" smtClean="0">
                <a:solidFill>
                  <a:srgbClr val="00B050"/>
                </a:solidFill>
              </a:rPr>
              <a:t>    muda para carmim </a:t>
            </a:r>
            <a:r>
              <a:rPr lang="pt-PT" sz="2000" dirty="0" smtClean="0"/>
              <a:t>(cor que adquire em meio básico). </a:t>
            </a:r>
          </a:p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2699792" y="5517232"/>
            <a:ext cx="490038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 </a:t>
            </a:r>
            <a:r>
              <a:rPr lang="pt-PT" sz="2000" b="1" dirty="0" smtClean="0"/>
              <a:t>2 </a:t>
            </a:r>
            <a:r>
              <a:rPr lang="pt-PT" sz="2000" b="1" dirty="0" smtClean="0"/>
              <a:t>K(s</a:t>
            </a:r>
            <a:r>
              <a:rPr lang="pt-PT" sz="2000" b="1" dirty="0" smtClean="0"/>
              <a:t>)   +   2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>
                <a:sym typeface="Wingdings"/>
              </a:rPr>
              <a:t></a:t>
            </a:r>
            <a:r>
              <a:rPr lang="pt-PT" sz="2000" b="1" dirty="0" smtClean="0"/>
              <a:t>   2 </a:t>
            </a:r>
            <a:r>
              <a:rPr lang="pt-PT" sz="2000" b="1" dirty="0" smtClean="0"/>
              <a:t>KHO(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4578" name="Picture 2" descr="F:\DPA9\PowerPoints\PowerPoints_Química\Imagens_PPT_Classificação_materiais\M25\20145768_cont_f04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2204864"/>
            <a:ext cx="1679575" cy="2520950"/>
          </a:xfrm>
          <a:prstGeom prst="rect">
            <a:avLst/>
          </a:prstGeom>
          <a:noFill/>
        </p:spPr>
      </p:pic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4579" name="Picture 3" descr="F:\DPA9\PowerPoints\PowerPoints_Química\Imagens_PPT_Classificação_materiais\M25\20145768_cont_f04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060848"/>
            <a:ext cx="3325813" cy="3532634"/>
          </a:xfrm>
          <a:prstGeom prst="rect">
            <a:avLst/>
          </a:prstGeom>
          <a:noFill/>
        </p:spPr>
      </p:pic>
      <p:sp>
        <p:nvSpPr>
          <p:cNvPr id="24" name="CaixaDeTexto 23"/>
          <p:cNvSpPr txBox="1"/>
          <p:nvPr/>
        </p:nvSpPr>
        <p:spPr>
          <a:xfrm>
            <a:off x="4932040" y="4437112"/>
            <a:ext cx="8942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/>
              <a:t>Potássio</a:t>
            </a:r>
            <a:endParaRPr lang="pt-PT" sz="1600" b="1" dirty="0"/>
          </a:p>
        </p:txBody>
      </p:sp>
      <p:cxnSp>
        <p:nvCxnSpPr>
          <p:cNvPr id="26" name="Conexão recta unidireccional 25"/>
          <p:cNvCxnSpPr>
            <a:stCxn id="24" idx="0"/>
          </p:cNvCxnSpPr>
          <p:nvPr/>
        </p:nvCxnSpPr>
        <p:spPr>
          <a:xfrm flipH="1" flipV="1">
            <a:off x="4860032" y="3717032"/>
            <a:ext cx="519150" cy="72008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59632" y="1124744"/>
            <a:ext cx="6760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 reatividade dos metais alcalinos aumenta ao longo do grupo da Tabela Periódica.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4283968" y="2492896"/>
            <a:ext cx="41044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Embora o </a:t>
            </a:r>
            <a:r>
              <a:rPr lang="pt-PT" sz="2000" b="1" dirty="0" smtClean="0">
                <a:solidFill>
                  <a:srgbClr val="00B050"/>
                </a:solidFill>
              </a:rPr>
              <a:t>comportamento químico </a:t>
            </a:r>
            <a:r>
              <a:rPr lang="pt-PT" sz="2000" dirty="0" smtClean="0"/>
              <a:t>do sódio e do potássio com a água seja </a:t>
            </a:r>
            <a:r>
              <a:rPr lang="pt-PT" sz="2000" b="1" dirty="0" smtClean="0">
                <a:solidFill>
                  <a:srgbClr val="00B050"/>
                </a:solidFill>
              </a:rPr>
              <a:t>semelhante</a:t>
            </a:r>
            <a:r>
              <a:rPr lang="pt-PT" sz="2000" dirty="0" smtClean="0"/>
              <a:t>, observa-se que o </a:t>
            </a:r>
            <a:r>
              <a:rPr lang="pt-PT" sz="2000" b="1" dirty="0" smtClean="0">
                <a:solidFill>
                  <a:srgbClr val="00B050"/>
                </a:solidFill>
              </a:rPr>
              <a:t>potássio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mais reativo do que o sódio</a:t>
            </a:r>
            <a:r>
              <a:rPr lang="pt-PT" sz="2000" dirty="0" smtClean="0"/>
              <a:t>.</a:t>
            </a:r>
          </a:p>
          <a:p>
            <a:pPr marL="177800" indent="-177800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À medida que descemos no grupo, isto é, </a:t>
            </a:r>
            <a:r>
              <a:rPr lang="pt-PT" sz="2000" b="1" dirty="0" smtClean="0">
                <a:solidFill>
                  <a:srgbClr val="00B050"/>
                </a:solidFill>
              </a:rPr>
              <a:t>à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medida que o número atómico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respetivo elemento </a:t>
            </a:r>
            <a:r>
              <a:rPr lang="pt-PT" sz="2000" b="1" dirty="0" smtClean="0">
                <a:solidFill>
                  <a:srgbClr val="00B050"/>
                </a:solidFill>
              </a:rPr>
              <a:t>aumenta</a:t>
            </a:r>
            <a:r>
              <a:rPr lang="pt-PT" sz="2000" dirty="0" smtClean="0"/>
              <a:t> ao longo do grupo da Tabela Periódica, </a:t>
            </a:r>
            <a:r>
              <a:rPr lang="pt-PT" sz="2000" b="1" dirty="0" smtClean="0">
                <a:solidFill>
                  <a:srgbClr val="00B050"/>
                </a:solidFill>
              </a:rPr>
              <a:t>os metais alcalinos tornam-se mais reativos</a:t>
            </a:r>
            <a:r>
              <a:rPr lang="pt-PT" sz="2000" dirty="0" smtClean="0"/>
              <a:t>.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5602" name="Picture 2" descr="F:\DPA9\PowerPoints\PowerPoints_Química\Imagens_PPT_Classificação_materiais\M25\20145768_cont_dd04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2564904"/>
            <a:ext cx="2559814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52375" y="1124744"/>
            <a:ext cx="7575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o oxigénio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 reatividade dos metais alcalinos aumenta ao longo do grupo da Tabela Periódica.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1043608" y="3717032"/>
            <a:ext cx="41044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seu </a:t>
            </a:r>
            <a:r>
              <a:rPr lang="pt-PT" sz="2000" b="1" dirty="0" smtClean="0">
                <a:solidFill>
                  <a:srgbClr val="00B050"/>
                </a:solidFill>
              </a:rPr>
              <a:t>aspeto sem brilho </a:t>
            </a:r>
            <a:r>
              <a:rPr lang="pt-PT" sz="2000" dirty="0" smtClean="0"/>
              <a:t>tem a ver com os </a:t>
            </a:r>
            <a:r>
              <a:rPr lang="pt-PT" sz="2000" b="1" dirty="0" smtClean="0">
                <a:solidFill>
                  <a:srgbClr val="00B050"/>
                </a:solidFill>
              </a:rPr>
              <a:t>óxidos formados na sua superfície</a:t>
            </a:r>
            <a:r>
              <a:rPr lang="pt-PT" sz="2000" dirty="0" smtClean="0"/>
              <a:t>. Por isso, um </a:t>
            </a:r>
            <a:r>
              <a:rPr lang="pt-PT" sz="2000" b="1" dirty="0" smtClean="0">
                <a:solidFill>
                  <a:srgbClr val="00B050"/>
                </a:solidFill>
              </a:rPr>
              <a:t>corte recente na superfície </a:t>
            </a:r>
            <a:r>
              <a:rPr lang="pt-PT" sz="2000" dirty="0" smtClean="0"/>
              <a:t>destes metais </a:t>
            </a:r>
            <a:r>
              <a:rPr lang="pt-PT" sz="2000" b="1" dirty="0" smtClean="0">
                <a:solidFill>
                  <a:srgbClr val="00B050"/>
                </a:solidFill>
              </a:rPr>
              <a:t>revela o brilho metálico caraterístico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, como se pode ver na figura no caso do lítio.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26626" name="Picture 2" descr="F:\DPA9\PowerPoints\PowerPoints_Química\Imagens_PPT_Classificação_materiais\M25\20145768_cont_f04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58996" y="3645024"/>
            <a:ext cx="3885004" cy="2592288"/>
          </a:xfrm>
          <a:prstGeom prst="rect">
            <a:avLst/>
          </a:prstGeom>
          <a:noFill/>
        </p:spPr>
      </p:pic>
      <p:sp>
        <p:nvSpPr>
          <p:cNvPr id="22" name="CaixaDeTexto 21"/>
          <p:cNvSpPr txBox="1"/>
          <p:nvPr/>
        </p:nvSpPr>
        <p:spPr>
          <a:xfrm>
            <a:off x="971600" y="2564904"/>
            <a:ext cx="756084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quando expostos ao ar</a:t>
            </a:r>
            <a:r>
              <a:rPr lang="pt-PT" sz="2000" dirty="0" smtClean="0"/>
              <a:t>, perdem gradualmente o seu aspeto brilhante à medida que reagem com o </a:t>
            </a:r>
            <a:r>
              <a:rPr lang="pt-PT" sz="2000" b="1" dirty="0" smtClean="0">
                <a:solidFill>
                  <a:srgbClr val="00B050"/>
                </a:solidFill>
              </a:rPr>
              <a:t>oxigénio do ar, formando  óxidos metálicos</a:t>
            </a:r>
            <a:r>
              <a:rPr lang="pt-PT" sz="2000" dirty="0" smtClean="0"/>
              <a:t>.</a:t>
            </a: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52375" y="1124744"/>
            <a:ext cx="75752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o oxigénio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55576" y="1772816"/>
            <a:ext cx="76328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Também nas </a:t>
            </a:r>
            <a:r>
              <a:rPr lang="pt-PT" sz="2000" b="1" dirty="0" smtClean="0">
                <a:solidFill>
                  <a:srgbClr val="00B050"/>
                </a:solidFill>
              </a:rPr>
              <a:t>reações de combustão</a:t>
            </a:r>
            <a:r>
              <a:rPr lang="pt-PT" sz="2000" dirty="0" smtClean="0"/>
              <a:t>, 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reagem com o </a:t>
            </a:r>
            <a:r>
              <a:rPr lang="pt-PT" sz="2000" b="1" dirty="0" smtClean="0">
                <a:solidFill>
                  <a:srgbClr val="00B050"/>
                </a:solidFill>
              </a:rPr>
              <a:t>oxigénio do ar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formando </a:t>
            </a:r>
            <a:r>
              <a:rPr lang="pt-PT" sz="2000" b="1" dirty="0" smtClean="0">
                <a:solidFill>
                  <a:srgbClr val="00B050"/>
                </a:solidFill>
              </a:rPr>
              <a:t>óxidos metálicos</a:t>
            </a:r>
            <a:r>
              <a:rPr lang="pt-PT" sz="2000" dirty="0" smtClean="0"/>
              <a:t>.</a:t>
            </a:r>
          </a:p>
          <a:p>
            <a:endParaRPr lang="pt-PT" sz="2000" dirty="0" smtClean="0"/>
          </a:p>
          <a:p>
            <a:r>
              <a:rPr lang="pt-PT" sz="2000" dirty="0" smtClean="0"/>
              <a:t>Por exemplo, as </a:t>
            </a:r>
            <a:r>
              <a:rPr lang="pt-PT" sz="2000" b="1" dirty="0" smtClean="0">
                <a:solidFill>
                  <a:srgbClr val="00B050"/>
                </a:solidFill>
              </a:rPr>
              <a:t>combustões do sódio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e do potássio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podem ser traduzidas </a:t>
            </a:r>
          </a:p>
          <a:p>
            <a:r>
              <a:rPr lang="pt-PT" sz="2000" dirty="0" smtClean="0"/>
              <a:t>Pelas seguintes </a:t>
            </a:r>
            <a:r>
              <a:rPr lang="pt-PT" sz="2000" b="1" dirty="0" smtClean="0">
                <a:solidFill>
                  <a:srgbClr val="00B050"/>
                </a:solidFill>
              </a:rPr>
              <a:t>equações químicas</a:t>
            </a:r>
            <a:r>
              <a:rPr lang="pt-PT" sz="2000" dirty="0" smtClean="0"/>
              <a:t>: 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0" name="CaixaDeTexto 19"/>
          <p:cNvSpPr txBox="1"/>
          <p:nvPr/>
        </p:nvSpPr>
        <p:spPr>
          <a:xfrm>
            <a:off x="755576" y="3789040"/>
            <a:ext cx="413863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/>
              <a:t>4 </a:t>
            </a:r>
            <a:r>
              <a:rPr lang="pt-PT" sz="2000" b="1" dirty="0" smtClean="0"/>
              <a:t>Na(s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—&gt;   2 </a:t>
            </a:r>
            <a:r>
              <a:rPr lang="pt-PT" sz="2000" b="1" dirty="0" smtClean="0"/>
              <a:t>Na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O(s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r>
              <a:rPr lang="pt-PT" b="1" dirty="0" smtClean="0">
                <a:solidFill>
                  <a:srgbClr val="00B050"/>
                </a:solidFill>
              </a:rPr>
              <a:t>                                             Óxido de sódio</a:t>
            </a:r>
          </a:p>
          <a:p>
            <a:endParaRPr lang="pt-PT" sz="2000" dirty="0" smtClean="0"/>
          </a:p>
          <a:p>
            <a:r>
              <a:rPr lang="pt-PT" sz="2000" b="1" dirty="0" smtClean="0"/>
              <a:t>4 </a:t>
            </a:r>
            <a:r>
              <a:rPr lang="pt-PT" sz="2000" b="1" dirty="0" smtClean="0"/>
              <a:t>K(s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—&gt;   2 </a:t>
            </a:r>
            <a:r>
              <a:rPr lang="pt-PT" sz="2000" b="1" dirty="0" smtClean="0"/>
              <a:t>K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O(s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r>
              <a:rPr lang="pt-PT" sz="2000" b="1" dirty="0" smtClean="0"/>
              <a:t>      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Óxido de potássio</a:t>
            </a:r>
            <a:r>
              <a:rPr lang="pt-PT" dirty="0" smtClean="0">
                <a:solidFill>
                  <a:srgbClr val="00B050"/>
                </a:solidFill>
              </a:rPr>
              <a:t> </a:t>
            </a:r>
            <a:endParaRPr lang="pt-PT" dirty="0">
              <a:solidFill>
                <a:srgbClr val="00B050"/>
              </a:solidFill>
            </a:endParaRPr>
          </a:p>
        </p:txBody>
      </p:sp>
      <p:sp>
        <p:nvSpPr>
          <p:cNvPr id="24" name="CaixaDeTexto 23"/>
          <p:cNvSpPr txBox="1"/>
          <p:nvPr/>
        </p:nvSpPr>
        <p:spPr>
          <a:xfrm>
            <a:off x="611560" y="5373216"/>
            <a:ext cx="7767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metais alcalinos, como o sódio e o potássio, reagem facilmente com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o oxigénio, dando origem a óxidos metálicos.</a:t>
            </a:r>
            <a:endParaRPr lang="pt-PT" dirty="0"/>
          </a:p>
        </p:txBody>
      </p:sp>
      <p:pic>
        <p:nvPicPr>
          <p:cNvPr id="1026" name="Picture 2" descr="F:\DPA9\PowerPoints\PowerPoints_Química\Imagens_PPT_Classificação_materiais\M25\20145768_cont_f04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2996952"/>
            <a:ext cx="1602549" cy="2304256"/>
          </a:xfrm>
          <a:prstGeom prst="rect">
            <a:avLst/>
          </a:prstGeom>
          <a:noFill/>
        </p:spPr>
      </p:pic>
      <p:pic>
        <p:nvPicPr>
          <p:cNvPr id="1027" name="Picture 3" descr="F:\DPA9\PowerPoints\PowerPoints_Química\Imagens_PPT_Classificação_materiais\M25\20145768_cont_f05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92280" y="2996952"/>
            <a:ext cx="1728192" cy="2303184"/>
          </a:xfrm>
          <a:prstGeom prst="rect">
            <a:avLst/>
          </a:prstGeom>
          <a:noFill/>
        </p:spPr>
      </p:pic>
      <p:sp>
        <p:nvSpPr>
          <p:cNvPr id="25" name="CaixaDeTexto 24"/>
          <p:cNvSpPr txBox="1"/>
          <p:nvPr/>
        </p:nvSpPr>
        <p:spPr>
          <a:xfrm>
            <a:off x="5364088" y="2492896"/>
            <a:ext cx="1069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/>
              <a:t>Combustão </a:t>
            </a:r>
          </a:p>
          <a:p>
            <a:pPr algn="ctr"/>
            <a:r>
              <a:rPr lang="pt-PT" sz="1400" b="1" dirty="0" smtClean="0"/>
              <a:t>do sódio</a:t>
            </a:r>
            <a:endParaRPr lang="pt-PT" sz="1400" b="1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7452320" y="2492896"/>
            <a:ext cx="10690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1400" b="1" dirty="0" smtClean="0"/>
              <a:t>Combustão </a:t>
            </a:r>
          </a:p>
          <a:p>
            <a:pPr algn="ctr"/>
            <a:r>
              <a:rPr lang="pt-PT" sz="1400" b="1" dirty="0" smtClean="0"/>
              <a:t>do potássio</a:t>
            </a:r>
            <a:endParaRPr lang="pt-PT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442491" y="1124744"/>
            <a:ext cx="83950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dos óxidos de sódio e de potássio com a água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99592" y="1916832"/>
            <a:ext cx="720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quando </a:t>
            </a:r>
            <a:r>
              <a:rPr lang="pt-PT" sz="2000" b="1" dirty="0" smtClean="0">
                <a:solidFill>
                  <a:srgbClr val="00B050"/>
                </a:solidFill>
              </a:rPr>
              <a:t>reagem com a água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originam </a:t>
            </a:r>
            <a:r>
              <a:rPr lang="pt-PT" sz="2000" b="1" dirty="0" smtClean="0">
                <a:solidFill>
                  <a:srgbClr val="00B050"/>
                </a:solidFill>
              </a:rPr>
              <a:t>hidróxidos</a:t>
            </a:r>
            <a:r>
              <a:rPr lang="pt-PT" sz="2000" dirty="0" smtClean="0"/>
              <a:t>, cujas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básicas ou alcalinas</a:t>
            </a:r>
            <a:r>
              <a:rPr lang="pt-PT" sz="2000" dirty="0" smtClean="0"/>
              <a:t>. Diz-se, por isso, que 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básicos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99592" y="4941168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óxidos de metais alcalinos, quando reagem com a água, originam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hidróxidos cujas soluções aquosas são básicas ou alcalinas. Diz-se, por isso, que são óxidos básicos.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25" name="CaixaDeTexto 24"/>
          <p:cNvSpPr txBox="1"/>
          <p:nvPr/>
        </p:nvSpPr>
        <p:spPr>
          <a:xfrm>
            <a:off x="2123728" y="3068960"/>
            <a:ext cx="451816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2000" b="1" dirty="0" smtClean="0"/>
              <a:t>Na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2 </a:t>
            </a:r>
            <a:r>
              <a:rPr lang="pt-PT" sz="2000" b="1" dirty="0" err="1" smtClean="0"/>
              <a:t>NaHO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</a:t>
            </a:r>
            <a:r>
              <a:rPr lang="pt-PT" sz="2000" dirty="0" smtClean="0"/>
              <a:t> </a:t>
            </a:r>
            <a:r>
              <a:rPr lang="pt-PT" sz="2000" b="1" dirty="0" smtClean="0"/>
              <a:t>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           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Hidróxido de sódio</a:t>
            </a:r>
          </a:p>
          <a:p>
            <a:endParaRPr lang="pt-PT" sz="2000" dirty="0" smtClean="0">
              <a:solidFill>
                <a:srgbClr val="00B050"/>
              </a:solidFill>
            </a:endParaRPr>
          </a:p>
          <a:p>
            <a:r>
              <a:rPr lang="pt-PT" sz="2000" b="1" dirty="0" smtClean="0"/>
              <a:t>K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2 </a:t>
            </a:r>
            <a:r>
              <a:rPr lang="pt-PT" sz="2000" b="1" dirty="0" smtClean="0"/>
              <a:t>KHO(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r>
              <a:rPr lang="pt-PT" b="1" dirty="0" smtClean="0">
                <a:solidFill>
                  <a:srgbClr val="00B050"/>
                </a:solidFill>
              </a:rPr>
              <a:t>                                          Hidróxido de potássio</a:t>
            </a:r>
            <a:endParaRPr lang="pt-PT" dirty="0" smtClean="0">
              <a:solidFill>
                <a:srgbClr val="00B050"/>
              </a:solidFill>
            </a:endParaRP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908720"/>
            <a:ext cx="768498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Semelhança de propriedades químicas dos metais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alcalinos e sua estrutura atómica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916832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apresentam </a:t>
            </a:r>
            <a:r>
              <a:rPr lang="pt-PT" sz="2000" b="1" dirty="0" smtClean="0">
                <a:solidFill>
                  <a:srgbClr val="00B050"/>
                </a:solidFill>
              </a:rPr>
              <a:t>propriedades químicas semelhantes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71600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1026" name="Picture 2" descr="F:\DPA9\PowerPoints\PowerPoints_Química\Imagens_PPT_Classificação_materiais\M25\20145768_cont_tab13_pag6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420888"/>
            <a:ext cx="5929080" cy="2037506"/>
          </a:xfrm>
          <a:prstGeom prst="rect">
            <a:avLst/>
          </a:prstGeom>
          <a:noFill/>
        </p:spPr>
      </p:pic>
      <p:sp>
        <p:nvSpPr>
          <p:cNvPr id="21" name="CaixaDeTexto 20"/>
          <p:cNvSpPr txBox="1"/>
          <p:nvPr/>
        </p:nvSpPr>
        <p:spPr>
          <a:xfrm>
            <a:off x="899592" y="4797152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destes elementos </a:t>
            </a:r>
            <a:r>
              <a:rPr lang="pt-PT" sz="2000" dirty="0" smtClean="0"/>
              <a:t>têm  todos apenas </a:t>
            </a:r>
            <a:r>
              <a:rPr lang="pt-PT" sz="2000" b="1" dirty="0" smtClean="0">
                <a:solidFill>
                  <a:srgbClr val="00B050"/>
                </a:solidFill>
              </a:rPr>
              <a:t>um eletrão de valência</a:t>
            </a:r>
            <a:r>
              <a:rPr lang="pt-PT" sz="2000" dirty="0" smtClean="0"/>
              <a:t>. Isso faz com que tenham grande tendência a cederem esse eletrão, transformando-se em </a:t>
            </a:r>
            <a:r>
              <a:rPr lang="pt-PT" sz="2000" b="1" dirty="0" smtClean="0">
                <a:solidFill>
                  <a:srgbClr val="00B050"/>
                </a:solidFill>
              </a:rPr>
              <a:t>catiões monopositivos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estáveis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  </a:t>
            </a:r>
            <a:r>
              <a:rPr lang="pt-PT" sz="2000" dirty="0" smtClean="0"/>
              <a:t>é </a:t>
            </a:r>
            <a:r>
              <a:rPr lang="pt-PT" sz="2000" b="1" dirty="0" smtClean="0">
                <a:solidFill>
                  <a:srgbClr val="00B050"/>
                </a:solidFill>
              </a:rPr>
              <a:t>semelhante</a:t>
            </a:r>
            <a:r>
              <a:rPr lang="pt-PT" sz="2000" dirty="0" smtClean="0"/>
              <a:t> à do </a:t>
            </a:r>
            <a:r>
              <a:rPr lang="pt-PT" sz="2000" b="1" dirty="0" smtClean="0">
                <a:solidFill>
                  <a:srgbClr val="00B050"/>
                </a:solidFill>
              </a:rPr>
              <a:t>gás nobre mais próximo</a:t>
            </a:r>
            <a:r>
              <a:rPr lang="pt-PT" sz="2000" dirty="0" smtClean="0"/>
              <a:t>. 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908720"/>
            <a:ext cx="768498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Semelhança de propriedades químicas dos metais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alcalinos e sua estrutura atómica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916832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71600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2" name="CaixaDeTexto 21"/>
          <p:cNvSpPr txBox="1"/>
          <p:nvPr/>
        </p:nvSpPr>
        <p:spPr>
          <a:xfrm>
            <a:off x="827584" y="1916832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semelhança de propriedades químicas </a:t>
            </a:r>
            <a:r>
              <a:rPr lang="pt-PT" sz="2000" dirty="0" smtClean="0"/>
              <a:t>dos</a:t>
            </a:r>
            <a:r>
              <a:rPr lang="pt-PT" sz="2000" b="1" dirty="0" smtClean="0">
                <a:solidFill>
                  <a:srgbClr val="00B050"/>
                </a:solidFill>
              </a:rPr>
              <a:t> metais alcalinos </a:t>
            </a:r>
            <a:r>
              <a:rPr lang="pt-PT" sz="2000" dirty="0" smtClean="0"/>
              <a:t>está relacionada com a </a:t>
            </a:r>
            <a:r>
              <a:rPr lang="pt-PT" sz="2000" b="1" dirty="0" smtClean="0">
                <a:solidFill>
                  <a:srgbClr val="00B050"/>
                </a:solidFill>
              </a:rPr>
              <a:t>tendência</a:t>
            </a:r>
            <a:r>
              <a:rPr lang="pt-PT" sz="2000" dirty="0" smtClean="0"/>
              <a:t> que os átomos destes elementos têm </a:t>
            </a:r>
            <a:r>
              <a:rPr lang="pt-PT" sz="2000" b="1" dirty="0" smtClean="0">
                <a:solidFill>
                  <a:srgbClr val="00B050"/>
                </a:solidFill>
              </a:rPr>
              <a:t>em transformar-se em  catiões monopositivos estáveis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99592" y="3068960"/>
            <a:ext cx="3528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muito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reativos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a sua </a:t>
            </a:r>
            <a:r>
              <a:rPr lang="pt-PT" sz="2000" b="1" dirty="0" smtClean="0">
                <a:solidFill>
                  <a:srgbClr val="00B050"/>
                </a:solidFill>
              </a:rPr>
              <a:t>reatividade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aumenta ao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longo do grupo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da Tabela </a:t>
            </a:r>
          </a:p>
          <a:p>
            <a:pPr algn="r"/>
            <a:r>
              <a:rPr lang="pt-PT" sz="2000" dirty="0" smtClean="0"/>
              <a:t>Periódica </a:t>
            </a:r>
            <a:r>
              <a:rPr lang="pt-PT" sz="2000" b="1" dirty="0" smtClean="0">
                <a:solidFill>
                  <a:srgbClr val="00B050"/>
                </a:solidFill>
              </a:rPr>
              <a:t>com o aumento do tamanho do átomo</a:t>
            </a:r>
            <a:r>
              <a:rPr lang="pt-PT" sz="2000" dirty="0" smtClean="0"/>
              <a:t>. </a:t>
            </a:r>
          </a:p>
          <a:p>
            <a:pPr algn="r"/>
            <a:r>
              <a:rPr lang="pt-PT" sz="2000" dirty="0" smtClean="0"/>
              <a:t>Quanto maior for o </a:t>
            </a:r>
          </a:p>
          <a:p>
            <a:pPr algn="r"/>
            <a:r>
              <a:rPr lang="pt-PT" sz="2000" dirty="0" smtClean="0"/>
              <a:t>átomo, </a:t>
            </a:r>
            <a:r>
              <a:rPr lang="pt-PT" sz="2000" b="1" dirty="0" smtClean="0">
                <a:solidFill>
                  <a:srgbClr val="00B050"/>
                </a:solidFill>
              </a:rPr>
              <a:t>mais facilmente </a:t>
            </a:r>
            <a:r>
              <a:rPr lang="pt-PT" sz="2000" dirty="0" smtClean="0"/>
              <a:t>este </a:t>
            </a:r>
          </a:p>
          <a:p>
            <a:pPr algn="r"/>
            <a:r>
              <a:rPr lang="pt-PT" sz="2000" dirty="0" smtClean="0"/>
              <a:t>átomo </a:t>
            </a:r>
            <a:r>
              <a:rPr lang="pt-PT" sz="2000" b="1" dirty="0" smtClean="0">
                <a:solidFill>
                  <a:srgbClr val="00B050"/>
                </a:solidFill>
              </a:rPr>
              <a:t>cede o seu eletrão de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valência</a:t>
            </a:r>
            <a:r>
              <a:rPr lang="pt-PT" sz="2000" dirty="0" smtClean="0"/>
              <a:t>.  </a:t>
            </a:r>
            <a:endParaRPr lang="pt-PT" sz="2000" dirty="0"/>
          </a:p>
        </p:txBody>
      </p:sp>
      <p:pic>
        <p:nvPicPr>
          <p:cNvPr id="3" name="Picture 2" descr="F:\DPA9\PowerPoints\PowerPoints_Química\Imagens_PPT_Classificação_materiais\M25\20145768_cont_dd04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2996952"/>
            <a:ext cx="2304256" cy="3212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2663864" y="1052736"/>
            <a:ext cx="39733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Metais alcalinoterrosos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indent="-173038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magnésio</a:t>
            </a:r>
            <a:r>
              <a:rPr lang="pt-PT" sz="2000" dirty="0" smtClean="0"/>
              <a:t> e o </a:t>
            </a:r>
            <a:r>
              <a:rPr lang="pt-PT" sz="2000" b="1" dirty="0" smtClean="0">
                <a:solidFill>
                  <a:srgbClr val="00B050"/>
                </a:solidFill>
              </a:rPr>
              <a:t>cálcio</a:t>
            </a:r>
            <a:r>
              <a:rPr lang="pt-PT" sz="2000" dirty="0" smtClean="0"/>
              <a:t> são dois elementos do </a:t>
            </a:r>
            <a:r>
              <a:rPr lang="pt-PT" sz="2000" b="1" dirty="0" smtClean="0">
                <a:solidFill>
                  <a:srgbClr val="00B050"/>
                </a:solidFill>
              </a:rPr>
              <a:t>grupo dos metais alcalinoterrosos </a:t>
            </a:r>
            <a:r>
              <a:rPr lang="pt-PT" sz="2000" dirty="0" smtClean="0"/>
              <a:t>(grupo 2).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899592" y="4941168"/>
            <a:ext cx="74565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7800"/>
            <a:r>
              <a:rPr lang="pt-PT" sz="2000" dirty="0" smtClean="0"/>
              <a:t>Estes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também têm </a:t>
            </a:r>
            <a:r>
              <a:rPr lang="pt-PT" sz="2000" b="1" dirty="0" smtClean="0">
                <a:solidFill>
                  <a:srgbClr val="00B050"/>
                </a:solidFill>
              </a:rPr>
              <a:t>propriedades químicas </a:t>
            </a:r>
          </a:p>
          <a:p>
            <a:pPr marL="177800"/>
            <a:r>
              <a:rPr lang="pt-PT" sz="2000" b="1" dirty="0" smtClean="0">
                <a:solidFill>
                  <a:srgbClr val="00B050"/>
                </a:solidFill>
              </a:rPr>
              <a:t>semelhantes</a:t>
            </a:r>
            <a:r>
              <a:rPr lang="pt-PT" sz="2000" dirty="0" smtClean="0"/>
              <a:t>. </a:t>
            </a:r>
            <a:endParaRPr lang="pt-PT" sz="2000" dirty="0"/>
          </a:p>
        </p:txBody>
      </p:sp>
      <p:pic>
        <p:nvPicPr>
          <p:cNvPr id="38914" name="Picture 2" descr="F:\DPA9\PowerPoints\PowerPoints_Química\Imagens_PPT_Classificação_materiais\M25\20145768_cont_f05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2420888"/>
            <a:ext cx="3240360" cy="2502265"/>
          </a:xfrm>
          <a:prstGeom prst="rect">
            <a:avLst/>
          </a:prstGeom>
          <a:noFill/>
        </p:spPr>
      </p:pic>
      <p:pic>
        <p:nvPicPr>
          <p:cNvPr id="38915" name="Picture 3" descr="F:\DPA9\PowerPoints\PowerPoints_Química\Imagens_PPT_Classificação_materiais\M25\20145768_cont_f053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348880"/>
            <a:ext cx="3676699" cy="2592288"/>
          </a:xfrm>
          <a:prstGeom prst="rect">
            <a:avLst/>
          </a:prstGeom>
          <a:noFill/>
        </p:spPr>
      </p:pic>
      <p:sp>
        <p:nvSpPr>
          <p:cNvPr id="21" name="CaixaDeTexto 20"/>
          <p:cNvSpPr txBox="1"/>
          <p:nvPr/>
        </p:nvSpPr>
        <p:spPr>
          <a:xfrm>
            <a:off x="395536" y="2636912"/>
            <a:ext cx="101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/>
              <a:t>Magnésio</a:t>
            </a:r>
            <a:endParaRPr lang="pt-PT" sz="1600" b="1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4572000" y="2636912"/>
            <a:ext cx="6912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/>
              <a:t>Cálcio</a:t>
            </a:r>
            <a:endParaRPr lang="pt-PT" sz="1600" b="1" dirty="0"/>
          </a:p>
        </p:txBody>
      </p:sp>
      <p:cxnSp>
        <p:nvCxnSpPr>
          <p:cNvPr id="24" name="Conexão recta unidireccional 23"/>
          <p:cNvCxnSpPr>
            <a:stCxn id="21" idx="2"/>
          </p:cNvCxnSpPr>
          <p:nvPr/>
        </p:nvCxnSpPr>
        <p:spPr>
          <a:xfrm>
            <a:off x="904650" y="2975466"/>
            <a:ext cx="1147070" cy="45353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cta unidireccional 26"/>
          <p:cNvCxnSpPr/>
          <p:nvPr/>
        </p:nvCxnSpPr>
        <p:spPr>
          <a:xfrm>
            <a:off x="5076056" y="2996952"/>
            <a:ext cx="576064" cy="36004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158065" y="1052736"/>
            <a:ext cx="698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magnésio e do cálcio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Estes metais alcalinoterrosos,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magnésio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cálcio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reagem </a:t>
            </a:r>
            <a:r>
              <a:rPr lang="pt-PT" sz="2000" dirty="0" smtClean="0"/>
              <a:t>com a água, embora mais lentamente do que os metais alcalinos.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2564904"/>
            <a:ext cx="345638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</a:t>
            </a:r>
            <a:r>
              <a:rPr lang="pt-PT" sz="2000" b="1" dirty="0" smtClean="0">
                <a:solidFill>
                  <a:srgbClr val="00B050"/>
                </a:solidFill>
              </a:rPr>
              <a:t> reação do magnésio com a água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forma-se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hidróxido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magnésio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solução aquosa </a:t>
            </a:r>
            <a:r>
              <a:rPr lang="pt-PT" sz="2000" dirty="0" smtClean="0"/>
              <a:t>é</a:t>
            </a:r>
            <a:r>
              <a:rPr lang="pt-PT" sz="2000" b="1" dirty="0" smtClean="0">
                <a:solidFill>
                  <a:srgbClr val="00B050"/>
                </a:solidFill>
              </a:rPr>
              <a:t> básica </a:t>
            </a:r>
            <a:r>
              <a:rPr lang="pt-PT" sz="2000" dirty="0" smtClean="0"/>
              <a:t>ou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alcalina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 </a:t>
            </a:r>
          </a:p>
          <a:p>
            <a:pPr marL="177800" indent="-177800"/>
            <a:r>
              <a:rPr lang="pt-PT" sz="2000" dirty="0" smtClean="0"/>
              <a:t>    Nesta solução, a </a:t>
            </a:r>
            <a:r>
              <a:rPr lang="pt-PT" sz="2000" b="1" dirty="0" smtClean="0">
                <a:solidFill>
                  <a:srgbClr val="00B050"/>
                </a:solidFill>
              </a:rPr>
              <a:t>cor da fenolftaleína</a:t>
            </a:r>
            <a:r>
              <a:rPr lang="pt-PT" sz="2000" dirty="0" smtClean="0"/>
              <a:t> (incolor) </a:t>
            </a:r>
          </a:p>
          <a:p>
            <a:pPr marL="177800" indent="-177800"/>
            <a:r>
              <a:rPr lang="pt-PT" sz="2000" b="1" dirty="0" smtClean="0">
                <a:solidFill>
                  <a:srgbClr val="00B050"/>
                </a:solidFill>
              </a:rPr>
              <a:t>    muda para carmim </a:t>
            </a:r>
            <a:r>
              <a:rPr lang="pt-PT" sz="2000" dirty="0" smtClean="0"/>
              <a:t>(cor que adquire em meio básico). </a:t>
            </a:r>
          </a:p>
          <a:p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2195736" y="5589241"/>
            <a:ext cx="5400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 </a:t>
            </a:r>
            <a:r>
              <a:rPr lang="pt-PT" sz="2000" b="1" dirty="0" smtClean="0"/>
              <a:t>Mg(s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2H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</a:t>
            </a:r>
            <a:r>
              <a:rPr lang="pt-PT" sz="2000" b="1" dirty="0" smtClean="0"/>
              <a:t>Mg(HO)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   </a:t>
            </a:r>
            <a:endParaRPr lang="pt-PT" sz="2000" dirty="0" smtClean="0"/>
          </a:p>
          <a:p>
            <a:endParaRPr lang="pt-PT" sz="2000" dirty="0" smtClean="0"/>
          </a:p>
          <a:p>
            <a:endParaRPr lang="pt-PT" dirty="0"/>
          </a:p>
        </p:txBody>
      </p:sp>
      <p:pic>
        <p:nvPicPr>
          <p:cNvPr id="39939" name="Picture 3" descr="F:\DPA9\PowerPoints\PowerPoints_Química\Imagens_PPT_Classificação_materiais\M25\20145768_cont_f05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636912"/>
            <a:ext cx="2905125" cy="2468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158065" y="1052736"/>
            <a:ext cx="698498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magnésio e do cálcio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Estes metais alcalinoterrosos,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magnésio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cálcio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reagem </a:t>
            </a:r>
            <a:r>
              <a:rPr lang="pt-PT" sz="2000" dirty="0" smtClean="0"/>
              <a:t>com a água, embora mais lentamente do que os metais alcalinos.</a:t>
            </a:r>
            <a:r>
              <a:rPr lang="pt-PT" sz="2000" b="1" dirty="0" smtClean="0">
                <a:solidFill>
                  <a:srgbClr val="00B050"/>
                </a:solidFill>
              </a:rPr>
              <a:t> </a:t>
            </a:r>
            <a:endParaRPr lang="pt-PT" sz="2000" dirty="0" smtClean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827584" y="2564904"/>
            <a:ext cx="34563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b="1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Na</a:t>
            </a:r>
            <a:r>
              <a:rPr lang="pt-PT" sz="2000" b="1" dirty="0" smtClean="0">
                <a:solidFill>
                  <a:srgbClr val="00B050"/>
                </a:solidFill>
              </a:rPr>
              <a:t> reação do cálcio com a água</a:t>
            </a:r>
            <a:r>
              <a:rPr lang="pt-PT" sz="2000" dirty="0" smtClean="0"/>
              <a:t>,</a:t>
            </a:r>
            <a:r>
              <a:rPr lang="pt-PT" sz="2000" b="1" dirty="0" smtClean="0"/>
              <a:t> </a:t>
            </a:r>
            <a:r>
              <a:rPr lang="pt-PT" sz="2000" dirty="0" smtClean="0"/>
              <a:t>forma-se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hidróxido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de cálcio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solução aquosa </a:t>
            </a:r>
            <a:r>
              <a:rPr lang="pt-PT" sz="2000" dirty="0" smtClean="0"/>
              <a:t>é</a:t>
            </a:r>
            <a:r>
              <a:rPr lang="pt-PT" sz="2000" b="1" dirty="0" smtClean="0">
                <a:solidFill>
                  <a:srgbClr val="00B050"/>
                </a:solidFill>
              </a:rPr>
              <a:t> básica </a:t>
            </a:r>
            <a:r>
              <a:rPr lang="pt-PT" sz="2000" dirty="0" smtClean="0"/>
              <a:t>ou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alcalina</a:t>
            </a:r>
            <a:r>
              <a:rPr lang="pt-PT" sz="2000" dirty="0" smtClean="0"/>
              <a:t>, e </a:t>
            </a:r>
            <a:r>
              <a:rPr lang="pt-PT" sz="2000" b="1" dirty="0" smtClean="0">
                <a:solidFill>
                  <a:srgbClr val="00B050"/>
                </a:solidFill>
              </a:rPr>
              <a:t>hidrogénio</a:t>
            </a:r>
            <a:r>
              <a:rPr lang="pt-PT" sz="2000" dirty="0" smtClean="0"/>
              <a:t>. </a:t>
            </a:r>
          </a:p>
          <a:p>
            <a:pPr marL="177800" indent="-177800"/>
            <a:r>
              <a:rPr lang="pt-PT" sz="2000" dirty="0" smtClean="0"/>
              <a:t>    Nesta solução, a </a:t>
            </a:r>
            <a:r>
              <a:rPr lang="pt-PT" sz="2000" b="1" dirty="0" smtClean="0">
                <a:solidFill>
                  <a:srgbClr val="00B050"/>
                </a:solidFill>
              </a:rPr>
              <a:t>cor da fenolftaleína</a:t>
            </a:r>
            <a:r>
              <a:rPr lang="pt-PT" sz="2000" dirty="0" smtClean="0"/>
              <a:t> (incolor) </a:t>
            </a:r>
          </a:p>
          <a:p>
            <a:pPr marL="177800" indent="-177800"/>
            <a:r>
              <a:rPr lang="pt-PT" sz="2000" b="1" dirty="0" smtClean="0">
                <a:solidFill>
                  <a:srgbClr val="00B050"/>
                </a:solidFill>
              </a:rPr>
              <a:t>    muda para carmim </a:t>
            </a:r>
            <a:r>
              <a:rPr lang="pt-PT" sz="2000" dirty="0" smtClean="0"/>
              <a:t>(cor que adquire em meio básico).</a:t>
            </a:r>
            <a:endParaRPr lang="pt-PT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2195736" y="5589241"/>
            <a:ext cx="54006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 </a:t>
            </a:r>
            <a:r>
              <a:rPr lang="pt-PT" sz="2000" b="1" dirty="0" smtClean="0"/>
              <a:t>Ca(s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2H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  </a:t>
            </a:r>
            <a:r>
              <a:rPr lang="pt-PT" sz="2000" b="1" dirty="0" smtClean="0"/>
              <a:t>—&gt;   </a:t>
            </a:r>
            <a:r>
              <a:rPr lang="pt-PT" sz="2000" b="1" dirty="0" smtClean="0"/>
              <a:t>Ca(HO)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   +  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      </a:t>
            </a:r>
            <a:endParaRPr lang="pt-PT" sz="2000" dirty="0" smtClean="0"/>
          </a:p>
          <a:p>
            <a:endParaRPr lang="pt-PT" sz="2000" dirty="0" smtClean="0"/>
          </a:p>
          <a:p>
            <a:endParaRPr lang="pt-PT" dirty="0"/>
          </a:p>
        </p:txBody>
      </p:sp>
      <p:pic>
        <p:nvPicPr>
          <p:cNvPr id="40962" name="Picture 2" descr="F:\DPA9\PowerPoints\PowerPoints_Química\Imagens_PPT_Classificação_materiais\M25\20145768_cont_f055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2564904"/>
            <a:ext cx="3203575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259632" y="1124744"/>
            <a:ext cx="67607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sódio e do potássio com a água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1043608" y="170080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A reatividade dos metais alcalinoterrosos  aumenta ao longo do grupo da Tabela Periódica.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1043608" y="2420888"/>
            <a:ext cx="41044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Embora o </a:t>
            </a:r>
            <a:r>
              <a:rPr lang="pt-PT" sz="2000" b="1" dirty="0" smtClean="0">
                <a:solidFill>
                  <a:srgbClr val="00B050"/>
                </a:solidFill>
              </a:rPr>
              <a:t>comportamento químico </a:t>
            </a:r>
            <a:r>
              <a:rPr lang="pt-PT" sz="2000" dirty="0" smtClean="0"/>
              <a:t>do magnésio e do cálcio com a água seja </a:t>
            </a:r>
            <a:r>
              <a:rPr lang="pt-PT" sz="2000" b="1" dirty="0" smtClean="0">
                <a:solidFill>
                  <a:srgbClr val="00B050"/>
                </a:solidFill>
              </a:rPr>
              <a:t>semelhante</a:t>
            </a:r>
            <a:r>
              <a:rPr lang="pt-PT" sz="2000" dirty="0" smtClean="0"/>
              <a:t>, observa-se que o </a:t>
            </a:r>
            <a:r>
              <a:rPr lang="pt-PT" sz="2000" b="1" dirty="0" smtClean="0">
                <a:solidFill>
                  <a:srgbClr val="00B050"/>
                </a:solidFill>
              </a:rPr>
              <a:t>cálcio</a:t>
            </a:r>
            <a:r>
              <a:rPr lang="pt-PT" sz="2000" dirty="0" smtClean="0"/>
              <a:t> é </a:t>
            </a:r>
            <a:r>
              <a:rPr lang="pt-PT" sz="2000" b="1" dirty="0" smtClean="0">
                <a:solidFill>
                  <a:srgbClr val="00B050"/>
                </a:solidFill>
              </a:rPr>
              <a:t>mais reativo do que o magnésio</a:t>
            </a:r>
            <a:r>
              <a:rPr lang="pt-PT" sz="2000" dirty="0" smtClean="0"/>
              <a:t>.</a:t>
            </a:r>
          </a:p>
          <a:p>
            <a:pPr marL="177800" indent="-177800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À medida que descemos no grupo, isto é, </a:t>
            </a:r>
            <a:r>
              <a:rPr lang="pt-PT" sz="2000" b="1" dirty="0" smtClean="0">
                <a:solidFill>
                  <a:srgbClr val="00B050"/>
                </a:solidFill>
              </a:rPr>
              <a:t>à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medida que o número atómico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respetivo elemento </a:t>
            </a:r>
            <a:r>
              <a:rPr lang="pt-PT" sz="2000" b="1" dirty="0" smtClean="0">
                <a:solidFill>
                  <a:srgbClr val="00B050"/>
                </a:solidFill>
              </a:rPr>
              <a:t>aumenta</a:t>
            </a:r>
            <a:r>
              <a:rPr lang="pt-PT" sz="2000" dirty="0" smtClean="0"/>
              <a:t> ao longo do grupo da Tabela Periódica, </a:t>
            </a:r>
            <a:r>
              <a:rPr lang="pt-PT" sz="2000" b="1" dirty="0" smtClean="0">
                <a:solidFill>
                  <a:srgbClr val="00B050"/>
                </a:solidFill>
              </a:rPr>
              <a:t>os metais alcalinoterrosos tornam-se mais reativos</a:t>
            </a:r>
            <a:r>
              <a:rPr lang="pt-PT" sz="2000" dirty="0" smtClean="0"/>
              <a:t>.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pic>
        <p:nvPicPr>
          <p:cNvPr id="41986" name="Picture 2" descr="F:\DPA9\PowerPoints\PowerPoints_Química\Imagens_PPT_Classificação_materiais\M25\20145768_cont_dd199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492896"/>
            <a:ext cx="2616840" cy="3456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870106" y="1124744"/>
            <a:ext cx="7539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 magnésio e do cálcio com o oxigénio 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020272" y="364502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2" name="CaixaDeTexto 21"/>
          <p:cNvSpPr txBox="1"/>
          <p:nvPr/>
        </p:nvSpPr>
        <p:spPr>
          <a:xfrm>
            <a:off x="899592" y="1772816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00B050"/>
                </a:solidFill>
              </a:rPr>
              <a:t>magnésio</a:t>
            </a:r>
            <a:r>
              <a:rPr lang="pt-PT" sz="2000" dirty="0" smtClean="0"/>
              <a:t>, quando </a:t>
            </a:r>
            <a:r>
              <a:rPr lang="pt-PT" sz="2000" b="1" dirty="0" smtClean="0">
                <a:solidFill>
                  <a:srgbClr val="00B050"/>
                </a:solidFill>
              </a:rPr>
              <a:t>exposto ao ar</a:t>
            </a:r>
            <a:r>
              <a:rPr lang="pt-PT" sz="2000" dirty="0" smtClean="0"/>
              <a:t>, perde o seu brilho, pois forma-se </a:t>
            </a:r>
            <a:r>
              <a:rPr lang="pt-PT" sz="2000" b="1" dirty="0" smtClean="0">
                <a:solidFill>
                  <a:srgbClr val="00B050"/>
                </a:solidFill>
              </a:rPr>
              <a:t>óxido de magnésio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um óxido metálico</a:t>
            </a:r>
            <a:r>
              <a:rPr lang="pt-PT" sz="2000" dirty="0" smtClean="0"/>
              <a:t>. </a:t>
            </a:r>
          </a:p>
          <a:p>
            <a:r>
              <a:rPr lang="pt-PT" sz="2000" dirty="0" smtClean="0"/>
              <a:t>Se raspares um pouco de fita de magnésio, com um canivete, terás o magnésio novamente com o seu brilho característico. </a:t>
            </a:r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899592" y="3212976"/>
            <a:ext cx="41764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Também nas </a:t>
            </a:r>
            <a:r>
              <a:rPr lang="pt-PT" sz="2000" b="1" dirty="0" smtClean="0">
                <a:solidFill>
                  <a:srgbClr val="00B050"/>
                </a:solidFill>
              </a:rPr>
              <a:t>reações de combustão</a:t>
            </a:r>
            <a:r>
              <a:rPr lang="pt-PT" sz="2000" dirty="0" smtClean="0"/>
              <a:t>, 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reagem com o </a:t>
            </a:r>
            <a:r>
              <a:rPr lang="pt-PT" sz="2000" b="1" dirty="0" smtClean="0">
                <a:solidFill>
                  <a:srgbClr val="00B050"/>
                </a:solidFill>
              </a:rPr>
              <a:t>oxigénio do ar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formando </a:t>
            </a:r>
            <a:r>
              <a:rPr lang="pt-PT" sz="2000" b="1" dirty="0" smtClean="0">
                <a:solidFill>
                  <a:srgbClr val="00B050"/>
                </a:solidFill>
              </a:rPr>
              <a:t>óxidos metálicos</a:t>
            </a:r>
            <a:r>
              <a:rPr lang="pt-PT" sz="2000" dirty="0" smtClean="0"/>
              <a:t>.</a:t>
            </a:r>
            <a:endParaRPr lang="pt-PT" dirty="0"/>
          </a:p>
        </p:txBody>
      </p:sp>
      <p:pic>
        <p:nvPicPr>
          <p:cNvPr id="44034" name="Picture 2" descr="F:\DPA9\PowerPoints\PowerPoints_Química\Imagens_PPT_Classificação_materiais\M25\20145768_cont_f05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356992"/>
            <a:ext cx="3062933" cy="2520950"/>
          </a:xfrm>
          <a:prstGeom prst="rect">
            <a:avLst/>
          </a:prstGeom>
          <a:noFill/>
        </p:spPr>
      </p:pic>
      <p:sp>
        <p:nvSpPr>
          <p:cNvPr id="24" name="CaixaDeTexto 23"/>
          <p:cNvSpPr txBox="1"/>
          <p:nvPr/>
        </p:nvSpPr>
        <p:spPr>
          <a:xfrm>
            <a:off x="899592" y="4653136"/>
            <a:ext cx="410445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/>
              <a:t>2 </a:t>
            </a:r>
            <a:r>
              <a:rPr lang="pt-PT" sz="2000" b="1" dirty="0" smtClean="0"/>
              <a:t>Mg(s</a:t>
            </a:r>
            <a:r>
              <a:rPr lang="pt-PT" sz="2000" b="1" dirty="0" smtClean="0"/>
              <a:t>) + </a:t>
            </a:r>
            <a:r>
              <a:rPr lang="pt-PT" sz="2000" b="1" dirty="0" smtClean="0"/>
              <a:t>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—&gt; 2 </a:t>
            </a:r>
            <a:r>
              <a:rPr lang="pt-PT" sz="2000" b="1" dirty="0" err="1" smtClean="0"/>
              <a:t>MgO</a:t>
            </a:r>
            <a:r>
              <a:rPr lang="pt-PT" sz="2000" b="1" dirty="0" smtClean="0"/>
              <a:t>(s</a:t>
            </a:r>
            <a:r>
              <a:rPr lang="pt-PT" sz="2000" b="1" dirty="0" smtClean="0"/>
              <a:t>)</a:t>
            </a:r>
            <a:r>
              <a:rPr lang="pt-PT" sz="2000" dirty="0" smtClean="0"/>
              <a:t> </a:t>
            </a:r>
            <a:r>
              <a:rPr lang="pt-PT" sz="2000" b="1" dirty="0" smtClean="0"/>
              <a:t>                                                </a:t>
            </a:r>
          </a:p>
          <a:p>
            <a:r>
              <a:rPr lang="pt-PT" sz="2000" b="1" dirty="0" smtClean="0">
                <a:solidFill>
                  <a:srgbClr val="00B050"/>
                </a:solidFill>
              </a:rPr>
              <a:t>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Óxido de magnésio</a:t>
            </a:r>
          </a:p>
          <a:p>
            <a:endParaRPr lang="pt-PT" sz="2000" dirty="0" smtClean="0"/>
          </a:p>
          <a:p>
            <a:r>
              <a:rPr lang="pt-PT" sz="2000" b="1" dirty="0" smtClean="0"/>
              <a:t>2 </a:t>
            </a:r>
            <a:r>
              <a:rPr lang="pt-PT" sz="2000" b="1" dirty="0" smtClean="0"/>
              <a:t>Ca(s</a:t>
            </a:r>
            <a:r>
              <a:rPr lang="pt-PT" sz="2000" b="1" dirty="0" smtClean="0"/>
              <a:t>) + </a:t>
            </a:r>
            <a:r>
              <a:rPr lang="pt-PT" sz="2000" b="1" dirty="0" smtClean="0"/>
              <a:t>O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(g</a:t>
            </a:r>
            <a:r>
              <a:rPr lang="pt-PT" sz="2000" b="1" dirty="0" smtClean="0"/>
              <a:t>) —&gt; 2 </a:t>
            </a:r>
            <a:r>
              <a:rPr lang="pt-PT" sz="2000" b="1" dirty="0" err="1" smtClean="0"/>
              <a:t>CaO</a:t>
            </a:r>
            <a:r>
              <a:rPr lang="pt-PT" sz="2000" b="1" dirty="0" smtClean="0"/>
              <a:t>(s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r>
              <a:rPr lang="pt-PT" sz="2000" b="1" dirty="0" smtClean="0"/>
              <a:t> 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Óxido de cálcio</a:t>
            </a:r>
            <a:endParaRPr lang="pt-PT" dirty="0" smtClean="0">
              <a:solidFill>
                <a:srgbClr val="00B050"/>
              </a:solidFill>
            </a:endParaRPr>
          </a:p>
          <a:p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412132" y="1124744"/>
            <a:ext cx="8455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Reações dos óxidos de magnésio e de cálcio com a água 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755576" y="1916832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magnésio </a:t>
            </a:r>
            <a:r>
              <a:rPr lang="pt-PT" sz="2000" dirty="0" smtClean="0"/>
              <a:t>e de </a:t>
            </a:r>
            <a:r>
              <a:rPr lang="pt-PT" sz="2000" b="1" dirty="0" smtClean="0">
                <a:solidFill>
                  <a:srgbClr val="00B050"/>
                </a:solidFill>
              </a:rPr>
              <a:t>cálcio</a:t>
            </a:r>
            <a:r>
              <a:rPr lang="pt-PT" sz="2000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reagem com a água</a:t>
            </a:r>
            <a:r>
              <a:rPr lang="pt-PT" sz="2000" dirty="0" smtClean="0"/>
              <a:t>, originando, respetivamente, </a:t>
            </a:r>
            <a:r>
              <a:rPr lang="pt-PT" sz="2000" b="1" dirty="0" smtClean="0">
                <a:solidFill>
                  <a:srgbClr val="00B050"/>
                </a:solidFill>
              </a:rPr>
              <a:t>hidróxido de magnésio </a:t>
            </a:r>
            <a:r>
              <a:rPr lang="pt-PT" sz="2000" dirty="0" smtClean="0"/>
              <a:t>e </a:t>
            </a:r>
            <a:r>
              <a:rPr lang="pt-PT" sz="2000" b="1" dirty="0" smtClean="0">
                <a:solidFill>
                  <a:srgbClr val="00B050"/>
                </a:solidFill>
              </a:rPr>
              <a:t>hidróxido de cálcio</a:t>
            </a:r>
            <a:r>
              <a:rPr lang="pt-PT" sz="2000" dirty="0" smtClean="0"/>
              <a:t>, duas substâncias cujas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básicas ou alcalinas</a:t>
            </a:r>
            <a:r>
              <a:rPr lang="pt-PT" sz="2000" dirty="0" smtClean="0"/>
              <a:t>. Diz-se, por isso, que 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 alcalinoterroso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básicos </a:t>
            </a:r>
            <a:r>
              <a:rPr lang="pt-PT" sz="2000" dirty="0" smtClean="0"/>
              <a:t>ou </a:t>
            </a:r>
            <a:r>
              <a:rPr lang="pt-PT" sz="2000" b="1" dirty="0" smtClean="0">
                <a:solidFill>
                  <a:srgbClr val="00B050"/>
                </a:solidFill>
              </a:rPr>
              <a:t>alcalinos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827584" y="4941168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smtClean="0">
                <a:solidFill>
                  <a:srgbClr val="00B050"/>
                </a:solidFill>
              </a:rPr>
              <a:t>Os óxidos de metais alcalinoterrosos, quando reagem com a água, originam  soluções aquosas básicas ou alcalinas. Diz-se, por isso, que são óxidos básicos.</a:t>
            </a:r>
            <a:endParaRPr lang="pt-PT" sz="2000" dirty="0">
              <a:solidFill>
                <a:srgbClr val="00B050"/>
              </a:solidFill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2267744" y="3356992"/>
            <a:ext cx="42484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b="1" dirty="0" err="1" smtClean="0"/>
              <a:t>MgO</a:t>
            </a:r>
            <a:r>
              <a:rPr lang="pt-PT" sz="2000" b="1" dirty="0" smtClean="0"/>
              <a:t>(s</a:t>
            </a:r>
            <a:r>
              <a:rPr lang="pt-PT" sz="2000" b="1" dirty="0" smtClean="0"/>
              <a:t>) +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</a:t>
            </a:r>
            <a:r>
              <a:rPr lang="pt-PT" sz="2000" b="1" dirty="0" smtClean="0"/>
              <a:t>—&gt; </a:t>
            </a:r>
            <a:r>
              <a:rPr lang="pt-PT" sz="2000" b="1" dirty="0" smtClean="0"/>
              <a:t>Mg(HO)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(</a:t>
            </a:r>
            <a:r>
              <a:rPr lang="pt-PT" sz="2000" b="1" dirty="0" err="1" smtClean="0"/>
              <a:t>aq</a:t>
            </a:r>
            <a:r>
              <a:rPr lang="pt-PT" sz="2000" b="1" dirty="0" smtClean="0"/>
              <a:t>)</a:t>
            </a:r>
            <a:endParaRPr lang="pt-PT" sz="2000" dirty="0" smtClean="0"/>
          </a:p>
          <a:p>
            <a:r>
              <a:rPr lang="pt-PT" b="1" dirty="0" smtClean="0">
                <a:solidFill>
                  <a:srgbClr val="00B050"/>
                </a:solidFill>
              </a:rPr>
              <a:t>                                    Hidróxido de magnésio</a:t>
            </a:r>
          </a:p>
          <a:p>
            <a:endParaRPr lang="pt-PT" b="1" dirty="0" smtClean="0"/>
          </a:p>
          <a:p>
            <a:r>
              <a:rPr lang="pt-PT" sz="2000" b="1" dirty="0" err="1" smtClean="0"/>
              <a:t>CaO</a:t>
            </a:r>
            <a:r>
              <a:rPr lang="pt-PT" sz="2000" b="1" dirty="0" smtClean="0"/>
              <a:t>(s</a:t>
            </a:r>
            <a:r>
              <a:rPr lang="pt-PT" sz="2000" b="1" dirty="0" smtClean="0"/>
              <a:t>) + </a:t>
            </a:r>
            <a:r>
              <a:rPr lang="pt-PT" sz="2000" b="1" dirty="0" smtClean="0"/>
              <a:t>H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O(ℓ) </a:t>
            </a:r>
            <a:r>
              <a:rPr lang="pt-PT" sz="2000" b="1" dirty="0" smtClean="0"/>
              <a:t>—&gt; Ca(HO)</a:t>
            </a:r>
            <a:r>
              <a:rPr lang="pt-PT" sz="2000" b="1" baseline="-25000" dirty="0" smtClean="0"/>
              <a:t>2</a:t>
            </a:r>
            <a:r>
              <a:rPr lang="pt-PT" sz="2000" b="1" dirty="0" smtClean="0"/>
              <a:t> </a:t>
            </a:r>
            <a:r>
              <a:rPr lang="pt-PT" sz="2000" b="1" dirty="0" smtClean="0"/>
              <a:t>(</a:t>
            </a:r>
            <a:r>
              <a:rPr lang="pt-PT" sz="2000" b="1" dirty="0" smtClean="0"/>
              <a:t>aq)</a:t>
            </a:r>
            <a:r>
              <a:rPr lang="pt-PT" sz="2000" dirty="0" smtClean="0"/>
              <a:t> </a:t>
            </a:r>
          </a:p>
          <a:p>
            <a:r>
              <a:rPr lang="pt-PT" b="1" dirty="0" smtClean="0"/>
              <a:t>                                     </a:t>
            </a:r>
            <a:r>
              <a:rPr lang="pt-PT" b="1" dirty="0" smtClean="0">
                <a:solidFill>
                  <a:srgbClr val="00B050"/>
                </a:solidFill>
              </a:rPr>
              <a:t>Hidróxido de cálcio </a:t>
            </a:r>
            <a:endParaRPr lang="pt-PT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908720"/>
            <a:ext cx="768498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Semelhança de propriedades químicas dos metais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alcalinoterrosos e sua estrutura atómica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916832"/>
            <a:ext cx="7488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apresentam </a:t>
            </a:r>
            <a:r>
              <a:rPr lang="pt-PT" sz="2000" b="1" dirty="0" smtClean="0">
                <a:solidFill>
                  <a:srgbClr val="00B050"/>
                </a:solidFill>
              </a:rPr>
              <a:t>propriedades químicas semelhantes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71600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1" name="CaixaDeTexto 20"/>
          <p:cNvSpPr txBox="1"/>
          <p:nvPr/>
        </p:nvSpPr>
        <p:spPr>
          <a:xfrm>
            <a:off x="899592" y="4797152"/>
            <a:ext cx="77768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átomos destes elementos </a:t>
            </a:r>
            <a:r>
              <a:rPr lang="pt-PT" sz="2000" dirty="0" smtClean="0"/>
              <a:t>têm  todos </a:t>
            </a:r>
            <a:r>
              <a:rPr lang="pt-PT" sz="2000" b="1" dirty="0" smtClean="0">
                <a:solidFill>
                  <a:srgbClr val="00B050"/>
                </a:solidFill>
              </a:rPr>
              <a:t>dois eletrões de valência</a:t>
            </a:r>
            <a:r>
              <a:rPr lang="pt-PT" sz="2000" dirty="0" smtClean="0"/>
              <a:t>. Isso faz com que tenham grande tendência a cederem esses eletrões, transformando-se em </a:t>
            </a:r>
            <a:r>
              <a:rPr lang="pt-PT" sz="2000" b="1" dirty="0" smtClean="0">
                <a:solidFill>
                  <a:srgbClr val="00B050"/>
                </a:solidFill>
              </a:rPr>
              <a:t>catiões dipositivos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estáveis</a:t>
            </a:r>
            <a:r>
              <a:rPr lang="pt-PT" sz="2000" dirty="0" smtClean="0"/>
              <a:t>, cuja </a:t>
            </a:r>
            <a:r>
              <a:rPr lang="pt-PT" sz="2000" b="1" dirty="0" smtClean="0">
                <a:solidFill>
                  <a:srgbClr val="00B050"/>
                </a:solidFill>
              </a:rPr>
              <a:t>distribuição eletrónica  </a:t>
            </a:r>
            <a:r>
              <a:rPr lang="pt-PT" sz="2000" dirty="0" smtClean="0"/>
              <a:t>é </a:t>
            </a:r>
            <a:r>
              <a:rPr lang="pt-PT" sz="2000" b="1" dirty="0" smtClean="0">
                <a:solidFill>
                  <a:srgbClr val="00B050"/>
                </a:solidFill>
              </a:rPr>
              <a:t>semelhante</a:t>
            </a:r>
            <a:r>
              <a:rPr lang="pt-PT" sz="2000" dirty="0" smtClean="0"/>
              <a:t> à do </a:t>
            </a:r>
            <a:r>
              <a:rPr lang="pt-PT" sz="2000" b="1" dirty="0" smtClean="0">
                <a:solidFill>
                  <a:srgbClr val="00B050"/>
                </a:solidFill>
              </a:rPr>
              <a:t>gás nobre mais próximo</a:t>
            </a:r>
            <a:r>
              <a:rPr lang="pt-PT" sz="2000" dirty="0" smtClean="0"/>
              <a:t>. </a:t>
            </a:r>
            <a:endParaRPr lang="pt-PT" dirty="0"/>
          </a:p>
        </p:txBody>
      </p:sp>
      <p:pic>
        <p:nvPicPr>
          <p:cNvPr id="51202" name="Picture 2" descr="F:\DPA9\PowerPoints\PowerPoints_Química\Imagens_PPT_Classificação_materiais\M25\20145768_cont_tab15_pag64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2636912"/>
            <a:ext cx="5738505" cy="19720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683568" y="908720"/>
            <a:ext cx="7684989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Semelhança de propriedades químicas dos metais </a:t>
            </a:r>
          </a:p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alcalinoterrosos e sua estrutura atómica</a:t>
            </a:r>
            <a:endParaRPr lang="pt-PT" sz="2800" dirty="0">
              <a:solidFill>
                <a:srgbClr val="00B050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899592" y="1844824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PT" sz="2400" b="1" dirty="0">
              <a:solidFill>
                <a:srgbClr val="00B050"/>
              </a:solidFill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PT"/>
          </a:p>
        </p:txBody>
      </p:sp>
      <p:sp>
        <p:nvSpPr>
          <p:cNvPr id="15" name="CaixaDeTexto 14"/>
          <p:cNvSpPr txBox="1"/>
          <p:nvPr/>
        </p:nvSpPr>
        <p:spPr>
          <a:xfrm>
            <a:off x="6012160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827584" y="1916832"/>
            <a:ext cx="74888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0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3203848" y="393305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64088" y="386104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1043608" y="27809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5220072" y="328498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19" name="CaixaDeTexto 18"/>
          <p:cNvSpPr txBox="1"/>
          <p:nvPr/>
        </p:nvSpPr>
        <p:spPr>
          <a:xfrm>
            <a:off x="4572000" y="28529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971600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/>
          </a:p>
        </p:txBody>
      </p:sp>
      <p:sp>
        <p:nvSpPr>
          <p:cNvPr id="22" name="CaixaDeTexto 21"/>
          <p:cNvSpPr txBox="1"/>
          <p:nvPr/>
        </p:nvSpPr>
        <p:spPr>
          <a:xfrm>
            <a:off x="827584" y="1916832"/>
            <a:ext cx="7560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semelhança de propriedades químicas </a:t>
            </a:r>
            <a:r>
              <a:rPr lang="pt-PT" sz="2000" dirty="0" smtClean="0"/>
              <a:t>dos</a:t>
            </a:r>
            <a:r>
              <a:rPr lang="pt-PT" sz="2000" b="1" dirty="0" smtClean="0">
                <a:solidFill>
                  <a:srgbClr val="00B050"/>
                </a:solidFill>
              </a:rPr>
              <a:t> metais alcalinoterrosos </a:t>
            </a:r>
            <a:r>
              <a:rPr lang="pt-PT" sz="2000" dirty="0" smtClean="0"/>
              <a:t>tem a ver com a </a:t>
            </a:r>
            <a:r>
              <a:rPr lang="pt-PT" sz="2000" b="1" dirty="0" smtClean="0">
                <a:solidFill>
                  <a:srgbClr val="00B050"/>
                </a:solidFill>
              </a:rPr>
              <a:t>tendência</a:t>
            </a:r>
            <a:r>
              <a:rPr lang="pt-PT" sz="2000" dirty="0" smtClean="0"/>
              <a:t> que os átomos destes elementos têm para se</a:t>
            </a:r>
            <a:r>
              <a:rPr lang="pt-PT" sz="2000" b="1" dirty="0" smtClean="0">
                <a:solidFill>
                  <a:srgbClr val="00B050"/>
                </a:solidFill>
              </a:rPr>
              <a:t> transformar em  catiões dipositivos estáveis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83568" y="3212976"/>
            <a:ext cx="35283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aumenta </a:t>
            </a:r>
            <a:r>
              <a:rPr lang="pt-PT" sz="2000" dirty="0" smtClean="0"/>
              <a:t>ao longo do grupo com o aumento do </a:t>
            </a:r>
            <a:r>
              <a:rPr lang="pt-PT" sz="2000" b="1" dirty="0" smtClean="0">
                <a:solidFill>
                  <a:srgbClr val="00B050"/>
                </a:solidFill>
              </a:rPr>
              <a:t>tamanho do átomo</a:t>
            </a:r>
            <a:r>
              <a:rPr lang="pt-PT" sz="2000" dirty="0" smtClean="0"/>
              <a:t>. </a:t>
            </a:r>
          </a:p>
          <a:p>
            <a:pPr algn="r"/>
            <a:r>
              <a:rPr lang="pt-PT" sz="2000" dirty="0" smtClean="0"/>
              <a:t>Quanto </a:t>
            </a:r>
            <a:r>
              <a:rPr lang="pt-PT" sz="2000" b="1" dirty="0" smtClean="0">
                <a:solidFill>
                  <a:srgbClr val="00B050"/>
                </a:solidFill>
              </a:rPr>
              <a:t>maior </a:t>
            </a:r>
            <a:r>
              <a:rPr lang="pt-PT" sz="2000" dirty="0" smtClean="0"/>
              <a:t>for o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átomo</a:t>
            </a:r>
            <a:r>
              <a:rPr lang="pt-PT" sz="2000" dirty="0" smtClean="0"/>
              <a:t>, </a:t>
            </a:r>
            <a:r>
              <a:rPr lang="pt-PT" sz="2000" b="1" dirty="0" smtClean="0">
                <a:solidFill>
                  <a:srgbClr val="00B050"/>
                </a:solidFill>
              </a:rPr>
              <a:t>mais facilmente </a:t>
            </a:r>
            <a:r>
              <a:rPr lang="pt-PT" sz="2000" dirty="0" smtClean="0"/>
              <a:t>este </a:t>
            </a:r>
          </a:p>
          <a:p>
            <a:pPr algn="r"/>
            <a:r>
              <a:rPr lang="pt-PT" sz="2000" dirty="0" smtClean="0"/>
              <a:t>átomo </a:t>
            </a:r>
            <a:r>
              <a:rPr lang="pt-PT" sz="2000" b="1" dirty="0" smtClean="0">
                <a:solidFill>
                  <a:srgbClr val="00B050"/>
                </a:solidFill>
              </a:rPr>
              <a:t>cede os seus eletrão de </a:t>
            </a:r>
          </a:p>
          <a:p>
            <a:pPr algn="r"/>
            <a:r>
              <a:rPr lang="pt-PT" sz="2000" b="1" dirty="0" smtClean="0">
                <a:solidFill>
                  <a:srgbClr val="00B050"/>
                </a:solidFill>
              </a:rPr>
              <a:t>valência</a:t>
            </a:r>
            <a:r>
              <a:rPr lang="pt-PT" sz="2000" dirty="0" smtClean="0"/>
              <a:t>.  </a:t>
            </a:r>
            <a:endParaRPr lang="pt-PT" sz="2000" dirty="0"/>
          </a:p>
        </p:txBody>
      </p:sp>
      <p:pic>
        <p:nvPicPr>
          <p:cNvPr id="2050" name="Picture 2" descr="F:\DPA9\PowerPoints\PowerPoints_Química\Imagens_PPT_Classificação_materiais\M25\20145768_cont_dd05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2924944"/>
            <a:ext cx="2808312" cy="3356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680520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muito reativos.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metais alcalinos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reagem violentamente com a água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dando origem a  hidrogénio (gás) e a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hidróxidos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cujas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básicas ou alcalinas</a:t>
            </a:r>
            <a:r>
              <a:rPr lang="pt-PT" sz="2000" dirty="0" smtClean="0"/>
              <a:t>.</a:t>
            </a:r>
          </a:p>
          <a:p>
            <a:pPr marL="441325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metais alcalinos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aumenta ao longo do grupo da Tabela Periódica.</a:t>
            </a:r>
          </a:p>
          <a:p>
            <a:pPr marL="441325" indent="-173038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 reagem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facilmente </a:t>
            </a:r>
            <a:r>
              <a:rPr lang="pt-PT" sz="2000" b="1" dirty="0" smtClean="0">
                <a:solidFill>
                  <a:srgbClr val="00B050"/>
                </a:solidFill>
              </a:rPr>
              <a:t>com o oxigénio</a:t>
            </a:r>
            <a:r>
              <a:rPr lang="pt-PT" sz="2000" dirty="0" smtClean="0">
                <a:solidFill>
                  <a:schemeClr val="tx2"/>
                </a:solidFill>
              </a:rPr>
              <a:t>, </a:t>
            </a:r>
            <a:r>
              <a:rPr lang="pt-PT" sz="2000" dirty="0" smtClean="0"/>
              <a:t>dando origem a </a:t>
            </a:r>
            <a:r>
              <a:rPr lang="pt-PT" sz="2000" b="1" dirty="0" smtClean="0">
                <a:solidFill>
                  <a:srgbClr val="00B050"/>
                </a:solidFill>
              </a:rPr>
              <a:t>óxidos  metálicos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Os </a:t>
            </a:r>
            <a:r>
              <a:rPr lang="pt-PT" sz="2000" b="1" dirty="0" smtClean="0">
                <a:solidFill>
                  <a:srgbClr val="00B050"/>
                </a:solidFill>
              </a:rPr>
              <a:t>óxidos de metais alcalinos</a:t>
            </a:r>
            <a:r>
              <a:rPr lang="pt-PT" sz="2000" dirty="0" smtClean="0"/>
              <a:t>, quando reagem com a água, originam </a:t>
            </a:r>
          </a:p>
          <a:p>
            <a:pPr marL="441325" indent="-157163"/>
            <a:r>
              <a:rPr lang="pt-PT" sz="2000" dirty="0" smtClean="0"/>
              <a:t>   hidróxidos cujas soluções aquosas são básicas. Diz-se, por isso, que estes </a:t>
            </a:r>
            <a:r>
              <a:rPr lang="pt-PT" sz="2000" b="1" dirty="0" smtClean="0">
                <a:solidFill>
                  <a:srgbClr val="00B050"/>
                </a:solidFill>
              </a:rPr>
              <a:t>óxidos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são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básicos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semelhança de propriedades químicas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dos metais alcalinos tem a ver com a tendência que os átomos destes elementos têm em transformar-se em </a:t>
            </a:r>
            <a:r>
              <a:rPr lang="pt-PT" sz="2000" b="1" dirty="0" smtClean="0">
                <a:solidFill>
                  <a:srgbClr val="00B050"/>
                </a:solidFill>
              </a:rPr>
              <a:t>catiões  monopositivos estáveis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r>
              <a:rPr lang="pt-PT" dirty="0" smtClean="0"/>
              <a:t> </a:t>
            </a:r>
          </a:p>
          <a:p>
            <a:pPr marL="284400"/>
            <a:endParaRPr lang="pt-PT" b="1" dirty="0" smtClean="0">
              <a:solidFill>
                <a:schemeClr val="tx2"/>
              </a:solidFill>
            </a:endParaRPr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Content Placeholder 3" descr="Parte1_SLIDE2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907704" y="83671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B050"/>
                </a:solidFill>
              </a:rPr>
              <a:t>Síntese de conteúdos</a:t>
            </a:r>
            <a:endParaRPr lang="pt-PT" sz="2800" b="1" dirty="0">
              <a:solidFill>
                <a:srgbClr val="00B050"/>
              </a:solidFill>
            </a:endParaRPr>
          </a:p>
        </p:txBody>
      </p:sp>
      <p:sp>
        <p:nvSpPr>
          <p:cNvPr id="12" name="Freeform 5"/>
          <p:cNvSpPr/>
          <p:nvPr/>
        </p:nvSpPr>
        <p:spPr>
          <a:xfrm>
            <a:off x="467544" y="1484784"/>
            <a:ext cx="8208912" cy="4464496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dirty="0" smtClean="0">
              <a:solidFill>
                <a:schemeClr val="tx2"/>
              </a:solidFill>
            </a:endParaRPr>
          </a:p>
          <a:p>
            <a:pPr marL="284400"/>
            <a:endParaRPr lang="pt-PT" sz="2000" dirty="0" smtClean="0">
              <a:solidFill>
                <a:srgbClr val="00B050"/>
              </a:solidFill>
            </a:endParaRPr>
          </a:p>
          <a:p>
            <a:pPr marL="284400"/>
            <a:endParaRPr lang="pt-PT" sz="2000" dirty="0" smtClean="0">
              <a:solidFill>
                <a:srgbClr val="00B050"/>
              </a:solidFill>
            </a:endParaRP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metais alcalinos aumenta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>
                <a:solidFill>
                  <a:schemeClr val="tx1"/>
                </a:solidFill>
              </a:rPr>
              <a:t>ao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b="1" dirty="0" smtClean="0">
                <a:solidFill>
                  <a:srgbClr val="00B050"/>
                </a:solidFill>
              </a:rPr>
              <a:t>longo do grupo</a:t>
            </a:r>
            <a:r>
              <a:rPr lang="pt-PT" sz="2000" dirty="0" smtClean="0"/>
              <a:t>, pois, quanto maior for o átomo, mais facilmente cede o eletrão de valência.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alcalinoterrosos reagem com a água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dando origem a hidrogénio e a </a:t>
            </a:r>
            <a:r>
              <a:rPr lang="pt-PT" sz="2000" b="1" dirty="0" smtClean="0">
                <a:solidFill>
                  <a:srgbClr val="00B050"/>
                </a:solidFill>
              </a:rPr>
              <a:t>hidróxidos</a:t>
            </a:r>
            <a:r>
              <a:rPr lang="pt-PT" sz="2000" dirty="0" smtClean="0">
                <a:solidFill>
                  <a:schemeClr val="tx2"/>
                </a:solidFill>
              </a:rPr>
              <a:t> </a:t>
            </a:r>
            <a:r>
              <a:rPr lang="pt-PT" sz="2000" dirty="0" smtClean="0"/>
              <a:t>cujas </a:t>
            </a:r>
            <a:r>
              <a:rPr lang="pt-PT" sz="2000" b="1" dirty="0" smtClean="0">
                <a:solidFill>
                  <a:srgbClr val="00B050"/>
                </a:solidFill>
              </a:rPr>
              <a:t>soluções aquosas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básicas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aumenta ao longo do grupo da Tabela Periódica.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semelhança de propriedades químicas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dos metais alcalinoterrosos tem a ver com a tendência que os átomos destes elementos têm em transformar-se em </a:t>
            </a:r>
            <a:r>
              <a:rPr lang="pt-PT" sz="2000" b="1" dirty="0" smtClean="0">
                <a:solidFill>
                  <a:srgbClr val="00B050"/>
                </a:solidFill>
              </a:rPr>
              <a:t>catiões dipositivos estáveis</a:t>
            </a:r>
            <a:r>
              <a:rPr lang="pt-PT" sz="2000" dirty="0" smtClean="0"/>
              <a:t>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</a:t>
            </a:r>
            <a:r>
              <a:rPr lang="pt-PT" sz="2000" dirty="0" smtClean="0"/>
              <a:t> A </a:t>
            </a:r>
            <a:r>
              <a:rPr lang="pt-PT" sz="2000" b="1" dirty="0" smtClean="0">
                <a:solidFill>
                  <a:srgbClr val="00B050"/>
                </a:solidFill>
              </a:rPr>
              <a:t>reatividade dos metais alcalinoterrosos aumenta </a:t>
            </a:r>
            <a:r>
              <a:rPr lang="pt-PT" sz="2000" dirty="0" smtClean="0"/>
              <a:t>ao </a:t>
            </a:r>
            <a:r>
              <a:rPr lang="pt-PT" sz="2000" b="1" dirty="0" smtClean="0">
                <a:solidFill>
                  <a:srgbClr val="00B050"/>
                </a:solidFill>
              </a:rPr>
              <a:t>longo do grupo</a:t>
            </a:r>
            <a:r>
              <a:rPr lang="pt-PT" sz="2000" b="1" dirty="0" smtClean="0"/>
              <a:t>,</a:t>
            </a:r>
            <a:r>
              <a:rPr lang="pt-PT" sz="2000" dirty="0" smtClean="0"/>
              <a:t> pois, quanto maior for o átomo, mais facilmente cede os eletrões de valência.</a:t>
            </a:r>
          </a:p>
          <a:p>
            <a:pPr marL="441325" indent="-157163"/>
            <a:r>
              <a:rPr lang="pt-PT" sz="2000" dirty="0" smtClean="0">
                <a:solidFill>
                  <a:srgbClr val="00B050"/>
                </a:solidFill>
              </a:rPr>
              <a:t>• </a:t>
            </a:r>
            <a:r>
              <a:rPr lang="pt-PT" sz="2000" dirty="0" smtClean="0"/>
              <a:t>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alcalinoterrosos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são </a:t>
            </a:r>
            <a:r>
              <a:rPr lang="pt-PT" sz="2000" b="1" dirty="0" smtClean="0">
                <a:solidFill>
                  <a:srgbClr val="00B050"/>
                </a:solidFill>
              </a:rPr>
              <a:t>menos reativos</a:t>
            </a:r>
            <a:r>
              <a:rPr lang="pt-PT" sz="2000" dirty="0" smtClean="0">
                <a:solidFill>
                  <a:srgbClr val="00B050"/>
                </a:solidFill>
              </a:rPr>
              <a:t> </a:t>
            </a:r>
            <a:r>
              <a:rPr lang="pt-PT" sz="2000" dirty="0" smtClean="0"/>
              <a:t>do que os </a:t>
            </a:r>
            <a:r>
              <a:rPr lang="pt-PT" sz="2000" b="1" dirty="0" smtClean="0">
                <a:solidFill>
                  <a:srgbClr val="00B050"/>
                </a:solidFill>
              </a:rPr>
              <a:t>metais alcalinos</a:t>
            </a:r>
            <a:r>
              <a:rPr lang="pt-PT" sz="2000" dirty="0" smtClean="0">
                <a:solidFill>
                  <a:schemeClr val="tx1"/>
                </a:solidFill>
              </a:rPr>
              <a:t>.</a:t>
            </a:r>
          </a:p>
          <a:p>
            <a:pPr marL="284400"/>
            <a:endParaRPr lang="pt-PT" dirty="0" smtClean="0"/>
          </a:p>
          <a:p>
            <a:pPr marL="284400"/>
            <a:endParaRPr lang="pt-PT" dirty="0" smtClean="0"/>
          </a:p>
          <a:p>
            <a:pPr marL="284400"/>
            <a:endParaRPr lang="pt-PT" dirty="0" smtClean="0"/>
          </a:p>
          <a:p>
            <a:pPr marL="284400"/>
            <a:endParaRPr lang="pt-BR" b="1" dirty="0">
              <a:solidFill>
                <a:srgbClr val="1F497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14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/>
            <a:r>
              <a:rPr lang="pt-PT" altLang="pt-PT" sz="17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M25</a:t>
            </a:r>
            <a:endParaRPr lang="pt-PT" altLang="pt-PT" sz="17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1477</TotalTime>
  <Words>1731</Words>
  <Application>Microsoft Office PowerPoint</Application>
  <PresentationFormat>On-screen Show (4:3)</PresentationFormat>
  <Paragraphs>187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Wingdings</vt:lpstr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Rui Filipe Ferreira</cp:lastModifiedBy>
  <cp:revision>177</cp:revision>
  <dcterms:created xsi:type="dcterms:W3CDTF">2012-02-14T20:37:36Z</dcterms:created>
  <dcterms:modified xsi:type="dcterms:W3CDTF">2015-08-14T16:14:44Z</dcterms:modified>
</cp:coreProperties>
</file>